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5" r:id="rId6"/>
    <p:sldId id="26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6F639-86A7-40A7-B9E6-F76041C23E80}" v="458" dt="2019-04-30T02:29:24.892"/>
    <p1510:client id="{3E51E4FB-70DB-4016-BC81-06293AE12C0C}" v="196" dt="2019-04-30T02:30:34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BEC4-896D-44DF-90A2-70B03AE43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5400">
                <a:latin typeface="Aharoni"/>
                <a:cs typeface="Aharoni"/>
              </a:rPr>
              <a:t>Menghitung integral lipat SATU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EE4F-506C-4730-8069-F59D0277E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523221"/>
          </a:xfrm>
        </p:spPr>
        <p:txBody>
          <a:bodyPr>
            <a:normAutofit/>
          </a:bodyPr>
          <a:lstStyle/>
          <a:p>
            <a:r>
              <a:rPr lang="en-ID" dirty="0" err="1">
                <a:latin typeface="Humnst777 Lt BT" panose="020B0402030504020204" pitchFamily="34" charset="0"/>
              </a:rPr>
              <a:t>Teorema</a:t>
            </a:r>
            <a:r>
              <a:rPr lang="en-ID" dirty="0">
                <a:latin typeface="Humnst777 Lt BT" panose="020B0402030504020204" pitchFamily="34" charset="0"/>
              </a:rPr>
              <a:t> Rata-rata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7BC7B-2646-4A1B-8BE5-95B4B10242CC}"/>
              </a:ext>
            </a:extLst>
          </p:cNvPr>
          <p:cNvSpPr/>
          <p:nvPr/>
        </p:nvSpPr>
        <p:spPr>
          <a:xfrm>
            <a:off x="3047742" y="462073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D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MAYA AMELIASARI	(1301174071)</a:t>
            </a:r>
          </a:p>
          <a:p>
            <a:pPr algn="ctr"/>
            <a:r>
              <a:rPr lang="en-ID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FEBIANA ANISTYA	(1301170115)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FED9C-809F-45C3-BE2A-1897FBFB2038}"/>
              </a:ext>
            </a:extLst>
          </p:cNvPr>
          <p:cNvSpPr/>
          <p:nvPr/>
        </p:nvSpPr>
        <p:spPr>
          <a:xfrm>
            <a:off x="3047742" y="190862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D" sz="1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TUGAS BESAR PEMODELAN DAN SIMULASI II</a:t>
            </a:r>
          </a:p>
        </p:txBody>
      </p:sp>
    </p:spTree>
    <p:extLst>
      <p:ext uri="{BB962C8B-B14F-4D97-AF65-F5344CB8AC3E}">
        <p14:creationId xmlns:p14="http://schemas.microsoft.com/office/powerpoint/2010/main" val="27242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E58-0F16-40C9-8696-769955BA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Pendahuluan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4DF-E3B7-48D4-9CC0-6827D942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6816"/>
            <a:ext cx="9601200" cy="818147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Jika</a:t>
            </a:r>
            <a:r>
              <a:rPr lang="en-ID" dirty="0"/>
              <a:t> f(x) </a:t>
            </a:r>
            <a:r>
              <a:rPr lang="en-ID" dirty="0" err="1"/>
              <a:t>kontinu</a:t>
            </a:r>
            <a:r>
              <a:rPr lang="en-ID" dirty="0"/>
              <a:t> pada </a:t>
            </a:r>
            <a:r>
              <a:rPr lang="en-ID" dirty="0" err="1"/>
              <a:t>selang</a:t>
            </a:r>
            <a:r>
              <a:rPr lang="en-ID" dirty="0"/>
              <a:t> [</a:t>
            </a:r>
            <a:r>
              <a:rPr lang="en-ID" dirty="0" err="1"/>
              <a:t>a,b</a:t>
            </a:r>
            <a:r>
              <a:rPr lang="en-ID" dirty="0"/>
              <a:t>],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terfapat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real c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selang</a:t>
            </a:r>
            <a:r>
              <a:rPr lang="en-ID" dirty="0"/>
              <a:t> [</a:t>
            </a:r>
            <a:r>
              <a:rPr lang="en-ID" dirty="0" err="1"/>
              <a:t>a,b</a:t>
            </a:r>
            <a:r>
              <a:rPr lang="en-ID" dirty="0"/>
              <a:t>],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sehingga</a:t>
            </a:r>
            <a:endParaRPr lang="id-ID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AF96176-3D00-4FAE-BBFC-9092312B173B}"/>
              </a:ext>
            </a:extLst>
          </p:cNvPr>
          <p:cNvSpPr txBox="1">
            <a:spLocks/>
          </p:cNvSpPr>
          <p:nvPr/>
        </p:nvSpPr>
        <p:spPr>
          <a:xfrm>
            <a:off x="1371600" y="4061764"/>
            <a:ext cx="9601200" cy="81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sebagai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1624D-20C9-4458-A323-83F73993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CFE"/>
              </a:clrFrom>
              <a:clrTo>
                <a:srgbClr val="F9FC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2938816"/>
            <a:ext cx="28956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48C92-9513-4D9E-867B-33BBEF9D21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CFE"/>
              </a:clrFrom>
              <a:clrTo>
                <a:srgbClr val="F9FC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2082" y="4697942"/>
            <a:ext cx="2162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5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CCBC-2B81-47D8-859D-B7A32F80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D7C0-5A97-47E8-B574-D12E3EBC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9528"/>
            <a:ext cx="10078872" cy="4060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Monte Carlo 2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ID" dirty="0" err="1"/>
              <a:t>Bangkitkan</a:t>
            </a:r>
            <a:r>
              <a:rPr lang="en-ID" dirty="0"/>
              <a:t> </a:t>
            </a:r>
            <a:r>
              <a:rPr lang="en-ID" i="1" dirty="0"/>
              <a:t>n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</a:t>
            </a:r>
            <a:r>
              <a:rPr lang="id-ID" i="1" dirty="0"/>
              <a:t>x</a:t>
            </a:r>
            <a:r>
              <a:rPr lang="id-ID" i="1" baseline="-25000" dirty="0"/>
              <a:t>1</a:t>
            </a:r>
            <a:r>
              <a:rPr lang="id-ID" i="1" dirty="0"/>
              <a:t>,x</a:t>
            </a:r>
            <a:r>
              <a:rPr lang="id-ID" i="1" baseline="-25000" dirty="0"/>
              <a:t>2</a:t>
            </a:r>
            <a:r>
              <a:rPr lang="id-ID" i="1" dirty="0"/>
              <a:t>,…,x</a:t>
            </a:r>
            <a:r>
              <a:rPr lang="id-ID" i="1" baseline="-25000" dirty="0"/>
              <a:t>n</a:t>
            </a:r>
            <a:r>
              <a:rPr lang="en-ID" i="1" baseline="-25000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selang</a:t>
            </a:r>
            <a:r>
              <a:rPr lang="en-ID" dirty="0"/>
              <a:t> [</a:t>
            </a:r>
            <a:r>
              <a:rPr lang="en-ID" i="1" dirty="0" err="1"/>
              <a:t>a,b</a:t>
            </a:r>
            <a:r>
              <a:rPr lang="en-ID" dirty="0"/>
              <a:t>].</a:t>
            </a:r>
          </a:p>
          <a:p>
            <a:pPr marL="457200" indent="-457200">
              <a:buAutoNum type="arabicPeriod"/>
            </a:pP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i="1" dirty="0"/>
              <a:t>f(x)</a:t>
            </a:r>
            <a:r>
              <a:rPr lang="en-ID" dirty="0"/>
              <a:t>:</a:t>
            </a:r>
          </a:p>
          <a:p>
            <a:pPr marL="457200" indent="-457200">
              <a:buAutoNum type="arabicPeriod"/>
            </a:pPr>
            <a:endParaRPr lang="en-ID" dirty="0"/>
          </a:p>
          <a:p>
            <a:pPr marL="457200" indent="-457200">
              <a:buAutoNum type="arabicPeriod"/>
            </a:pPr>
            <a:endParaRPr lang="en-ID" dirty="0"/>
          </a:p>
          <a:p>
            <a:pPr marL="457200" indent="-457200">
              <a:buAutoNum type="arabicPeriod"/>
            </a:pPr>
            <a:endParaRPr lang="en-ID" dirty="0"/>
          </a:p>
          <a:p>
            <a:pPr marL="457200" indent="-457200">
              <a:buAutoNum type="arabicPeriod"/>
            </a:pP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aproksimasi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integral: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1C058-D335-4A8A-9797-5217B730E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16" t="39154" r="32217" b="37380"/>
          <a:stretch/>
        </p:blipFill>
        <p:spPr>
          <a:xfrm>
            <a:off x="4299044" y="3058946"/>
            <a:ext cx="1826232" cy="920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010CF6-3A9C-47D7-8A85-70B453D6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954" t="77064" r="29709" b="3737"/>
          <a:stretch/>
        </p:blipFill>
        <p:spPr>
          <a:xfrm>
            <a:off x="4200099" y="4902956"/>
            <a:ext cx="2760259" cy="9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E58-0F16-40C9-8696-769955BA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latin typeface="Aharoni"/>
                <a:cs typeface="Aharoni"/>
              </a:rPr>
              <a:t>Permasalahan</a:t>
            </a:r>
            <a:endParaRPr lang="id-ID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8D4DF-E3B7-48D4-9CC0-6827D942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62439"/>
            <a:ext cx="9601200" cy="485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D" dirty="0" err="1"/>
              <a:t>Menghitung</a:t>
            </a:r>
            <a:r>
              <a:rPr lang="en-ID" dirty="0"/>
              <a:t>  rata – rata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Monte Carlo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4FD460-D2EB-4C56-B687-D95B43ED18FD}"/>
                  </a:ext>
                </a:extLst>
              </p:cNvPr>
              <p:cNvSpPr/>
              <p:nvPr/>
            </p:nvSpPr>
            <p:spPr>
              <a:xfrm>
                <a:off x="3048000" y="3170627"/>
                <a:ext cx="6096000" cy="15277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d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D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4FD460-D2EB-4C56-B687-D95B43ED1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70627"/>
                <a:ext cx="6096000" cy="1527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4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3CEE-6E61-4F9C-9204-BE5365BC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299"/>
            <a:ext cx="4447786" cy="46538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import math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import numpy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import matplotlib.pyplot as plt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from matplotlib.patches import Polygon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import random as rand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# Kami ambil nilai seperti request Bapak saat presentasi kemarin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# Fungsi yang diambil x^2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def f(x):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    return (x**2)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n = 100     #titik yang dibangkitkan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a = 0       #batas bawah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b = 3       #batas atas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S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S2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# Langkah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for i in range(n):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    r = rand.uniform(0,1)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    xr = a + ((b - a) * 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    S = S + f(xr)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    S2 = S2 + (f(xr) * f(xr))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#endfor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F741C4-A519-40F7-972F-3DA60481C524}"/>
              </a:ext>
            </a:extLst>
          </p:cNvPr>
          <p:cNvSpPr txBox="1">
            <a:spLocks/>
          </p:cNvSpPr>
          <p:nvPr/>
        </p:nvSpPr>
        <p:spPr>
          <a:xfrm>
            <a:off x="1371600" y="69063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>
                <a:latin typeface="Aharoni" panose="02010803020104030203" pitchFamily="2" charset="-79"/>
                <a:cs typeface="Aharoni" panose="02010803020104030203" pitchFamily="2" charset="-79"/>
              </a:rPr>
              <a:t>Source Program</a:t>
            </a:r>
            <a:endParaRPr lang="id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86F7A-4372-4D80-B358-05AF7B91387B}"/>
              </a:ext>
            </a:extLst>
          </p:cNvPr>
          <p:cNvCxnSpPr/>
          <p:nvPr/>
        </p:nvCxnSpPr>
        <p:spPr>
          <a:xfrm>
            <a:off x="6237027" y="1433015"/>
            <a:ext cx="0" cy="465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28D645-7996-44B2-8DF4-33F4D8FD01B3}"/>
              </a:ext>
            </a:extLst>
          </p:cNvPr>
          <p:cNvSpPr txBox="1">
            <a:spLocks/>
          </p:cNvSpPr>
          <p:nvPr/>
        </p:nvSpPr>
        <p:spPr>
          <a:xfrm>
            <a:off x="6525014" y="1638299"/>
            <a:ext cx="4447786" cy="4653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# </a:t>
            </a:r>
            <a:r>
              <a:rPr lang="en-ID" sz="1200" dirty="0" err="1"/>
              <a:t>Langkah</a:t>
            </a:r>
            <a:r>
              <a:rPr lang="en-ID" sz="1200" dirty="0"/>
              <a:t>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Favg</a:t>
            </a:r>
            <a:r>
              <a:rPr lang="en-ID" sz="1200" dirty="0"/>
              <a:t> = S/n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F2avg = S2/n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# </a:t>
            </a:r>
            <a:r>
              <a:rPr lang="en-ID" sz="1200" dirty="0" err="1"/>
              <a:t>Langkah</a:t>
            </a:r>
            <a:r>
              <a:rPr lang="en-ID" sz="1200" dirty="0"/>
              <a:t>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Fn</a:t>
            </a:r>
            <a:r>
              <a:rPr lang="en-ID" sz="1200" dirty="0"/>
              <a:t> = (b - a) * </a:t>
            </a:r>
            <a:r>
              <a:rPr lang="en-ID" sz="1200" dirty="0" err="1"/>
              <a:t>Favg</a:t>
            </a:r>
            <a:endParaRPr lang="en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pe = (b - a) * </a:t>
            </a:r>
            <a:r>
              <a:rPr lang="en-ID" sz="1200" dirty="0" err="1"/>
              <a:t>math.sqrt</a:t>
            </a:r>
            <a:r>
              <a:rPr lang="en-ID" sz="1200" dirty="0"/>
              <a:t>((F2avg - (</a:t>
            </a:r>
            <a:r>
              <a:rPr lang="en-ID" sz="1200" dirty="0" err="1"/>
              <a:t>Favg</a:t>
            </a:r>
            <a:r>
              <a:rPr lang="en-ID" sz="1200" dirty="0"/>
              <a:t>*</a:t>
            </a:r>
            <a:r>
              <a:rPr lang="en-ID" sz="1200" dirty="0" err="1"/>
              <a:t>Favg</a:t>
            </a:r>
            <a:r>
              <a:rPr lang="en-ID" sz="1200" dirty="0"/>
              <a:t>)) /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# </a:t>
            </a:r>
            <a:r>
              <a:rPr lang="en-ID" sz="1200" dirty="0" err="1"/>
              <a:t>Grafik</a:t>
            </a:r>
            <a:endParaRPr lang="en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x = </a:t>
            </a:r>
            <a:r>
              <a:rPr lang="en-ID" sz="1200" dirty="0" err="1"/>
              <a:t>np.linspace</a:t>
            </a:r>
            <a:r>
              <a:rPr lang="en-ID" sz="1200" dirty="0"/>
              <a:t>(0, 5)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y = f(x)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fig, </a:t>
            </a:r>
            <a:r>
              <a:rPr lang="en-ID" sz="1200" dirty="0" err="1"/>
              <a:t>ax</a:t>
            </a:r>
            <a:r>
              <a:rPr lang="en-ID" sz="1200" dirty="0"/>
              <a:t> = </a:t>
            </a:r>
            <a:r>
              <a:rPr lang="en-ID" sz="1200" dirty="0" err="1"/>
              <a:t>plt.subplots</a:t>
            </a:r>
            <a:r>
              <a:rPr lang="en-ID" sz="12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plt.plot</a:t>
            </a:r>
            <a:r>
              <a:rPr lang="en-ID" sz="1200" dirty="0"/>
              <a:t>(x, 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plt.ylim</a:t>
            </a:r>
            <a:r>
              <a:rPr lang="en-ID" sz="1200" dirty="0"/>
              <a:t>(0)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# </a:t>
            </a:r>
            <a:r>
              <a:rPr lang="en-ID" sz="1200" dirty="0" err="1"/>
              <a:t>Buat</a:t>
            </a:r>
            <a:r>
              <a:rPr lang="en-ID" sz="1200" dirty="0"/>
              <a:t> area </a:t>
            </a:r>
            <a:r>
              <a:rPr lang="en-ID" sz="1200" dirty="0" err="1"/>
              <a:t>grafiknya</a:t>
            </a:r>
            <a:endParaRPr lang="en-ID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ix = </a:t>
            </a:r>
            <a:r>
              <a:rPr lang="en-ID" sz="1200" dirty="0" err="1"/>
              <a:t>np.linspace</a:t>
            </a:r>
            <a:r>
              <a:rPr lang="en-ID" sz="1200" dirty="0"/>
              <a:t>(a,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iy</a:t>
            </a:r>
            <a:r>
              <a:rPr lang="en-ID" sz="1200" dirty="0"/>
              <a:t> = f(ix)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verts = [(a, 0), *zip(ix, </a:t>
            </a:r>
            <a:r>
              <a:rPr lang="en-ID" sz="1200" dirty="0" err="1"/>
              <a:t>iy</a:t>
            </a:r>
            <a:r>
              <a:rPr lang="en-ID" sz="1200" dirty="0"/>
              <a:t>), (b, 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polygon = Polygon(verts, </a:t>
            </a:r>
            <a:r>
              <a:rPr lang="en-ID" sz="1200" dirty="0" err="1"/>
              <a:t>facecolor</a:t>
            </a:r>
            <a:r>
              <a:rPr lang="en-ID" sz="1200" dirty="0"/>
              <a:t>='#41f4af', </a:t>
            </a:r>
            <a:r>
              <a:rPr lang="en-ID" sz="1200" dirty="0" err="1"/>
              <a:t>edgecolor</a:t>
            </a:r>
            <a:r>
              <a:rPr lang="en-ID" sz="1200" dirty="0"/>
              <a:t>='red')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ax.add_patch</a:t>
            </a:r>
            <a:r>
              <a:rPr lang="en-ID" sz="1200" dirty="0"/>
              <a:t>(polygon)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plt.show</a:t>
            </a:r>
            <a:r>
              <a:rPr lang="en-ID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9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3CEE-6E61-4F9C-9204-BE5365BC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299"/>
            <a:ext cx="4447786" cy="46538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#Output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print('Fungsi = x^2')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print('Banyak titik yang dibangkitkan (n) = ',n)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print('Hasil Langkah 1')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print('=======================')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print('S   : ',round(S,4))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print('S2  : ',round(S2,4))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print('Hasil Langkah 2')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print('=======================')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print('Favg   : ',round(Favg,4))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print('F2avg  : ',round(F2avg,4))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print('Hasil Langkah 3')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print('=======================')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print('Fn     : ',round(Fn,4)) # Hasil integral numerik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/>
              <a:t>print('pe     : ',round(pe,4)) # Perkiraan error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F741C4-A519-40F7-972F-3DA60481C524}"/>
              </a:ext>
            </a:extLst>
          </p:cNvPr>
          <p:cNvSpPr txBox="1">
            <a:spLocks/>
          </p:cNvSpPr>
          <p:nvPr/>
        </p:nvSpPr>
        <p:spPr>
          <a:xfrm>
            <a:off x="1371600" y="69063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200" dirty="0">
                <a:latin typeface="Aharoni" panose="02010803020104030203" pitchFamily="2" charset="-79"/>
                <a:cs typeface="Aharoni" panose="02010803020104030203" pitchFamily="2" charset="-79"/>
              </a:rPr>
              <a:t>Source Program</a:t>
            </a:r>
            <a:endParaRPr lang="id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86F7A-4372-4D80-B358-05AF7B91387B}"/>
              </a:ext>
            </a:extLst>
          </p:cNvPr>
          <p:cNvCxnSpPr/>
          <p:nvPr/>
        </p:nvCxnSpPr>
        <p:spPr>
          <a:xfrm>
            <a:off x="6237027" y="1433015"/>
            <a:ext cx="0" cy="465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794F-7D51-416C-A57B-E4F80395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Aharoni" panose="02010803020104030203" pitchFamily="2" charset="-79"/>
                <a:cs typeface="Aharoni" panose="02010803020104030203" pitchFamily="2" charset="-79"/>
              </a:rPr>
              <a:t>Hasil Program</a:t>
            </a:r>
            <a:endParaRPr lang="id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A0906-8696-415C-9D64-C640E7F7A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27" t="18293" r="23881" b="9981"/>
          <a:stretch/>
        </p:blipFill>
        <p:spPr>
          <a:xfrm>
            <a:off x="1371601" y="1428750"/>
            <a:ext cx="605687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564E-EC43-4DC8-83A1-9F1CAC8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3FC1F7-F744-427B-9474-E4B150D20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9320" y="1911396"/>
            <a:ext cx="4267200" cy="4120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/>
              <a:t>Hasil Langkah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S   :  330.5129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S2  :  1912.4695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/>
              <a:t>Hasil Langkah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Favg   :  3.3051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F2avg  :  19.1247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/>
              <a:t>Hasil Langkah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Fn     :  9.9154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/>
              <a:t>pe     :  0.8591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CDF92-6AB9-4091-881D-D1C3C8CA79B7}"/>
                  </a:ext>
                </a:extLst>
              </p:cNvPr>
              <p:cNvSpPr/>
              <p:nvPr/>
            </p:nvSpPr>
            <p:spPr>
              <a:xfrm>
                <a:off x="1240810" y="2895443"/>
                <a:ext cx="2298510" cy="1527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d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d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ID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3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DCDF92-6AB9-4091-881D-D1C3C8CA7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10" y="2895443"/>
                <a:ext cx="2298510" cy="1527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55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540</TotalTime>
  <Words>533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 UI</vt:lpstr>
      <vt:lpstr>Aharoni</vt:lpstr>
      <vt:lpstr>Calibri</vt:lpstr>
      <vt:lpstr>Cambria Math</vt:lpstr>
      <vt:lpstr>Franklin Gothic Book</vt:lpstr>
      <vt:lpstr>Humnst777 Lt BT</vt:lpstr>
      <vt:lpstr>Times New Roman</vt:lpstr>
      <vt:lpstr>Crop</vt:lpstr>
      <vt:lpstr>Menghitung integral lipat SATU</vt:lpstr>
      <vt:lpstr>Pendahuluan</vt:lpstr>
      <vt:lpstr>Metode</vt:lpstr>
      <vt:lpstr>Permasalahan</vt:lpstr>
      <vt:lpstr>PowerPoint Presentation</vt:lpstr>
      <vt:lpstr>PowerPoint Presentation</vt:lpstr>
      <vt:lpstr>Hasil Program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Menghitung integral lipat dua</dc:title>
  <dc:creator>Febiana Anistya</dc:creator>
  <cp:lastModifiedBy>Febiana Anistya</cp:lastModifiedBy>
  <cp:revision>11</cp:revision>
  <dcterms:created xsi:type="dcterms:W3CDTF">2019-04-29T06:53:22Z</dcterms:created>
  <dcterms:modified xsi:type="dcterms:W3CDTF">2019-04-30T10:33:42Z</dcterms:modified>
</cp:coreProperties>
</file>