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160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5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9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4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9EAD-1FEF-4C76-AE58-57780C4444C4}" type="datetimeFigureOut">
              <a:rPr lang="de-DE" smtClean="0"/>
              <a:t>25.10.14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D2E2-918D-477A-BD38-8E9CE1925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ung 34"/>
          <p:cNvGrpSpPr/>
          <p:nvPr/>
        </p:nvGrpSpPr>
        <p:grpSpPr>
          <a:xfrm>
            <a:off x="-1476672" y="1340768"/>
            <a:ext cx="14185576" cy="7416824"/>
            <a:chOff x="-617855" y="1611313"/>
            <a:chExt cx="10379706" cy="5130055"/>
          </a:xfrm>
        </p:grpSpPr>
        <p:grpSp>
          <p:nvGrpSpPr>
            <p:cNvPr id="4" name="Gruppieren 3"/>
            <p:cNvGrpSpPr/>
            <p:nvPr/>
          </p:nvGrpSpPr>
          <p:grpSpPr>
            <a:xfrm>
              <a:off x="-617855" y="1611313"/>
              <a:ext cx="10379706" cy="3635374"/>
              <a:chOff x="0" y="595"/>
              <a:chExt cx="10806010" cy="3731880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0" y="1190066"/>
                <a:ext cx="10806010" cy="2542409"/>
                <a:chOff x="0" y="21655"/>
                <a:chExt cx="10806010" cy="2543012"/>
              </a:xfrm>
            </p:grpSpPr>
            <p:grpSp>
              <p:nvGrpSpPr>
                <p:cNvPr id="10" name="Gruppieren 9"/>
                <p:cNvGrpSpPr/>
                <p:nvPr/>
              </p:nvGrpSpPr>
              <p:grpSpPr>
                <a:xfrm>
                  <a:off x="0" y="21655"/>
                  <a:ext cx="10806010" cy="1945423"/>
                  <a:chOff x="0" y="24152"/>
                  <a:chExt cx="13423098" cy="2169696"/>
                </a:xfrm>
              </p:grpSpPr>
              <p:grpSp>
                <p:nvGrpSpPr>
                  <p:cNvPr id="14" name="Gruppieren 13"/>
                  <p:cNvGrpSpPr/>
                  <p:nvPr/>
                </p:nvGrpSpPr>
                <p:grpSpPr>
                  <a:xfrm>
                    <a:off x="0" y="24152"/>
                    <a:ext cx="13423098" cy="2167581"/>
                    <a:chOff x="65401" y="660399"/>
                    <a:chExt cx="13425194" cy="2169085"/>
                  </a:xfrm>
                </p:grpSpPr>
                <p:sp>
                  <p:nvSpPr>
                    <p:cNvPr id="18" name="Abgerundetes Rechteck 15"/>
                    <p:cNvSpPr>
                      <a:spLocks/>
                    </p:cNvSpPr>
                    <p:nvPr/>
                  </p:nvSpPr>
                  <p:spPr>
                    <a:xfrm flipV="1">
                      <a:off x="65401" y="660399"/>
                      <a:ext cx="1583999" cy="504000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Projekt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genehmigt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19" name="Abgerundetes Rechteck 16"/>
                    <p:cNvSpPr/>
                    <p:nvPr/>
                  </p:nvSpPr>
                  <p:spPr>
                    <a:xfrm flipV="1">
                      <a:off x="1377009" y="668866"/>
                      <a:ext cx="1583999" cy="504000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Projekt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definiert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0" name="Abgerundetes Rechteck 17"/>
                    <p:cNvSpPr/>
                    <p:nvPr/>
                  </p:nvSpPr>
                  <p:spPr>
                    <a:xfrm flipV="1">
                      <a:off x="2688793" y="667994"/>
                      <a:ext cx="1583999" cy="504001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Anforderungen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festgelegt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1" name="Abgerundetes Rechteck 18"/>
                    <p:cNvSpPr/>
                    <p:nvPr/>
                  </p:nvSpPr>
                  <p:spPr>
                    <a:xfrm flipV="1">
                      <a:off x="3991848" y="660400"/>
                      <a:ext cx="1583999" cy="503999"/>
                    </a:xfrm>
                    <a:prstGeom prst="flowChartInputOutput">
                      <a:avLst/>
                    </a:prstGeom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Projekt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ausgeschrieben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2" name="Abgerundetes Rechteck 19"/>
                    <p:cNvSpPr/>
                    <p:nvPr/>
                  </p:nvSpPr>
                  <p:spPr>
                    <a:xfrm flipV="1">
                      <a:off x="5312182" y="660400"/>
                      <a:ext cx="1583999" cy="503999"/>
                    </a:xfrm>
                    <a:prstGeom prst="flowChartInputOutput">
                      <a:avLst/>
                    </a:prstGeom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Angebot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abgegeben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3" name="Abgerundetes Rechteck 20"/>
                    <p:cNvSpPr/>
                    <p:nvPr/>
                  </p:nvSpPr>
                  <p:spPr>
                    <a:xfrm flipV="1">
                      <a:off x="6624048" y="660400"/>
                      <a:ext cx="1583999" cy="503999"/>
                    </a:xfrm>
                    <a:prstGeom prst="flowChartInputOutput">
                      <a:avLst/>
                    </a:prstGeom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Projekt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beauftragt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4" name="Abgerundetes Rechteck 22"/>
                    <p:cNvSpPr/>
                    <p:nvPr/>
                  </p:nvSpPr>
                  <p:spPr>
                    <a:xfrm>
                      <a:off x="10583476" y="670863"/>
                      <a:ext cx="1583999" cy="503999"/>
                    </a:xfrm>
                    <a:prstGeom prst="flowChartInputOutput">
                      <a:avLst/>
                    </a:prstGeom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Abnahme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erledigt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5" name="Abgerundetes Rechteck 23"/>
                    <p:cNvSpPr/>
                    <p:nvPr/>
                  </p:nvSpPr>
                  <p:spPr>
                    <a:xfrm>
                      <a:off x="11906592" y="672791"/>
                      <a:ext cx="1584003" cy="503999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Projekt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abgeschlossen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6" name="Flussdiagramm: Daten 25"/>
                    <p:cNvSpPr/>
                    <p:nvPr/>
                  </p:nvSpPr>
                  <p:spPr>
                    <a:xfrm>
                      <a:off x="9945229" y="1780661"/>
                      <a:ext cx="1583999" cy="503999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System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integriert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7" name="Flussdiagramm: Daten 26"/>
                    <p:cNvSpPr/>
                    <p:nvPr/>
                  </p:nvSpPr>
                  <p:spPr>
                    <a:xfrm>
                      <a:off x="9603297" y="2325483"/>
                      <a:ext cx="1583999" cy="504001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3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3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Systemelemente </a:t>
                      </a:r>
                    </a:p>
                    <a:p>
                      <a:pPr algn="ctr">
                        <a:lnSpc>
                          <a:spcPct val="113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realisiert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3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28" name="Flussdiagramm: Daten 27"/>
                    <p:cNvSpPr/>
                    <p:nvPr/>
                  </p:nvSpPr>
                  <p:spPr>
                    <a:xfrm>
                      <a:off x="10261137" y="1225065"/>
                      <a:ext cx="1583999" cy="503999"/>
                    </a:xfrm>
                    <a:prstGeom prst="flowChartInputOutpu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19050"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de-DE" sz="1200" b="1" dirty="0" smtClean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Lieferung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b="1" dirty="0" smtClean="0">
                          <a:effectLst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200" b="1" dirty="0">
                          <a:effectLst/>
                          <a:ea typeface="Calibri"/>
                          <a:cs typeface="Times New Roman"/>
                        </a:rPr>
                        <a:t>durchgeführt</a:t>
                      </a:r>
                      <a:endParaRPr lang="de-DE" sz="12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de-DE" sz="12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</p:grpSp>
              <p:sp>
                <p:nvSpPr>
                  <p:cNvPr id="15" name="Abgerundetes Rechteck 17"/>
                  <p:cNvSpPr/>
                  <p:nvPr/>
                </p:nvSpPr>
                <p:spPr>
                  <a:xfrm flipV="1">
                    <a:off x="6911247" y="582538"/>
                    <a:ext cx="1583691" cy="503556"/>
                  </a:xfrm>
                  <a:prstGeom prst="flowChartInputOutpu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19050"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upright="1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endParaRPr lang="de-DE" sz="1200" b="1" dirty="0" smtClean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System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 </a:t>
                    </a:r>
                    <a:r>
                      <a:rPr lang="de-DE" sz="1200" b="1" dirty="0">
                        <a:effectLst/>
                        <a:ea typeface="Calibri"/>
                        <a:cs typeface="Times New Roman"/>
                      </a:rPr>
                      <a:t>spezifiziert</a:t>
                    </a:r>
                    <a:endParaRPr lang="de-DE" sz="1200" dirty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dirty="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  <p:sp>
                <p:nvSpPr>
                  <p:cNvPr id="16" name="Abgerundetes Rechteck 17"/>
                  <p:cNvSpPr/>
                  <p:nvPr/>
                </p:nvSpPr>
                <p:spPr>
                  <a:xfrm flipV="1">
                    <a:off x="7266038" y="1135360"/>
                    <a:ext cx="1583691" cy="503555"/>
                  </a:xfrm>
                  <a:prstGeom prst="flowChartInputOutpu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19050"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upright="1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endParaRPr lang="de-DE" sz="1200" b="1" dirty="0" smtClean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System 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entworfen</a:t>
                    </a:r>
                    <a:endParaRPr lang="de-DE" sz="1200" dirty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dirty="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  <p:sp>
                <p:nvSpPr>
                  <p:cNvPr id="17" name="Abgerundetes Rechteck 17"/>
                  <p:cNvSpPr/>
                  <p:nvPr/>
                </p:nvSpPr>
                <p:spPr>
                  <a:xfrm flipV="1">
                    <a:off x="7631211" y="1690293"/>
                    <a:ext cx="1583691" cy="503555"/>
                  </a:xfrm>
                  <a:prstGeom prst="flowChartInputOutpu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19050"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upright="1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endParaRPr lang="de-DE" sz="1200" b="1" dirty="0" smtClean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Feinentwurf</a:t>
                    </a: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b="1" dirty="0" smtClean="0">
                        <a:effectLst/>
                        <a:ea typeface="Calibri"/>
                        <a:cs typeface="Times New Roman"/>
                      </a:rPr>
                      <a:t> </a:t>
                    </a:r>
                    <a:r>
                      <a:rPr lang="de-DE" sz="1200" b="1" dirty="0">
                        <a:effectLst/>
                        <a:ea typeface="Calibri"/>
                        <a:cs typeface="Times New Roman"/>
                      </a:rPr>
                      <a:t>abgeschlossen</a:t>
                    </a:r>
                    <a:endParaRPr lang="de-DE" sz="1200" dirty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:r>
                      <a:rPr lang="de-DE" sz="1200" dirty="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sp>
              <p:nvSpPr>
                <p:cNvPr id="11" name="Abgerundetes Rechteck 21"/>
                <p:cNvSpPr/>
                <p:nvPr/>
              </p:nvSpPr>
              <p:spPr>
                <a:xfrm flipH="1" flipV="1">
                  <a:off x="6420701" y="2094676"/>
                  <a:ext cx="2243313" cy="469991"/>
                </a:xfrm>
                <a:prstGeom prst="trapezoid">
                  <a:avLst/>
                </a:prstGeom>
                <a:solidFill>
                  <a:schemeClr val="accent2">
                    <a:lumMod val="75000"/>
                    <a:alpha val="64000"/>
                  </a:schemeClr>
                </a:solidFill>
                <a:ln w="19050"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de-DE" sz="1200" b="1" dirty="0" smtClean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200" b="1" dirty="0" smtClean="0">
                      <a:effectLst/>
                      <a:ea typeface="Calibri"/>
                      <a:cs typeface="Times New Roman"/>
                    </a:rPr>
                    <a:t>Vorgehensmodell </a:t>
                  </a:r>
                  <a:r>
                    <a:rPr lang="de-DE" sz="1200" b="1" dirty="0">
                      <a:effectLst/>
                      <a:ea typeface="Calibri"/>
                      <a:cs typeface="Times New Roman"/>
                    </a:rPr>
                    <a:t>realisiert</a:t>
                  </a:r>
                  <a:endParaRPr lang="de-DE" sz="1200" dirty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2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12" name="Abgerundetes Rechteck 19"/>
                <p:cNvSpPr/>
                <p:nvPr/>
              </p:nvSpPr>
              <p:spPr>
                <a:xfrm flipV="1">
                  <a:off x="4263957" y="2102369"/>
                  <a:ext cx="2078746" cy="451485"/>
                </a:xfrm>
                <a:prstGeom prst="flowChartInputOutput">
                  <a:avLst/>
                </a:prstGeom>
                <a:solidFill>
                  <a:schemeClr val="accent2">
                    <a:lumMod val="75000"/>
                    <a:alpha val="64000"/>
                  </a:schemeClr>
                </a:solidFill>
                <a:ln w="19050"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</a:pPr>
                  <a:endParaRPr lang="de-DE" sz="1200" b="1" dirty="0" smtClean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de-DE" sz="1200" b="1" dirty="0" smtClean="0">
                      <a:effectLst/>
                      <a:ea typeface="Calibri"/>
                      <a:cs typeface="Times New Roman"/>
                    </a:rPr>
                    <a:t>Verbesserung </a:t>
                  </a:r>
                </a:p>
                <a:p>
                  <a:pPr algn="ctr">
                    <a:lnSpc>
                      <a:spcPct val="115000"/>
                    </a:lnSpc>
                  </a:pPr>
                  <a:r>
                    <a:rPr lang="de-DE" sz="1200" b="1" dirty="0" smtClean="0">
                      <a:effectLst/>
                      <a:ea typeface="Calibri"/>
                      <a:cs typeface="Times New Roman"/>
                    </a:rPr>
                    <a:t>Vorgehensmodell </a:t>
                  </a:r>
                  <a:r>
                    <a:rPr lang="de-DE" sz="1200" b="1" dirty="0">
                      <a:effectLst/>
                      <a:ea typeface="Calibri"/>
                      <a:cs typeface="Times New Roman"/>
                    </a:rPr>
                    <a:t>konzipiert</a:t>
                  </a:r>
                  <a:endParaRPr lang="de-DE" sz="1200" dirty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de-DE" sz="12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13" name="Abgerundetes Rechteck 19"/>
                <p:cNvSpPr/>
                <p:nvPr/>
              </p:nvSpPr>
              <p:spPr>
                <a:xfrm flipV="1">
                  <a:off x="2546732" y="2109546"/>
                  <a:ext cx="2078746" cy="451485"/>
                </a:xfrm>
                <a:prstGeom prst="flowChartInputOutput">
                  <a:avLst/>
                </a:prstGeom>
                <a:solidFill>
                  <a:schemeClr val="accent2">
                    <a:lumMod val="75000"/>
                    <a:alpha val="64000"/>
                  </a:schemeClr>
                </a:solidFill>
                <a:ln w="19050"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de-DE" sz="1200" b="1" dirty="0" smtClean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200" b="1" dirty="0" smtClean="0">
                      <a:effectLst/>
                      <a:ea typeface="Calibri"/>
                      <a:cs typeface="Times New Roman"/>
                    </a:rPr>
                    <a:t>Vorgehensmodell </a:t>
                  </a:r>
                  <a:r>
                    <a:rPr lang="de-DE" sz="1200" b="1" dirty="0">
                      <a:effectLst/>
                      <a:ea typeface="Calibri"/>
                      <a:cs typeface="Times New Roman"/>
                    </a:rPr>
                    <a:t>analysiert</a:t>
                  </a:r>
                  <a:endParaRPr lang="de-DE" sz="1200" dirty="0">
                    <a:effectLst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2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6" name="Abgerundetes Rechteck 21"/>
              <p:cNvSpPr/>
              <p:nvPr/>
            </p:nvSpPr>
            <p:spPr>
              <a:xfrm flipH="1" flipV="1">
                <a:off x="6482399" y="1201889"/>
                <a:ext cx="2056765" cy="440690"/>
              </a:xfrm>
              <a:prstGeom prst="trapezoi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upright="1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endParaRPr lang="de-DE" sz="1200" b="1" dirty="0" smtClean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b="1" dirty="0" smtClean="0">
                    <a:effectLst/>
                    <a:ea typeface="Calibri"/>
                    <a:cs typeface="Times New Roman"/>
                  </a:rPr>
                  <a:t>Iteration </a:t>
                </a:r>
                <a:r>
                  <a:rPr lang="de-DE" sz="1200" b="1" dirty="0">
                    <a:effectLst/>
                    <a:ea typeface="Calibri"/>
                    <a:cs typeface="Times New Roman"/>
                  </a:rPr>
                  <a:t>geplant</a:t>
                </a:r>
                <a:endParaRPr lang="de-DE" sz="12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7" name="Abgerundetes Rechteck 21"/>
              <p:cNvSpPr/>
              <p:nvPr/>
            </p:nvSpPr>
            <p:spPr>
              <a:xfrm flipH="1" flipV="1">
                <a:off x="6379634" y="620730"/>
                <a:ext cx="2291566" cy="449580"/>
              </a:xfrm>
              <a:prstGeom prst="trapezoid">
                <a:avLst/>
              </a:prstGeom>
              <a:solidFill>
                <a:schemeClr val="accent2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upright="1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endParaRPr lang="de-DE" sz="1200" b="1" dirty="0" smtClean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b="1" dirty="0" smtClean="0">
                    <a:effectLst/>
                    <a:ea typeface="Calibri"/>
                    <a:cs typeface="Times New Roman"/>
                  </a:rPr>
                  <a:t>Projektfortschritt </a:t>
                </a:r>
                <a:r>
                  <a:rPr lang="de-DE" sz="1200" b="1" dirty="0">
                    <a:effectLst/>
                    <a:ea typeface="Calibri"/>
                    <a:cs typeface="Times New Roman"/>
                  </a:rPr>
                  <a:t>überprüfen</a:t>
                </a:r>
                <a:endParaRPr lang="de-DE" sz="12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8" name="Abgerundetes Rechteck 21"/>
              <p:cNvSpPr/>
              <p:nvPr/>
            </p:nvSpPr>
            <p:spPr>
              <a:xfrm flipH="1" flipV="1">
                <a:off x="6266258" y="15587"/>
                <a:ext cx="2573954" cy="449319"/>
              </a:xfrm>
              <a:prstGeom prst="trapezoid">
                <a:avLst/>
              </a:prstGeom>
              <a:solidFill>
                <a:schemeClr val="accent2">
                  <a:lumMod val="50000"/>
                </a:schemeClr>
              </a:solidFill>
              <a:ln w="19050"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upright="1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endParaRPr lang="de-DE" sz="1200" b="1" dirty="0" smtClean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b="1" dirty="0" smtClean="0">
                    <a:effectLst/>
                    <a:ea typeface="Calibri"/>
                    <a:cs typeface="Times New Roman"/>
                  </a:rPr>
                  <a:t>Gesamtprojektfortschritt </a:t>
                </a:r>
                <a:r>
                  <a:rPr lang="de-DE" sz="1200" b="1" dirty="0">
                    <a:effectLst/>
                    <a:ea typeface="Calibri"/>
                    <a:cs typeface="Times New Roman"/>
                  </a:rPr>
                  <a:t>überprüft</a:t>
                </a:r>
                <a:endParaRPr lang="de-DE" sz="12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9" name="Abgerundetes Rechteck 20"/>
              <p:cNvSpPr/>
              <p:nvPr/>
            </p:nvSpPr>
            <p:spPr>
              <a:xfrm flipV="1">
                <a:off x="4863461" y="595"/>
                <a:ext cx="1274445" cy="451485"/>
              </a:xfrm>
              <a:prstGeom prst="flowChartInputOutput">
                <a:avLst/>
              </a:prstGeom>
              <a:solidFill>
                <a:schemeClr val="accent2">
                  <a:lumMod val="50000"/>
                </a:schemeClr>
              </a:solidFill>
              <a:ln w="19050"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upright="1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endParaRPr lang="de-DE" sz="1200" b="1" dirty="0" smtClean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b="1" dirty="0" smtClean="0">
                    <a:effectLst/>
                    <a:ea typeface="Calibri"/>
                    <a:cs typeface="Times New Roman"/>
                  </a:rPr>
                  <a:t>Gesamtprojekt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de-DE" sz="1200" b="1" dirty="0" smtClean="0">
                    <a:effectLst/>
                    <a:ea typeface="Calibri"/>
                    <a:cs typeface="Times New Roman"/>
                  </a:rPr>
                  <a:t>aufgeteilt</a:t>
                </a:r>
                <a:endParaRPr lang="de-DE" sz="12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de-DE" sz="12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</p:grpSp>
        <p:grpSp>
          <p:nvGrpSpPr>
            <p:cNvPr id="33" name="Gruppierung 32"/>
            <p:cNvGrpSpPr/>
            <p:nvPr/>
          </p:nvGrpSpPr>
          <p:grpSpPr>
            <a:xfrm>
              <a:off x="251520" y="5589240"/>
              <a:ext cx="1296144" cy="1152128"/>
              <a:chOff x="323528" y="5373216"/>
              <a:chExt cx="1728192" cy="1440160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23528" y="5373216"/>
                <a:ext cx="1728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Alle V-Modell-Projekte</a:t>
                </a:r>
                <a:endParaRPr lang="de-DE" sz="1200" dirty="0"/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323528" y="5733256"/>
                <a:ext cx="1728192" cy="360040"/>
              </a:xfrm>
              <a:prstGeom prst="rect">
                <a:avLst/>
              </a:prstGeom>
              <a:solidFill>
                <a:schemeClr val="accent2">
                  <a:lumMod val="75000"/>
                  <a:alpha val="64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Organisationsspezifisches Vorgehensmodell</a:t>
                </a:r>
                <a:endParaRPr lang="de-DE" sz="1200" dirty="0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323528" y="6093296"/>
                <a:ext cx="1728000" cy="36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AG/AN-Schnittstelle</a:t>
                </a:r>
                <a:endParaRPr lang="de-DE" sz="1200" dirty="0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323528" y="6453376"/>
                <a:ext cx="1728000" cy="36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Systementwicklung</a:t>
                </a:r>
                <a:endParaRPr lang="de-DE" sz="1200" dirty="0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179512" y="5343019"/>
              <a:ext cx="1008112" cy="21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/>
                <a:t>Legende:</a:t>
              </a:r>
              <a:endParaRPr lang="de-DE" sz="1400" b="1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5273901" y="5143253"/>
            <a:ext cx="1069524" cy="24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de-DE" sz="900" b="1" dirty="0">
                <a:solidFill>
                  <a:prstClr val="white"/>
                </a:solidFill>
                <a:ea typeface="Calibri"/>
                <a:cs typeface="Times New Roman"/>
              </a:rPr>
              <a:t>System entworfen</a:t>
            </a:r>
            <a:endParaRPr lang="de-DE" sz="9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7630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Bildschirmpräsentation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ITI/OD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Hampp, Bianka (059)</dc:creator>
  <cp:lastModifiedBy>Bianka Hampp</cp:lastModifiedBy>
  <cp:revision>13</cp:revision>
  <dcterms:created xsi:type="dcterms:W3CDTF">2014-04-15T11:31:58Z</dcterms:created>
  <dcterms:modified xsi:type="dcterms:W3CDTF">2014-10-25T17:12:18Z</dcterms:modified>
</cp:coreProperties>
</file>