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7"/>
  </p:notesMasterIdLst>
  <p:handoutMasterIdLst>
    <p:handoutMasterId r:id="rId68"/>
  </p:handoutMasterIdLst>
  <p:sldIdLst>
    <p:sldId id="628" r:id="rId2"/>
    <p:sldId id="629" r:id="rId3"/>
    <p:sldId id="770" r:id="rId4"/>
    <p:sldId id="862" r:id="rId5"/>
    <p:sldId id="863" r:id="rId6"/>
    <p:sldId id="864" r:id="rId7"/>
    <p:sldId id="861" r:id="rId8"/>
    <p:sldId id="771" r:id="rId9"/>
    <p:sldId id="772" r:id="rId10"/>
    <p:sldId id="773" r:id="rId11"/>
    <p:sldId id="865" r:id="rId12"/>
    <p:sldId id="774" r:id="rId13"/>
    <p:sldId id="866" r:id="rId14"/>
    <p:sldId id="780" r:id="rId15"/>
    <p:sldId id="776" r:id="rId16"/>
    <p:sldId id="777" r:id="rId17"/>
    <p:sldId id="778" r:id="rId18"/>
    <p:sldId id="779" r:id="rId19"/>
    <p:sldId id="784" r:id="rId20"/>
    <p:sldId id="785" r:id="rId21"/>
    <p:sldId id="786" r:id="rId22"/>
    <p:sldId id="787" r:id="rId23"/>
    <p:sldId id="788" r:id="rId24"/>
    <p:sldId id="789" r:id="rId25"/>
    <p:sldId id="790" r:id="rId26"/>
    <p:sldId id="791" r:id="rId27"/>
    <p:sldId id="792" r:id="rId28"/>
    <p:sldId id="793" r:id="rId29"/>
    <p:sldId id="794" r:id="rId30"/>
    <p:sldId id="795" r:id="rId31"/>
    <p:sldId id="796" r:id="rId32"/>
    <p:sldId id="797" r:id="rId33"/>
    <p:sldId id="867" r:id="rId34"/>
    <p:sldId id="798" r:id="rId35"/>
    <p:sldId id="799" r:id="rId36"/>
    <p:sldId id="800" r:id="rId37"/>
    <p:sldId id="801" r:id="rId38"/>
    <p:sldId id="802" r:id="rId39"/>
    <p:sldId id="803" r:id="rId40"/>
    <p:sldId id="804" r:id="rId41"/>
    <p:sldId id="805" r:id="rId42"/>
    <p:sldId id="806" r:id="rId43"/>
    <p:sldId id="807" r:id="rId44"/>
    <p:sldId id="808" r:id="rId45"/>
    <p:sldId id="809" r:id="rId46"/>
    <p:sldId id="810" r:id="rId47"/>
    <p:sldId id="811" r:id="rId48"/>
    <p:sldId id="812" r:id="rId49"/>
    <p:sldId id="813" r:id="rId50"/>
    <p:sldId id="814" r:id="rId51"/>
    <p:sldId id="815" r:id="rId52"/>
    <p:sldId id="816" r:id="rId53"/>
    <p:sldId id="817" r:id="rId54"/>
    <p:sldId id="818" r:id="rId55"/>
    <p:sldId id="819" r:id="rId56"/>
    <p:sldId id="821" r:id="rId57"/>
    <p:sldId id="822" r:id="rId58"/>
    <p:sldId id="823" r:id="rId59"/>
    <p:sldId id="824" r:id="rId60"/>
    <p:sldId id="825" r:id="rId61"/>
    <p:sldId id="826" r:id="rId62"/>
    <p:sldId id="827" r:id="rId63"/>
    <p:sldId id="858" r:id="rId64"/>
    <p:sldId id="859" r:id="rId65"/>
    <p:sldId id="860" r:id="rId66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25" autoAdjust="0"/>
    <p:restoredTop sz="94719" autoAdjust="0"/>
  </p:normalViewPr>
  <p:slideViewPr>
    <p:cSldViewPr>
      <p:cViewPr>
        <p:scale>
          <a:sx n="100" d="100"/>
          <a:sy n="100" d="100"/>
        </p:scale>
        <p:origin x="144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216" y="-7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handoutMaster" Target="handoutMasters/handoutMaster1.xml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1483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0496761-FA96-474B-BD2D-CE59856EADFE}" type="datetimeFigureOut">
              <a:rPr lang="en-US"/>
              <a:pPr>
                <a:defRPr/>
              </a:pPr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B1A45A2-03ED-4E78-BD05-9188A79F3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429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A45A2-03ED-4E78-BD05-9188A79F3CA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4DEB3-3337-4740-83F6-A21A0DC6D993}" type="datetime1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8D68F-052D-4498-96E7-7FAF5C8C2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5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0E32D-29A2-45B7-B59E-8DDCA2DEAE84}" type="datetime1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B64E0-9FA2-46A1-BDD5-B9858DC6E3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8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0FCE-0FBD-49F4-90C5-75DBDC1E3DE6}" type="datetime1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03B4C-B625-4FA9-9BC1-7F60008CFB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6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52F9B-B5F7-45D9-B5BF-1A50C6A15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5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3F532-3DFE-4853-843B-119B50A0F1BF}" type="datetime1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54184-ADF5-4737-ABAC-BD5351E26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7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2E08E-5120-46A7-8771-1C58E1ABBC54}" type="datetime1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32EFE-B7FC-46C8-95AC-D3EE03A27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2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3E2F5-04E8-4025-AE08-E598E6A77D6D}" type="datetime1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4B403-2016-42D2-B4AC-C9E0AFB7BF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3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3E46C-47D4-4BF1-BFF4-B18849CD3BBC}" type="datetime1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6535-E3D9-4D14-8184-8A30C783E1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7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694CF-3A4C-4E4E-B90B-B0F38C599896}" type="datetime1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EA551-A090-4376-B3B4-FA8E51611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C2174-B660-4703-B83A-1DA31D11E7C8}" type="datetime1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F0B7F-83BC-4735-A684-A6A9932E2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2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C3EDA-653E-46D8-82F6-EB20A3027DD4}" type="datetime1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6DAAE-FAF1-4803-BA1C-831E37629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1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4F845-3E7B-4DA9-A31D-7C6A44B110C7}" type="datetime1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5A642-CBC9-456A-975D-435D70371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1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6102DDC7-916D-4D38-8A3D-8BCA79D3858E}" type="datetime1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FE534E40-4C58-4B77-8450-3B0AD9531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2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xfrm>
            <a:off x="457200" y="2019546"/>
            <a:ext cx="8229600" cy="1790454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rgbClr val="7030A0"/>
                </a:solidFill>
              </a:rPr>
              <a:t>BST 210</a:t>
            </a:r>
            <a:br>
              <a:rPr lang="en-US" altLang="en-US" sz="4000" b="1" dirty="0">
                <a:solidFill>
                  <a:srgbClr val="7030A0"/>
                </a:solidFill>
              </a:rPr>
            </a:br>
            <a:r>
              <a:rPr lang="en-US" altLang="en-US" sz="4000" b="1" dirty="0">
                <a:solidFill>
                  <a:srgbClr val="7030A0"/>
                </a:solidFill>
              </a:rPr>
              <a:t>Applied </a:t>
            </a:r>
            <a:r>
              <a:rPr lang="en-US" altLang="en-US" sz="4000" b="1" dirty="0" smtClean="0">
                <a:solidFill>
                  <a:srgbClr val="7030A0"/>
                </a:solidFill>
              </a:rPr>
              <a:t>Regression Analysis</a:t>
            </a:r>
            <a:r>
              <a:rPr lang="en-US" altLang="en-US" b="1" dirty="0" smtClean="0">
                <a:solidFill>
                  <a:srgbClr val="7030A0"/>
                </a:solidFill>
              </a:rPr>
              <a:t/>
            </a:r>
            <a:br>
              <a:rPr lang="en-US" altLang="en-US" b="1" dirty="0" smtClean="0">
                <a:solidFill>
                  <a:srgbClr val="7030A0"/>
                </a:solidFill>
              </a:rPr>
            </a:br>
            <a:r>
              <a:rPr lang="en-US" altLang="en-US" b="1" i="1" dirty="0" smtClean="0">
                <a:solidFill>
                  <a:srgbClr val="7030A0"/>
                </a:solidFill>
              </a:rPr>
              <a:t> </a:t>
            </a:r>
            <a:r>
              <a:rPr lang="en-US" altLang="en-US" b="1" dirty="0">
                <a:solidFill>
                  <a:srgbClr val="7030A0"/>
                </a:solidFill>
              </a:rPr>
              <a:t/>
            </a:r>
            <a:br>
              <a:rPr lang="en-US" altLang="en-US" b="1" dirty="0">
                <a:solidFill>
                  <a:srgbClr val="7030A0"/>
                </a:solidFill>
              </a:rPr>
            </a:br>
            <a:r>
              <a:rPr lang="en-US" altLang="en-US" b="1" dirty="0">
                <a:solidFill>
                  <a:srgbClr val="7030A0"/>
                </a:solidFill>
              </a:rPr>
              <a:t/>
            </a:r>
            <a:br>
              <a:rPr lang="en-US" altLang="en-US" b="1" dirty="0">
                <a:solidFill>
                  <a:srgbClr val="7030A0"/>
                </a:solidFill>
              </a:rPr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59EAFF-E186-A544-AC53-8DCC5326F6D8}" type="slidenum">
              <a:rPr lang="en-US" altLang="en-US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 dirty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7600" y="3048000"/>
            <a:ext cx="812904" cy="2819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04" y="2019546"/>
            <a:ext cx="4724400" cy="25570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408" y="4576628"/>
            <a:ext cx="4028119" cy="22146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7242199">
            <a:off x="6398432" y="2727292"/>
            <a:ext cx="986167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0" dirty="0" smtClean="0"/>
              <a:t>↩</a:t>
            </a:r>
            <a:endParaRPr lang="en-US" sz="12500" dirty="0"/>
          </a:p>
        </p:txBody>
      </p:sp>
      <p:sp>
        <p:nvSpPr>
          <p:cNvPr id="7" name="TextBox 6"/>
          <p:cNvSpPr txBox="1"/>
          <p:nvPr/>
        </p:nvSpPr>
        <p:spPr>
          <a:xfrm rot="4968814">
            <a:off x="1888923" y="4537509"/>
            <a:ext cx="986167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0" dirty="0">
                <a:latin typeface="+mn-lt"/>
              </a:rPr>
              <a:t>↩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5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74674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7030A0"/>
                </a:solidFill>
              </a:rPr>
              <a:t>F</a:t>
            </a:r>
            <a:r>
              <a:rPr lang="en-US" altLang="en-US" sz="2800" b="1" dirty="0" smtClean="0">
                <a:solidFill>
                  <a:srgbClr val="7030A0"/>
                </a:solidFill>
              </a:rPr>
              <a:t>unctions defining time 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52500" y="1374775"/>
            <a:ext cx="72390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There are essentially 4 related functions, all which help to define our survival (or failure) times T.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Let’s let random variable </a:t>
            </a:r>
            <a:r>
              <a:rPr lang="en-US" altLang="en-US" sz="2000" i="1" dirty="0" smtClean="0"/>
              <a:t>T</a:t>
            </a:r>
            <a:r>
              <a:rPr lang="en-US" altLang="en-US" sz="2000" dirty="0" smtClean="0"/>
              <a:t> represent the time from a start point to an event of interest (e.g., time from start of treatment to serious adverse event, time from disease remission to recurrence)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By definition, </a:t>
            </a:r>
            <a:r>
              <a:rPr lang="en-US" altLang="en-US" sz="2000" i="1" dirty="0" smtClean="0"/>
              <a:t>T</a:t>
            </a:r>
            <a:r>
              <a:rPr lang="en-US" altLang="en-US" sz="2000" dirty="0" smtClean="0"/>
              <a:t> must be ≥ 0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The </a:t>
            </a:r>
            <a:r>
              <a:rPr lang="en-US" altLang="en-US" sz="2000" i="1" u="sng" dirty="0" smtClean="0"/>
              <a:t>survival function</a:t>
            </a:r>
            <a:r>
              <a:rPr lang="en-US" altLang="en-US" sz="2000" dirty="0" smtClean="0"/>
              <a:t> S(</a:t>
            </a:r>
            <a:r>
              <a:rPr lang="en-US" altLang="en-US" sz="2000" i="1" dirty="0" smtClean="0"/>
              <a:t>t</a:t>
            </a:r>
            <a:r>
              <a:rPr lang="en-US" altLang="en-US" sz="2000" dirty="0" smtClean="0"/>
              <a:t>) is then defined as: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altLang="en-US" sz="2000" dirty="0" smtClean="0"/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000" dirty="0" smtClean="0"/>
              <a:t>		S(</a:t>
            </a:r>
            <a:r>
              <a:rPr lang="en-US" altLang="en-US" sz="2000" i="1" dirty="0" smtClean="0"/>
              <a:t>t</a:t>
            </a:r>
            <a:r>
              <a:rPr lang="en-US" altLang="en-US" sz="2000" dirty="0" smtClean="0"/>
              <a:t>) = P(</a:t>
            </a:r>
            <a:r>
              <a:rPr lang="en-US" altLang="en-US" sz="2000" i="1" dirty="0" smtClean="0"/>
              <a:t>T</a:t>
            </a:r>
            <a:r>
              <a:rPr lang="en-US" altLang="en-US" sz="2000" dirty="0" smtClean="0"/>
              <a:t> &gt; </a:t>
            </a:r>
            <a:r>
              <a:rPr lang="en-US" altLang="en-US" sz="2000" i="1" dirty="0" smtClean="0"/>
              <a:t>t</a:t>
            </a:r>
            <a:r>
              <a:rPr lang="en-US" altLang="en-US" sz="20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S(t) is the proportion of individuals who are event-free at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dirty="0" smtClean="0"/>
              <a:t>      time t, or the probability of not having the event until time t.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DD4D6B0-6800-4E8D-9275-11671E396DF5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 u="none" dirty="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3400" y="990600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8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74674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7030A0"/>
                </a:solidFill>
              </a:rPr>
              <a:t>Functions defining time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316831"/>
                <a:ext cx="7239000" cy="4648200"/>
              </a:xfrm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000" dirty="0" smtClean="0"/>
                  <a:t>It can also be shown that </a:t>
                </a:r>
              </a:p>
              <a:p>
                <a:pPr marL="0" indent="0" eaLnBrk="1" hangingPunct="1">
                  <a:lnSpc>
                    <a:spcPct val="80000"/>
                  </a:lnSpc>
                  <a:buFont typeface="Arial" charset="0"/>
                  <a:buNone/>
                </a:pPr>
                <a:endParaRPr lang="en-US" altLang="en-US" sz="2000" dirty="0" smtClean="0"/>
              </a:p>
              <a:p>
                <a:pPr marL="0" indent="0" eaLnBrk="1" hangingPunct="1">
                  <a:lnSpc>
                    <a:spcPct val="80000"/>
                  </a:lnSpc>
                  <a:buFont typeface="Arial" charset="0"/>
                  <a:buNone/>
                </a:pPr>
                <a:r>
                  <a:rPr lang="en-US" altLang="en-US" sz="2000" dirty="0"/>
                  <a:t>	</a:t>
                </a:r>
                <a:r>
                  <a:rPr lang="en-US" altLang="en-US" sz="2000" dirty="0" smtClean="0"/>
                  <a:t>	S(</a:t>
                </a:r>
                <a:r>
                  <a:rPr lang="en-US" altLang="en-US" sz="2000" i="1" dirty="0" smtClean="0"/>
                  <a:t>t</a:t>
                </a:r>
                <a:r>
                  <a:rPr lang="en-US" altLang="en-US" sz="2000" dirty="0" smtClean="0"/>
                  <a:t>) = P(</a:t>
                </a:r>
                <a:r>
                  <a:rPr lang="en-US" altLang="en-US" sz="2000" i="1" dirty="0" smtClean="0"/>
                  <a:t>T</a:t>
                </a:r>
                <a:r>
                  <a:rPr lang="en-US" altLang="en-US" sz="2000" dirty="0" smtClean="0"/>
                  <a:t> &gt; </a:t>
                </a:r>
                <a:r>
                  <a:rPr lang="en-US" altLang="en-US" sz="2000" i="1" dirty="0" smtClean="0"/>
                  <a:t>t</a:t>
                </a:r>
                <a:r>
                  <a:rPr lang="en-US" altLang="en-US" sz="2000" dirty="0" smtClean="0"/>
                  <a:t>)</a:t>
                </a:r>
              </a:p>
              <a:p>
                <a:pPr marL="0" indent="0" eaLnBrk="1" hangingPunct="1">
                  <a:lnSpc>
                    <a:spcPct val="80000"/>
                  </a:lnSpc>
                  <a:buFont typeface="Arial" charset="0"/>
                  <a:buNone/>
                </a:pPr>
                <a:r>
                  <a:rPr lang="en-US" altLang="en-US" sz="2000" dirty="0"/>
                  <a:t>	</a:t>
                </a:r>
                <a:r>
                  <a:rPr lang="en-US" altLang="en-US" sz="2000" dirty="0" smtClean="0"/>
                  <a:t>	       = 1 - P(t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en-US" altLang="en-US" sz="2000" dirty="0" smtClean="0"/>
                  <a:t>T)</a:t>
                </a:r>
              </a:p>
              <a:p>
                <a:pPr marL="0" indent="0" eaLnBrk="1" hangingPunct="1">
                  <a:lnSpc>
                    <a:spcPct val="80000"/>
                  </a:lnSpc>
                  <a:buFont typeface="Arial" charset="0"/>
                  <a:buNone/>
                </a:pPr>
                <a:r>
                  <a:rPr lang="en-US" altLang="en-US" sz="2000" dirty="0"/>
                  <a:t>	</a:t>
                </a:r>
                <a:r>
                  <a:rPr lang="en-US" altLang="en-US" sz="2000" dirty="0" smtClean="0"/>
                  <a:t>	       = 1 </a:t>
                </a:r>
                <a:r>
                  <a:rPr lang="mr-IN" altLang="en-US" sz="2000" dirty="0" smtClean="0"/>
                  <a:t>–</a:t>
                </a:r>
                <a:r>
                  <a:rPr lang="en-US" altLang="en-US" sz="2000" dirty="0" smtClean="0"/>
                  <a:t> F(t)</a:t>
                </a:r>
              </a:p>
              <a:p>
                <a:pPr marL="0" indent="0" eaLnBrk="1" hangingPunct="1">
                  <a:lnSpc>
                    <a:spcPct val="80000"/>
                  </a:lnSpc>
                  <a:buFont typeface="Arial" charset="0"/>
                  <a:buNone/>
                </a:pPr>
                <a:r>
                  <a:rPr lang="en-US" altLang="en-US" sz="2000" dirty="0"/>
                  <a:t>	</a:t>
                </a:r>
                <a:r>
                  <a:rPr lang="en-US" altLang="en-US" sz="2000" dirty="0" smtClean="0"/>
                  <a:t>	      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altLang="en-US" sz="20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2000" b="0" i="1" smtClean="0"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is-IS" altLang="en-US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sup>
                      <m:e>
                        <m:r>
                          <a:rPr lang="en-US" altLang="en-US" sz="2000" b="0" i="1" smtClean="0">
                            <a:latin typeface="Cambria Math" charset="0"/>
                          </a:rPr>
                          <m:t>𝑓</m:t>
                        </m:r>
                        <m:r>
                          <a:rPr lang="en-US" altLang="en-US" sz="20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altLang="en-US" sz="20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en-US" sz="2000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en-US" sz="2000" dirty="0" smtClean="0"/>
                  <a:t>dx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000" dirty="0" smtClean="0"/>
                  <a:t>where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r>
                  <a:rPr lang="en-US" altLang="en-US" sz="2000" dirty="0" smtClean="0"/>
                  <a:t>		f(t) = F’(t) = -S’(t)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altLang="en-US" sz="2000" dirty="0" smtClean="0"/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r>
                  <a:rPr lang="en-US" altLang="en-US" sz="2000" dirty="0"/>
                  <a:t> </a:t>
                </a:r>
                <a:r>
                  <a:rPr lang="en-US" altLang="en-US" sz="2000" dirty="0" smtClean="0"/>
                  <a:t>     is the </a:t>
                </a:r>
                <a:r>
                  <a:rPr lang="en-US" altLang="en-US" sz="2000" u="sng" dirty="0" smtClean="0"/>
                  <a:t>probability density function</a:t>
                </a:r>
                <a:r>
                  <a:rPr lang="en-US" altLang="en-US" sz="2000" dirty="0" smtClean="0"/>
                  <a:t>, and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altLang="en-US" sz="2000" dirty="0" smtClean="0"/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r>
                  <a:rPr lang="en-US" altLang="en-US" sz="2000" dirty="0" smtClean="0"/>
                  <a:t>		F(t) = P(t</a:t>
                </a:r>
                <a:r>
                  <a:rPr lang="en-US" altLang="en-US" sz="2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en-US" altLang="en-US" sz="2000" dirty="0"/>
                  <a:t>T) </a:t>
                </a:r>
                <a:r>
                  <a:rPr lang="en-US" altLang="en-US" sz="2000" dirty="0" smtClean="0"/>
                  <a:t>= 1 </a:t>
                </a:r>
                <a:r>
                  <a:rPr lang="mr-IN" altLang="en-US" sz="2000" dirty="0" smtClean="0"/>
                  <a:t>–</a:t>
                </a:r>
                <a:r>
                  <a:rPr lang="en-US" altLang="en-US" sz="2000" dirty="0" smtClean="0"/>
                  <a:t> S(t)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altLang="en-US" sz="2000" dirty="0" smtClean="0"/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r>
                  <a:rPr lang="en-US" altLang="en-US" sz="2000" dirty="0"/>
                  <a:t> </a:t>
                </a:r>
                <a:r>
                  <a:rPr lang="en-US" altLang="en-US" sz="2000" dirty="0" smtClean="0"/>
                  <a:t>     is the </a:t>
                </a:r>
                <a:r>
                  <a:rPr lang="en-US" altLang="en-US" sz="2000" u="sng" dirty="0" smtClean="0"/>
                  <a:t>cumulative distribution function</a:t>
                </a:r>
                <a:r>
                  <a:rPr lang="en-US" altLang="en-US" sz="2000" dirty="0" smtClean="0"/>
                  <a:t>.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r>
                  <a:rPr lang="en-US" altLang="en-US" sz="2100" dirty="0"/>
                  <a:t>	</a:t>
                </a:r>
                <a:r>
                  <a:rPr lang="en-US" altLang="en-US" sz="2100" dirty="0" smtClean="0"/>
                  <a:t>		       </a:t>
                </a:r>
                <a:endParaRPr lang="en-US" altLang="en-US" sz="21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6831"/>
                <a:ext cx="7239000" cy="4648200"/>
              </a:xfrm>
              <a:blipFill rotWithShape="0">
                <a:blip r:embed="rId2"/>
                <a:stretch>
                  <a:fillRect l="-758" t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DD4D6B0-6800-4E8D-9275-11671E396DF5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 u="none" dirty="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3400" y="990600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040" y="1316831"/>
            <a:ext cx="2014768" cy="2274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470" y="3886200"/>
            <a:ext cx="2109908" cy="232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0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3000" b="1" dirty="0" smtClean="0">
                <a:solidFill>
                  <a:srgbClr val="7030A0"/>
                </a:solidFill>
              </a:rPr>
              <a:t>Survival Function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447800"/>
            <a:ext cx="7467600" cy="44497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en-US" sz="2200" dirty="0" smtClean="0"/>
              <a:t>Note that by definition,</a:t>
            </a: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</a:pPr>
            <a:endParaRPr lang="en-US" altLang="en-US" sz="2200" dirty="0" smtClean="0"/>
          </a:p>
          <a:p>
            <a:pPr marL="514350" indent="-514350" eaLnBrk="1" hangingPunct="1">
              <a:lnSpc>
                <a:spcPct val="90000"/>
              </a:lnSpc>
              <a:buFont typeface="Arial" charset="0"/>
              <a:buAutoNum type="alphaLcParenBoth"/>
            </a:pPr>
            <a:r>
              <a:rPr lang="en-US" altLang="en-US" sz="2200" dirty="0" smtClean="0"/>
              <a:t>0 ≤ S(</a:t>
            </a:r>
            <a:r>
              <a:rPr lang="en-US" altLang="en-US" sz="2200" i="1" dirty="0" smtClean="0"/>
              <a:t>t</a:t>
            </a:r>
            <a:r>
              <a:rPr lang="en-US" altLang="en-US" sz="2200" dirty="0" smtClean="0"/>
              <a:t>) ≤ 1 for each t ≥ 0</a:t>
            </a:r>
          </a:p>
          <a:p>
            <a:pPr marL="514350" indent="-514350" eaLnBrk="1" hangingPunct="1">
              <a:lnSpc>
                <a:spcPct val="90000"/>
              </a:lnSpc>
              <a:buFont typeface="Arial" charset="0"/>
              <a:buAutoNum type="alphaLcParenBoth"/>
            </a:pPr>
            <a:endParaRPr lang="en-US" altLang="en-US" sz="2200" dirty="0" smtClean="0"/>
          </a:p>
          <a:p>
            <a:pPr marL="514350" indent="-514350" eaLnBrk="1" hangingPunct="1">
              <a:lnSpc>
                <a:spcPct val="90000"/>
              </a:lnSpc>
              <a:buFont typeface="Arial" charset="0"/>
              <a:buAutoNum type="alphaLcParenBoth"/>
            </a:pPr>
            <a:r>
              <a:rPr lang="en-US" altLang="en-US" sz="2200" dirty="0" smtClean="0"/>
              <a:t>S(0) = 1</a:t>
            </a:r>
          </a:p>
          <a:p>
            <a:pPr marL="514350" indent="-514350" eaLnBrk="1" hangingPunct="1">
              <a:lnSpc>
                <a:spcPct val="90000"/>
              </a:lnSpc>
              <a:buFont typeface="Arial" charset="0"/>
              <a:buAutoNum type="alphaLcParenBoth"/>
            </a:pPr>
            <a:endParaRPr lang="en-US" altLang="en-US" sz="2200" dirty="0" smtClean="0"/>
          </a:p>
          <a:p>
            <a:pPr marL="514350" indent="-514350" eaLnBrk="1" hangingPunct="1">
              <a:lnSpc>
                <a:spcPct val="90000"/>
              </a:lnSpc>
              <a:buFont typeface="Arial" charset="0"/>
              <a:buAutoNum type="alphaLcParenBoth"/>
            </a:pPr>
            <a:r>
              <a:rPr lang="en-US" altLang="en-US" sz="2200" dirty="0" smtClean="0"/>
              <a:t>If </a:t>
            </a:r>
            <a:r>
              <a:rPr lang="en-US" altLang="en-US" sz="2200" i="1" dirty="0" smtClean="0"/>
              <a:t>t</a:t>
            </a:r>
            <a:r>
              <a:rPr lang="en-US" altLang="en-US" sz="2200" baseline="-25000" dirty="0" smtClean="0"/>
              <a:t>2</a:t>
            </a:r>
            <a:r>
              <a:rPr lang="en-US" altLang="en-US" sz="2200" dirty="0" smtClean="0"/>
              <a:t> ≥ </a:t>
            </a:r>
            <a:r>
              <a:rPr lang="en-US" altLang="en-US" sz="2200" i="1" dirty="0" smtClean="0"/>
              <a:t>t</a:t>
            </a:r>
            <a:r>
              <a:rPr lang="en-US" altLang="en-US" sz="2200" baseline="-25000" dirty="0" smtClean="0"/>
              <a:t>1</a:t>
            </a:r>
            <a:r>
              <a:rPr lang="en-US" altLang="en-US" sz="2200" dirty="0" smtClean="0"/>
              <a:t>, then S(</a:t>
            </a:r>
            <a:r>
              <a:rPr lang="en-US" altLang="en-US" sz="2200" i="1" dirty="0" smtClean="0"/>
              <a:t>t</a:t>
            </a:r>
            <a:r>
              <a:rPr lang="en-US" altLang="en-US" sz="2200" baseline="-25000" dirty="0" smtClean="0"/>
              <a:t>2</a:t>
            </a:r>
            <a:r>
              <a:rPr lang="en-US" altLang="en-US" sz="2200" dirty="0" smtClean="0"/>
              <a:t>) ≤ S(</a:t>
            </a:r>
            <a:r>
              <a:rPr lang="en-US" altLang="en-US" sz="2200" i="1" dirty="0" smtClean="0"/>
              <a:t>t</a:t>
            </a:r>
            <a:r>
              <a:rPr lang="en-US" altLang="en-US" sz="2200" baseline="-25000" dirty="0" smtClean="0"/>
              <a:t>1</a:t>
            </a:r>
            <a:r>
              <a:rPr lang="en-US" altLang="en-US" sz="2200" dirty="0" smtClean="0"/>
              <a:t>), i.e., survival functions are non-increasing over time</a:t>
            </a:r>
            <a:endParaRPr lang="en-US" altLang="en-US" sz="2200" dirty="0"/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</a:pPr>
            <a:endParaRPr lang="en-US" alt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/>
              <a:t>The graph of a survival function S(</a:t>
            </a:r>
            <a:r>
              <a:rPr lang="en-US" altLang="en-US" sz="2200" i="1" dirty="0" smtClean="0"/>
              <a:t>t</a:t>
            </a:r>
            <a:r>
              <a:rPr lang="en-US" altLang="en-US" sz="2200" dirty="0" smtClean="0"/>
              <a:t>) versus time </a:t>
            </a:r>
            <a:r>
              <a:rPr lang="en-US" altLang="en-US" sz="2200" i="1" dirty="0" smtClean="0"/>
              <a:t>t</a:t>
            </a:r>
            <a:r>
              <a:rPr lang="en-US" altLang="en-US" sz="2200" dirty="0" smtClean="0"/>
              <a:t> is called a </a:t>
            </a:r>
            <a:r>
              <a:rPr lang="en-US" altLang="en-US" sz="2200" i="1" u="sng" dirty="0" smtClean="0"/>
              <a:t>survival curve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 u="sng" dirty="0" smtClean="0"/>
          </a:p>
        </p:txBody>
      </p:sp>
      <p:sp>
        <p:nvSpPr>
          <p:cNvPr id="717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C407F5-BADB-4CE6-87F4-D773432E40BA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 u="none" dirty="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57200" y="1066800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6563"/>
            <a:ext cx="8229600" cy="477837"/>
          </a:xfrm>
        </p:spPr>
        <p:txBody>
          <a:bodyPr/>
          <a:lstStyle/>
          <a:p>
            <a:pPr eaLnBrk="1" hangingPunct="1"/>
            <a:r>
              <a:rPr lang="en-US" altLang="en-US" sz="3000" b="1" dirty="0" smtClean="0">
                <a:solidFill>
                  <a:srgbClr val="7030A0"/>
                </a:solidFill>
              </a:rPr>
              <a:t>Survival Curve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730AA7E-1149-4621-86EC-0472C3010F7E}" type="slidenum">
              <a:rPr lang="en-US" altLang="en-US" sz="1200" u="none" smtClean="0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 u="none" dirty="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196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504950"/>
            <a:ext cx="72390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57200" y="1066800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2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3000" b="1" dirty="0" smtClean="0">
                <a:solidFill>
                  <a:srgbClr val="7030A0"/>
                </a:solidFill>
              </a:rPr>
              <a:t>Survival Data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7315200" cy="4602163"/>
          </a:xfrm>
        </p:spPr>
        <p:txBody>
          <a:bodyPr/>
          <a:lstStyle/>
          <a:p>
            <a:pPr eaLnBrk="1" hangingPunct="1"/>
            <a:r>
              <a:rPr lang="en-US" altLang="en-US" sz="2100" dirty="0" smtClean="0"/>
              <a:t>As we previously noted, distributions of survival times are frequently skewed to the right</a:t>
            </a:r>
          </a:p>
          <a:p>
            <a:pPr eaLnBrk="1" hangingPunct="1"/>
            <a:endParaRPr lang="en-US" altLang="en-US" sz="2100" dirty="0" smtClean="0"/>
          </a:p>
          <a:p>
            <a:pPr eaLnBrk="1" hangingPunct="1"/>
            <a:r>
              <a:rPr lang="en-US" altLang="en-US" sz="2100" dirty="0" smtClean="0"/>
              <a:t>Thus, mean survival time is usually not a good summary measure; the mean is pulled up toward the outlying values (and there may be censored values, making estimation of the mean difficult)</a:t>
            </a:r>
          </a:p>
          <a:p>
            <a:pPr eaLnBrk="1" hangingPunct="1"/>
            <a:endParaRPr lang="en-US" altLang="en-US" sz="2100" dirty="0" smtClean="0"/>
          </a:p>
          <a:p>
            <a:pPr eaLnBrk="1" hangingPunct="1"/>
            <a:r>
              <a:rPr lang="en-US" altLang="en-US" sz="2100" dirty="0" smtClean="0"/>
              <a:t>Instead, estimation of percentiles of the survival distribution is often preferable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D2CE159-6207-4C45-9C8D-3F854C7E23EE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 u="none" dirty="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57200" y="1033462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0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3000" b="1" dirty="0" smtClean="0">
                <a:solidFill>
                  <a:srgbClr val="7030A0"/>
                </a:solidFill>
              </a:rPr>
              <a:t>Example: Chemotherapy for Leukemia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24000"/>
            <a:ext cx="7239000" cy="449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 smtClean="0"/>
              <a:t>Let’s get a feel for what survival data actually looks like</a:t>
            </a:r>
            <a:r>
              <a:rPr lang="mr-IN" altLang="en-US" sz="2000" dirty="0" smtClean="0"/>
              <a:t>…</a:t>
            </a:r>
            <a:endParaRPr lang="en-US" altLang="en-US" sz="2000" dirty="0" smtClean="0"/>
          </a:p>
          <a:p>
            <a:pPr marL="0" indent="0" eaLnBrk="1" hangingPunct="1"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A pilot study was conducted among leukemia patients currently in remission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Leukemia patients were randomized to two groups:</a:t>
            </a:r>
          </a:p>
          <a:p>
            <a:pPr eaLnBrk="1" hangingPunct="1"/>
            <a:endParaRPr lang="en-US" altLang="en-US" sz="2000" dirty="0" smtClean="0"/>
          </a:p>
          <a:p>
            <a:pPr marL="0" indent="0" eaLnBrk="1" hangingPunct="1">
              <a:buNone/>
            </a:pPr>
            <a:r>
              <a:rPr lang="en-US" altLang="en-US" sz="2000" dirty="0" smtClean="0"/>
              <a:t>      	(a) maintenance chemotherapy group</a:t>
            </a:r>
          </a:p>
          <a:p>
            <a:pPr eaLnBrk="1" hangingPunct="1"/>
            <a:endParaRPr lang="en-US" altLang="en-US" sz="2000" dirty="0" smtClean="0"/>
          </a:p>
          <a:p>
            <a:pPr marL="0" indent="0" eaLnBrk="1" hangingPunct="1">
              <a:buNone/>
            </a:pPr>
            <a:r>
              <a:rPr lang="en-US" altLang="en-US" sz="2000" dirty="0" smtClean="0"/>
              <a:t>      	(b) control group (no chemotherapy)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Day of randomization was the start point of the study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0DDD3AC-4198-46D5-9F10-BE41C9D39FDB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 u="none" dirty="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57200" y="1066800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1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3000" b="1" dirty="0" smtClean="0">
                <a:solidFill>
                  <a:srgbClr val="7030A0"/>
                </a:solidFill>
              </a:rPr>
              <a:t>Example: Chemotherapy for Leukemia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7391400" cy="4525963"/>
          </a:xfrm>
        </p:spPr>
        <p:txBody>
          <a:bodyPr/>
          <a:lstStyle/>
          <a:p>
            <a:pPr eaLnBrk="1" hangingPunct="1"/>
            <a:r>
              <a:rPr lang="en-US" altLang="en-US" sz="2100" dirty="0" smtClean="0"/>
              <a:t>What do you think would be the goal of such a study?</a:t>
            </a:r>
          </a:p>
          <a:p>
            <a:pPr eaLnBrk="1" hangingPunct="1"/>
            <a:endParaRPr lang="en-US" altLang="en-US" sz="2100" dirty="0"/>
          </a:p>
          <a:p>
            <a:pPr eaLnBrk="1" hangingPunct="1"/>
            <a:r>
              <a:rPr lang="en-US" altLang="en-US" sz="2100" dirty="0" smtClean="0"/>
              <a:t>The goal of the study was to compare the survival experience of the two treatment groups </a:t>
            </a:r>
          </a:p>
          <a:p>
            <a:pPr eaLnBrk="1" hangingPunct="1"/>
            <a:endParaRPr lang="en-US" altLang="en-US" sz="2100" dirty="0" smtClean="0"/>
          </a:p>
          <a:p>
            <a:pPr eaLnBrk="1" hangingPunct="1"/>
            <a:r>
              <a:rPr lang="en-US" altLang="en-US" sz="2100" dirty="0" smtClean="0"/>
              <a:t>Survival time is defined as time of randomization to time to relapse of leukemia</a:t>
            </a:r>
          </a:p>
          <a:p>
            <a:pPr eaLnBrk="1" hangingPunct="1"/>
            <a:endParaRPr lang="en-US" altLang="en-US" sz="2100" dirty="0" smtClean="0"/>
          </a:p>
          <a:p>
            <a:pPr eaLnBrk="1" hangingPunct="1"/>
            <a:r>
              <a:rPr lang="en-US" altLang="en-US" sz="2100" dirty="0" smtClean="0"/>
              <a:t>The endpoint is not just whether or not remission was maintained (e.g., binary), but for how long it was maintained (e.g., time to event)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F92850C-E92F-483E-99E6-4295EC3B198D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 u="none" dirty="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609600" y="1008062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7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1037"/>
          </a:xfrm>
        </p:spPr>
        <p:txBody>
          <a:bodyPr/>
          <a:lstStyle/>
          <a:p>
            <a:pPr eaLnBrk="1" hangingPunct="1"/>
            <a:r>
              <a:rPr lang="en-US" altLang="en-US" sz="3000" b="1" dirty="0" smtClean="0">
                <a:solidFill>
                  <a:srgbClr val="7030A0"/>
                </a:solidFill>
              </a:rPr>
              <a:t>Example: Chemotherapy for Leukemia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315200" cy="4525963"/>
          </a:xfrm>
        </p:spPr>
        <p:txBody>
          <a:bodyPr/>
          <a:lstStyle/>
          <a:p>
            <a:pPr eaLnBrk="1" hangingPunct="1"/>
            <a:r>
              <a:rPr lang="en-US" altLang="en-US" sz="2200" dirty="0" smtClean="0"/>
              <a:t>There were 11 patients randomized to the maintenance chemotherapy group, and 12 patients randomized to the control group</a:t>
            </a:r>
          </a:p>
          <a:p>
            <a:pPr eaLnBrk="1" hangingPunct="1"/>
            <a:endParaRPr lang="en-US" altLang="en-US" sz="2200" dirty="0" smtClean="0"/>
          </a:p>
          <a:p>
            <a:pPr eaLnBrk="1" hangingPunct="1"/>
            <a:r>
              <a:rPr lang="en-US" altLang="en-US" sz="2200" dirty="0" smtClean="0"/>
              <a:t>Time to relapse was measured for each subject</a:t>
            </a:r>
          </a:p>
          <a:p>
            <a:pPr eaLnBrk="1" hangingPunct="1"/>
            <a:endParaRPr lang="en-US" altLang="en-US" sz="2200" dirty="0" smtClean="0"/>
          </a:p>
          <a:p>
            <a:pPr eaLnBrk="1" hangingPunct="1"/>
            <a:r>
              <a:rPr lang="en-US" altLang="en-US" sz="2200" dirty="0" smtClean="0"/>
              <a:t>These times can also be thought of as length of complete remission (in weeks)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98FC008-8695-4F60-8CE8-AA6571D90C74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 u="none" dirty="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3400" y="1109662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3000" b="1" dirty="0" smtClean="0">
                <a:solidFill>
                  <a:srgbClr val="7030A0"/>
                </a:solidFill>
              </a:rPr>
              <a:t>Example: Chemotherapy for Leukemia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010400" cy="44497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100" dirty="0" smtClean="0"/>
              <a:t>‘Times to relapse’ in weeks for this study are: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100" dirty="0" smtClean="0"/>
          </a:p>
          <a:p>
            <a:pPr eaLnBrk="1" hangingPunct="1"/>
            <a:r>
              <a:rPr lang="en-US" altLang="en-US" sz="2100" dirty="0" smtClean="0"/>
              <a:t>Maintenance chemotherapy group (</a:t>
            </a:r>
            <a:r>
              <a:rPr lang="en-US" altLang="en-US" sz="2100" i="1" dirty="0" smtClean="0"/>
              <a:t>n</a:t>
            </a:r>
            <a:r>
              <a:rPr lang="en-US" altLang="en-US" sz="2100" dirty="0" smtClean="0"/>
              <a:t> = 11)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100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en-US" sz="2100" dirty="0" smtClean="0"/>
              <a:t>9, 13, 13+, 18, 23, 28+, 31, 34, 45+, 48, 161+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100" dirty="0" smtClean="0"/>
          </a:p>
          <a:p>
            <a:pPr eaLnBrk="1" hangingPunct="1"/>
            <a:r>
              <a:rPr lang="en-US" altLang="en-US" sz="2100" dirty="0" smtClean="0"/>
              <a:t>Control group (</a:t>
            </a:r>
            <a:r>
              <a:rPr lang="en-US" altLang="en-US" sz="2100" i="1" dirty="0" smtClean="0"/>
              <a:t>n</a:t>
            </a:r>
            <a:r>
              <a:rPr lang="en-US" altLang="en-US" sz="2100" dirty="0" smtClean="0"/>
              <a:t> = 12)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100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en-US" sz="2100" dirty="0" smtClean="0"/>
              <a:t>5, 5, 8, 8, 12, 16+, 23, 27, 30, 33, 43, 45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100" dirty="0"/>
          </a:p>
          <a:p>
            <a:pPr eaLnBrk="1" hangingPunct="1"/>
            <a:r>
              <a:rPr lang="en-US" altLang="en-US" sz="2100" i="1" dirty="0" smtClean="0"/>
              <a:t>This is all cool</a:t>
            </a:r>
            <a:r>
              <a:rPr lang="mr-IN" altLang="en-US" sz="2100" i="1" dirty="0" smtClean="0"/>
              <a:t>…</a:t>
            </a:r>
            <a:r>
              <a:rPr lang="en-US" altLang="en-US" sz="2100" i="1" dirty="0" smtClean="0"/>
              <a:t>but what do the + signs represent?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EA350E2-1947-416A-B983-0920DE96644B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 u="none" dirty="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57200" y="1046162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4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8175"/>
          </a:xfrm>
        </p:spPr>
        <p:txBody>
          <a:bodyPr/>
          <a:lstStyle/>
          <a:p>
            <a:pPr eaLnBrk="1" hangingPunct="1"/>
            <a:r>
              <a:rPr lang="en-US" altLang="en-US" sz="3000" b="1" dirty="0" smtClean="0">
                <a:solidFill>
                  <a:srgbClr val="7030A0"/>
                </a:solidFill>
              </a:rPr>
              <a:t>Caveat with Survival Data: </a:t>
            </a:r>
            <a:r>
              <a:rPr lang="en-US" altLang="en-US" sz="3000" b="1" i="1" dirty="0" smtClean="0">
                <a:solidFill>
                  <a:srgbClr val="7030A0"/>
                </a:solidFill>
              </a:rPr>
              <a:t>Censoring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7239000" cy="4449763"/>
          </a:xfrm>
        </p:spPr>
        <p:txBody>
          <a:bodyPr/>
          <a:lstStyle/>
          <a:p>
            <a:pPr eaLnBrk="1" hangingPunct="1"/>
            <a:r>
              <a:rPr lang="en-US" altLang="en-US" sz="2100" dirty="0" smtClean="0"/>
              <a:t>This brings us to perhaps the most defining characteristic of survival data</a:t>
            </a:r>
            <a:r>
              <a:rPr lang="mr-IN" altLang="en-US" sz="2100" dirty="0" smtClean="0"/>
              <a:t>…</a:t>
            </a:r>
            <a:r>
              <a:rPr lang="en-US" altLang="en-US" sz="2100" dirty="0" smtClean="0"/>
              <a:t>we call it </a:t>
            </a:r>
            <a:r>
              <a:rPr lang="en-US" altLang="en-US" sz="2100" i="1" u="sng" dirty="0" smtClean="0"/>
              <a:t>censoring</a:t>
            </a:r>
            <a:r>
              <a:rPr lang="en-US" altLang="en-US" sz="2100" dirty="0" smtClean="0"/>
              <a:t> (basically a missing data problem)</a:t>
            </a:r>
            <a:endParaRPr lang="en-US" altLang="en-US" sz="2100" i="1" u="sng" dirty="0" smtClean="0"/>
          </a:p>
          <a:p>
            <a:pPr eaLnBrk="1" hangingPunct="1"/>
            <a:endParaRPr lang="en-US" altLang="en-US" sz="2100" dirty="0"/>
          </a:p>
          <a:p>
            <a:pPr eaLnBrk="1" hangingPunct="1"/>
            <a:r>
              <a:rPr lang="en-US" altLang="en-US" sz="2100" dirty="0" smtClean="0"/>
              <a:t>Since most studies occur over a finite time period, the event of interest may not have occurred for some subjects during the study period</a:t>
            </a:r>
          </a:p>
          <a:p>
            <a:pPr eaLnBrk="1" hangingPunct="1"/>
            <a:endParaRPr lang="en-US" altLang="en-US" sz="2100" dirty="0" smtClean="0"/>
          </a:p>
          <a:p>
            <a:pPr eaLnBrk="1" hangingPunct="1"/>
            <a:r>
              <a:rPr lang="en-US" altLang="en-US" sz="2100" dirty="0" smtClean="0"/>
              <a:t>All that is known is that the time to an event </a:t>
            </a:r>
            <a:r>
              <a:rPr lang="en-US" altLang="en-US" sz="2100" i="1" dirty="0" smtClean="0"/>
              <a:t>T</a:t>
            </a:r>
            <a:r>
              <a:rPr lang="en-US" altLang="en-US" sz="2100" dirty="0" smtClean="0"/>
              <a:t> is greater than the period of follow-up </a:t>
            </a:r>
            <a:r>
              <a:rPr lang="en-US" altLang="en-US" sz="2100" i="1" dirty="0" smtClean="0"/>
              <a:t>C</a:t>
            </a:r>
            <a:r>
              <a:rPr lang="en-US" altLang="en-US" sz="2100" dirty="0" smtClean="0"/>
              <a:t>, where </a:t>
            </a:r>
            <a:r>
              <a:rPr lang="en-US" altLang="en-US" sz="2100" i="1" dirty="0" smtClean="0"/>
              <a:t>C</a:t>
            </a:r>
            <a:r>
              <a:rPr lang="en-US" altLang="en-US" sz="2100" dirty="0" smtClean="0"/>
              <a:t> is called the </a:t>
            </a:r>
            <a:r>
              <a:rPr lang="en-US" altLang="en-US" sz="2100" i="1" dirty="0" smtClean="0"/>
              <a:t>censoring time</a:t>
            </a:r>
          </a:p>
          <a:p>
            <a:pPr eaLnBrk="1" hangingPunct="1"/>
            <a:endParaRPr lang="en-US" altLang="en-US" sz="2100" i="1" dirty="0" smtClean="0"/>
          </a:p>
          <a:p>
            <a:pPr eaLnBrk="1" hangingPunct="1"/>
            <a:r>
              <a:rPr lang="en-US" altLang="en-US" sz="2100" dirty="0" smtClean="0"/>
              <a:t>For subjects who have an event during the study period, we have the actual event time </a:t>
            </a:r>
            <a:r>
              <a:rPr lang="en-US" altLang="en-US" sz="2100" i="1" dirty="0" smtClean="0"/>
              <a:t>T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F847BF3-8E0E-4AD3-B0C0-F39A6B8B6FBE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 u="none" dirty="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3400" y="968375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8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1012720"/>
          </a:xfrm>
        </p:spPr>
        <p:txBody>
          <a:bodyPr/>
          <a:lstStyle/>
          <a:p>
            <a:r>
              <a:rPr lang="en-US" altLang="en-US" sz="3500" b="1" dirty="0">
                <a:solidFill>
                  <a:srgbClr val="7030A0"/>
                </a:solidFill>
              </a:rPr>
              <a:t>Lecture </a:t>
            </a:r>
            <a:r>
              <a:rPr lang="en-US" altLang="en-US" sz="3500" b="1" dirty="0" smtClean="0">
                <a:solidFill>
                  <a:srgbClr val="7030A0"/>
                </a:solidFill>
              </a:rPr>
              <a:t>22</a:t>
            </a:r>
            <a:r>
              <a:rPr lang="en-US" altLang="en-US" sz="3500" b="1" dirty="0">
                <a:solidFill>
                  <a:srgbClr val="7030A0"/>
                </a:solidFill>
              </a:rPr>
              <a:t/>
            </a:r>
            <a:br>
              <a:rPr lang="en-US" altLang="en-US" sz="3500" b="1" dirty="0">
                <a:solidFill>
                  <a:srgbClr val="7030A0"/>
                </a:solidFill>
              </a:rPr>
            </a:br>
            <a:r>
              <a:rPr lang="en-US" altLang="en-US" sz="3500" dirty="0">
                <a:solidFill>
                  <a:srgbClr val="7030A0"/>
                </a:solidFill>
              </a:rPr>
              <a:t>Plan for Today</a:t>
            </a:r>
            <a:endParaRPr lang="en-US" altLang="en-US" sz="3500" dirty="0"/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EFAEA8-143A-4F4E-8E20-3DA8B3ABA5B4}" type="slidenum">
              <a:rPr lang="en-US" altLang="en-US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 dirty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92163" name="Content Placeholder 7"/>
          <p:cNvSpPr>
            <a:spLocks noGrp="1"/>
          </p:cNvSpPr>
          <p:nvPr>
            <p:ph idx="1"/>
          </p:nvPr>
        </p:nvSpPr>
        <p:spPr>
          <a:xfrm>
            <a:off x="1143000" y="1817740"/>
            <a:ext cx="7315200" cy="3635270"/>
          </a:xfrm>
        </p:spPr>
        <p:txBody>
          <a:bodyPr/>
          <a:lstStyle/>
          <a:p>
            <a:pPr marL="400050" lvl="1" indent="0" eaLnBrk="1" hangingPunct="1">
              <a:spcBef>
                <a:spcPct val="0"/>
              </a:spcBef>
              <a:buNone/>
              <a:defRPr/>
            </a:pPr>
            <a:endParaRPr lang="en-US" altLang="en-US" sz="2000" b="1" dirty="0" smtClean="0"/>
          </a:p>
          <a:p>
            <a:pPr marL="400050" lvl="1" indent="0" eaLnBrk="1" hangingPunct="1">
              <a:spcBef>
                <a:spcPct val="0"/>
              </a:spcBef>
              <a:buNone/>
              <a:defRPr/>
            </a:pPr>
            <a:r>
              <a:rPr lang="en-US" altLang="en-US" sz="2000" b="1" dirty="0" smtClean="0"/>
              <a:t>Notes:</a:t>
            </a:r>
          </a:p>
          <a:p>
            <a:pPr marL="400050" lvl="1" indent="0" eaLnBrk="1" hangingPunct="1">
              <a:spcBef>
                <a:spcPct val="0"/>
              </a:spcBef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- Group Projects (extension to 12/5; HW 9 still due 12/10; 	       pick groups)</a:t>
            </a:r>
          </a:p>
          <a:p>
            <a:pPr marL="400050" lvl="1" indent="0" eaLnBrk="1" hangingPunct="1">
              <a:spcBef>
                <a:spcPct val="0"/>
              </a:spcBef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- Depository of readings under Discussions menu</a:t>
            </a:r>
          </a:p>
          <a:p>
            <a:pPr marL="400050" lvl="1" indent="0" eaLnBrk="1" hangingPunct="1">
              <a:spcBef>
                <a:spcPct val="0"/>
              </a:spcBef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- Framework </a:t>
            </a:r>
            <a:r>
              <a:rPr lang="en-US" altLang="en-US" sz="2000" dirty="0"/>
              <a:t>for analysis re-debuted</a:t>
            </a:r>
            <a:r>
              <a:rPr lang="en-US" altLang="en-US" sz="2000" dirty="0" smtClean="0"/>
              <a:t>! (end of class)</a:t>
            </a:r>
            <a:endParaRPr lang="en-US" altLang="en-US" sz="2000" dirty="0"/>
          </a:p>
          <a:p>
            <a:pPr marL="400050" lvl="1" indent="0" eaLnBrk="1" hangingPunct="1">
              <a:spcBef>
                <a:spcPct val="0"/>
              </a:spcBef>
              <a:buNone/>
              <a:defRPr/>
            </a:pPr>
            <a:endParaRPr lang="en-US" altLang="en-US" sz="2000" dirty="0"/>
          </a:p>
          <a:p>
            <a:pPr marL="400050" lvl="1" indent="0" eaLnBrk="1" hangingPunct="1">
              <a:spcBef>
                <a:spcPct val="0"/>
              </a:spcBef>
              <a:buNone/>
              <a:defRPr/>
            </a:pPr>
            <a:r>
              <a:rPr lang="en-US" altLang="en-US" sz="2000" b="1" dirty="0" smtClean="0"/>
              <a:t>Introduction to Survival Analysis:</a:t>
            </a:r>
          </a:p>
          <a:p>
            <a:pPr lvl="1" indent="-342900" eaLnBrk="1" hangingPunct="1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altLang="en-US" sz="2100" dirty="0" smtClean="0"/>
              <a:t>A new outcome variable in town: Time!</a:t>
            </a:r>
          </a:p>
          <a:p>
            <a:pPr lvl="1" indent="-342900" eaLnBrk="1" hangingPunct="1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altLang="en-US" sz="2100" dirty="0" smtClean="0"/>
              <a:t>Where have we seen a similar model?</a:t>
            </a:r>
          </a:p>
          <a:p>
            <a:pPr lvl="1" indent="-342900" eaLnBrk="1" hangingPunct="1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altLang="en-US" sz="2100" dirty="0" smtClean="0"/>
              <a:t>Survival data: definition, notation and </a:t>
            </a:r>
            <a:r>
              <a:rPr lang="en-US" altLang="en-US" sz="2100" dirty="0"/>
              <a:t>c</a:t>
            </a:r>
            <a:r>
              <a:rPr lang="en-US" altLang="en-US" sz="2100" dirty="0" smtClean="0"/>
              <a:t>ensoring</a:t>
            </a:r>
          </a:p>
          <a:p>
            <a:pPr lvl="1" indent="-342900" eaLnBrk="1" hangingPunct="1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altLang="en-US" sz="2100" dirty="0" smtClean="0"/>
              <a:t>Kaplan-Meier estimate of survivor curve</a:t>
            </a:r>
          </a:p>
          <a:p>
            <a:pPr lvl="1" indent="-342900" eaLnBrk="1" hangingPunct="1">
              <a:spcBef>
                <a:spcPct val="0"/>
              </a:spcBef>
              <a:buFont typeface="Arial" charset="0"/>
              <a:buChar char="•"/>
              <a:defRPr/>
            </a:pPr>
            <a:endParaRPr lang="en-US" altLang="en-US" sz="2200" dirty="0"/>
          </a:p>
          <a:p>
            <a:pPr lvl="1" indent="-342900" eaLnBrk="1" hangingPunct="1">
              <a:spcBef>
                <a:spcPct val="0"/>
              </a:spcBef>
              <a:buFont typeface="Arial" charset="0"/>
              <a:buChar char="•"/>
              <a:defRPr/>
            </a:pPr>
            <a:endParaRPr lang="en-US" altLang="en-US" sz="2100" dirty="0" smtClean="0"/>
          </a:p>
          <a:p>
            <a:pPr lvl="1" indent="-342900" eaLnBrk="1" hangingPunct="1">
              <a:spcBef>
                <a:spcPct val="0"/>
              </a:spcBef>
              <a:buFont typeface="Arial" charset="0"/>
              <a:buChar char="•"/>
              <a:defRPr/>
            </a:pPr>
            <a:endParaRPr lang="en-US" altLang="en-US" sz="2100" dirty="0" smtClean="0"/>
          </a:p>
          <a:p>
            <a:pPr marL="857250" lvl="1" indent="-457200" eaLnBrk="1" hangingPunct="1">
              <a:spcBef>
                <a:spcPct val="0"/>
              </a:spcBef>
              <a:buFont typeface="+mj-lt"/>
              <a:buAutoNum type="arabicPeriod"/>
              <a:defRPr/>
            </a:pPr>
            <a:endParaRPr lang="en-US" altLang="en-US" sz="2100" dirty="0" smtClean="0"/>
          </a:p>
          <a:p>
            <a:pPr marL="400050" lvl="1" indent="0" eaLnBrk="1" hangingPunct="1">
              <a:spcBef>
                <a:spcPct val="0"/>
              </a:spcBef>
              <a:buNone/>
              <a:defRPr/>
            </a:pPr>
            <a:r>
              <a:rPr lang="en-US" altLang="en-US" sz="2100" dirty="0"/>
              <a:t>	</a:t>
            </a:r>
            <a:r>
              <a:rPr lang="en-US" altLang="en-US" sz="2100" dirty="0" smtClean="0"/>
              <a:t>	</a:t>
            </a:r>
            <a:endParaRPr lang="en-US" altLang="en-US" sz="2200" dirty="0" smtClean="0"/>
          </a:p>
          <a:p>
            <a:pPr marL="857250" lvl="1" indent="-457200" eaLnBrk="1" hangingPunct="1">
              <a:spcBef>
                <a:spcPct val="0"/>
              </a:spcBef>
              <a:buFont typeface="+mj-lt"/>
              <a:buAutoNum type="arabicPeriod"/>
              <a:defRPr/>
            </a:pPr>
            <a:endParaRPr lang="en-US" altLang="en-US" sz="2200" dirty="0" smtClean="0"/>
          </a:p>
          <a:p>
            <a:pPr marL="400050" lvl="1" indent="0" eaLnBrk="1" hangingPunct="1">
              <a:spcBef>
                <a:spcPct val="0"/>
              </a:spcBef>
              <a:buNone/>
              <a:defRPr/>
            </a:pPr>
            <a:endParaRPr lang="en-US" altLang="en-US" sz="1800" dirty="0" smtClean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3400" y="1600200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4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3000" b="1" dirty="0" smtClean="0">
                <a:solidFill>
                  <a:srgbClr val="7030A0"/>
                </a:solidFill>
              </a:rPr>
              <a:t>Example: Chemotherapy for Leukemia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239000" cy="44497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200" dirty="0" smtClean="0"/>
              <a:t>Recall the times in weeks for this example study are:</a:t>
            </a:r>
          </a:p>
          <a:p>
            <a:pPr eaLnBrk="1" hangingPunct="1"/>
            <a:endParaRPr lang="en-US" altLang="en-US" sz="2200" dirty="0" smtClean="0"/>
          </a:p>
          <a:p>
            <a:pPr eaLnBrk="1" hangingPunct="1"/>
            <a:r>
              <a:rPr lang="en-US" altLang="en-US" sz="2200" dirty="0" smtClean="0"/>
              <a:t>Maintenance chemotherapy group (</a:t>
            </a:r>
            <a:r>
              <a:rPr lang="en-US" altLang="en-US" sz="2200" i="1" dirty="0" smtClean="0"/>
              <a:t>n</a:t>
            </a:r>
            <a:r>
              <a:rPr lang="en-US" altLang="en-US" sz="2200" dirty="0" smtClean="0"/>
              <a:t> = 11)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200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en-US" sz="2200" dirty="0" smtClean="0"/>
              <a:t>9, 13, 13+, 18, 23, 28+, 31, 34, 45+, 48, 161+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200" dirty="0" smtClean="0"/>
          </a:p>
          <a:p>
            <a:pPr eaLnBrk="1" hangingPunct="1"/>
            <a:r>
              <a:rPr lang="en-US" altLang="en-US" sz="2200" dirty="0" smtClean="0"/>
              <a:t>Control group (</a:t>
            </a:r>
            <a:r>
              <a:rPr lang="en-US" altLang="en-US" sz="2200" i="1" dirty="0" smtClean="0"/>
              <a:t>n</a:t>
            </a:r>
            <a:r>
              <a:rPr lang="en-US" altLang="en-US" sz="2200" dirty="0" smtClean="0"/>
              <a:t> = 12)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200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en-US" sz="2200" dirty="0" smtClean="0"/>
              <a:t>5, 5, 8, 8, 12, 16+, 23, 27, 30, 33, 43, 45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A7B6DFA-4CE1-4F04-B274-341F97E6764C}" type="slidenum">
              <a:rPr lang="en-US" altLang="en-US" sz="1200" u="none" smtClean="0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 u="none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609600" y="1143000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6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3000" b="1" dirty="0" smtClean="0">
                <a:solidFill>
                  <a:srgbClr val="7030A0"/>
                </a:solidFill>
              </a:rPr>
              <a:t>Example: Chemotherapy for Leukemia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391400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100" dirty="0" smtClean="0"/>
              <a:t>What do we see here</a:t>
            </a:r>
            <a:r>
              <a:rPr lang="mr-IN" altLang="en-US" sz="2100" dirty="0" smtClean="0"/>
              <a:t>…</a:t>
            </a:r>
            <a:endParaRPr lang="en-US" altLang="en-US" sz="2100" dirty="0" smtClean="0"/>
          </a:p>
          <a:p>
            <a:pPr eaLnBrk="1" hangingPunct="1"/>
            <a:endParaRPr lang="en-US" altLang="en-US" sz="2100" dirty="0"/>
          </a:p>
          <a:p>
            <a:pPr eaLnBrk="1" hangingPunct="1"/>
            <a:r>
              <a:rPr lang="en-US" altLang="en-US" sz="2100" dirty="0" smtClean="0"/>
              <a:t>Patient </a:t>
            </a:r>
            <a:r>
              <a:rPr lang="en-US" altLang="en-US" sz="2100" dirty="0"/>
              <a:t># 2 in the maintenance chemotherapy group had a remission time of 13 weeks, which indicates that he/she relapsed during the study at 13 weeks</a:t>
            </a:r>
          </a:p>
          <a:p>
            <a:pPr eaLnBrk="1" hangingPunct="1"/>
            <a:endParaRPr lang="en-US" altLang="en-US" sz="2100" dirty="0"/>
          </a:p>
          <a:p>
            <a:pPr eaLnBrk="1" hangingPunct="1"/>
            <a:r>
              <a:rPr lang="en-US" altLang="en-US" sz="2100" dirty="0" smtClean="0"/>
              <a:t>Patient # 3 in the maintenance chemotherapy group has a remission time of 13+, which means that the patient remained in remission for 13 weeks, did not have an event (i.e., relapse of leukemia), and was then </a:t>
            </a:r>
            <a:r>
              <a:rPr lang="en-US" altLang="en-US" sz="2100" i="1" u="sng" dirty="0" smtClean="0"/>
              <a:t>censored</a:t>
            </a:r>
            <a:r>
              <a:rPr lang="en-US" altLang="en-US" sz="2100" dirty="0" smtClean="0"/>
              <a:t> at that time point</a:t>
            </a:r>
          </a:p>
          <a:p>
            <a:pPr eaLnBrk="1" hangingPunct="1"/>
            <a:endParaRPr lang="en-US" altLang="en-US" sz="2100" dirty="0"/>
          </a:p>
          <a:p>
            <a:pPr eaLnBrk="1" hangingPunct="1"/>
            <a:r>
              <a:rPr lang="en-US" altLang="en-US" sz="2100" dirty="0" smtClean="0"/>
              <a:t>What does that mean, and how does censoring work?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88952F9-2E79-4C15-B0B4-975952AB426C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 u="none" dirty="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57200" y="1033462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1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8175"/>
          </a:xfrm>
        </p:spPr>
        <p:txBody>
          <a:bodyPr/>
          <a:lstStyle/>
          <a:p>
            <a:pPr eaLnBrk="1" hangingPunct="1"/>
            <a:r>
              <a:rPr lang="en-US" altLang="en-US" sz="3000" b="1" dirty="0" smtClean="0">
                <a:solidFill>
                  <a:srgbClr val="7030A0"/>
                </a:solidFill>
              </a:rPr>
              <a:t>Causes of Censoring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7162800" cy="4373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100" dirty="0" smtClean="0"/>
              <a:t>We could see no event by the end of the study (study closed)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altLang="en-US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100" dirty="0" smtClean="0"/>
              <a:t>Withdrawn from the study prior to its end (i.e., loss to follow-up), due to either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altLang="en-US" sz="2100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en-US" sz="2100" dirty="0" smtClean="0"/>
              <a:t>	- lack of interest of the participant, or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altLang="en-US" sz="2100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en-US" sz="2100" dirty="0" smtClean="0"/>
              <a:t>	- an adverse event which presented a medical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en-US" sz="2100" dirty="0" smtClean="0"/>
              <a:t>      contraindication for continuing with the study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altLang="en-US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100" dirty="0" smtClean="0"/>
              <a:t>Death from another cause (e.g., death due to cancer in a study where the endpoint is myocardial infarction)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2C7E213-74DC-448D-91EE-701FFF2BEFFC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 u="none" dirty="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57200" y="1066800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6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3000" b="1" dirty="0" smtClean="0">
                <a:solidFill>
                  <a:srgbClr val="7030A0"/>
                </a:solidFill>
              </a:rPr>
              <a:t>Effects of Censoring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24000"/>
            <a:ext cx="7239000" cy="4352925"/>
          </a:xfrm>
        </p:spPr>
        <p:txBody>
          <a:bodyPr/>
          <a:lstStyle/>
          <a:p>
            <a:pPr eaLnBrk="1" hangingPunct="1"/>
            <a:r>
              <a:rPr lang="en-US" altLang="en-US" sz="2200" dirty="0" smtClean="0"/>
              <a:t>Standard statistical methods could be used if all event times </a:t>
            </a:r>
            <a:r>
              <a:rPr lang="en-US" altLang="en-US" sz="2200" i="1" dirty="0" smtClean="0"/>
              <a:t>T</a:t>
            </a:r>
            <a:r>
              <a:rPr lang="en-US" altLang="en-US" sz="2200" dirty="0" smtClean="0"/>
              <a:t> were observed (continuous measurements)</a:t>
            </a:r>
          </a:p>
          <a:p>
            <a:pPr eaLnBrk="1" hangingPunct="1"/>
            <a:endParaRPr lang="en-US" altLang="en-US" sz="2200" dirty="0" smtClean="0"/>
          </a:p>
          <a:p>
            <a:pPr eaLnBrk="1" hangingPunct="1"/>
            <a:r>
              <a:rPr lang="mr-IN" altLang="en-US" sz="2200" dirty="0" smtClean="0"/>
              <a:t>…</a:t>
            </a:r>
            <a:r>
              <a:rPr lang="en-US" altLang="en-US" sz="2200" dirty="0"/>
              <a:t>a</a:t>
            </a:r>
            <a:r>
              <a:rPr lang="en-US" altLang="en-US" sz="2200" dirty="0" smtClean="0"/>
              <a:t>lthough the distribution of event times would most likely be skewed (meaning we might apply nonparametric methods or need transformations of the data, e.g., log(</a:t>
            </a:r>
            <a:r>
              <a:rPr lang="en-US" altLang="en-US" sz="2200" i="1" dirty="0" smtClean="0"/>
              <a:t>T</a:t>
            </a:r>
            <a:r>
              <a:rPr lang="en-US" altLang="en-US" sz="2200" dirty="0" smtClean="0"/>
              <a:t>), sqrt(</a:t>
            </a:r>
            <a:r>
              <a:rPr lang="en-US" altLang="en-US" sz="2200" i="1" dirty="0" smtClean="0"/>
              <a:t>T</a:t>
            </a:r>
            <a:r>
              <a:rPr lang="en-US" altLang="en-US" sz="2200" dirty="0" smtClean="0"/>
              <a:t>))</a:t>
            </a:r>
          </a:p>
          <a:p>
            <a:pPr eaLnBrk="1" hangingPunct="1"/>
            <a:endParaRPr lang="en-US" altLang="en-US" sz="2200" dirty="0" smtClean="0"/>
          </a:p>
          <a:p>
            <a:pPr eaLnBrk="1" hangingPunct="1"/>
            <a:r>
              <a:rPr lang="en-US" altLang="en-US" sz="2200" dirty="0" smtClean="0"/>
              <a:t>However, the presence of censoring makes this impossible, since some event times are unknown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77D5BB4-6E82-492D-ACD8-5F8874867942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 u="none" dirty="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3400" y="1033462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4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498475"/>
          </a:xfrm>
        </p:spPr>
        <p:txBody>
          <a:bodyPr/>
          <a:lstStyle/>
          <a:p>
            <a:pPr eaLnBrk="1" hangingPunct="1"/>
            <a:r>
              <a:rPr lang="en-US" altLang="en-US" sz="3000" b="1" dirty="0" smtClean="0">
                <a:solidFill>
                  <a:srgbClr val="7030A0"/>
                </a:solidFill>
              </a:rPr>
              <a:t>Types of Censoring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752600"/>
            <a:ext cx="7620000" cy="4373563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smtClean="0"/>
              <a:t>So how does censoring tend to present itself?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smtClean="0"/>
              <a:t>(a) Right censoring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smtClean="0"/>
              <a:t>(b) Left censoring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smtClean="0"/>
              <a:t>(c) Interval censoring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0A709E2-28C9-4216-8757-0F9C3779A452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 u="none" dirty="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3400" y="1066800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9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3000" b="1" dirty="0" smtClean="0">
                <a:solidFill>
                  <a:srgbClr val="7030A0"/>
                </a:solidFill>
              </a:rPr>
              <a:t>Right Censoring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315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200" dirty="0" smtClean="0"/>
              <a:t>We know that the event time </a:t>
            </a:r>
            <a:r>
              <a:rPr lang="en-US" altLang="en-US" sz="2200" i="1" dirty="0" smtClean="0"/>
              <a:t>T</a:t>
            </a:r>
            <a:r>
              <a:rPr lang="en-US" altLang="en-US" sz="2200" dirty="0" smtClean="0"/>
              <a:t> is greater than the censoring time </a:t>
            </a:r>
            <a:r>
              <a:rPr lang="en-US" altLang="en-US" sz="2200" i="1" dirty="0" smtClean="0"/>
              <a:t>C</a:t>
            </a:r>
          </a:p>
          <a:p>
            <a:pPr eaLnBrk="1" hangingPunct="1">
              <a:spcBef>
                <a:spcPct val="0"/>
              </a:spcBef>
            </a:pPr>
            <a:endParaRPr lang="en-US" altLang="en-US" sz="2200" dirty="0" smtClean="0"/>
          </a:p>
          <a:p>
            <a:pPr eaLnBrk="1" hangingPunct="1">
              <a:spcBef>
                <a:spcPct val="0"/>
              </a:spcBef>
            </a:pPr>
            <a:r>
              <a:rPr lang="en-US" altLang="en-US" sz="2200" dirty="0" smtClean="0"/>
              <a:t>This is the most common form of censoring</a:t>
            </a:r>
          </a:p>
          <a:p>
            <a:pPr eaLnBrk="1" hangingPunct="1">
              <a:spcBef>
                <a:spcPct val="0"/>
              </a:spcBef>
            </a:pPr>
            <a:endParaRPr lang="en-US" altLang="en-US" sz="2200" dirty="0" smtClean="0"/>
          </a:p>
          <a:p>
            <a:pPr eaLnBrk="1" hangingPunct="1">
              <a:spcBef>
                <a:spcPct val="0"/>
              </a:spcBef>
            </a:pPr>
            <a:r>
              <a:rPr lang="en-US" altLang="en-US" sz="2200" dirty="0" smtClean="0"/>
              <a:t>For example, a subject enrolled in a clinical trial might be followed until the end of the trial without having an event</a:t>
            </a:r>
          </a:p>
          <a:p>
            <a:pPr eaLnBrk="1" hangingPunct="1">
              <a:spcBef>
                <a:spcPct val="0"/>
              </a:spcBef>
            </a:pPr>
            <a:endParaRPr lang="en-US" altLang="en-US" sz="2200" dirty="0" smtClean="0"/>
          </a:p>
          <a:p>
            <a:pPr eaLnBrk="1" hangingPunct="1">
              <a:spcBef>
                <a:spcPct val="0"/>
              </a:spcBef>
            </a:pPr>
            <a:r>
              <a:rPr lang="en-US" altLang="en-US" sz="2200" dirty="0" smtClean="0"/>
              <a:t>Loss to follow-up before an event occurs is another example of right censoring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D57E748-D36C-42B0-9AD0-938856CDAEA0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 u="none" dirty="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3400" y="990600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7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0575"/>
          </a:xfrm>
        </p:spPr>
        <p:txBody>
          <a:bodyPr/>
          <a:lstStyle/>
          <a:p>
            <a:pPr eaLnBrk="1" hangingPunct="1"/>
            <a:r>
              <a:rPr lang="en-US" altLang="en-US" sz="3000" b="1" dirty="0" smtClean="0">
                <a:solidFill>
                  <a:srgbClr val="7030A0"/>
                </a:solidFill>
              </a:rPr>
              <a:t>Left Censoring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391400" cy="4449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100" dirty="0" smtClean="0"/>
              <a:t>We know that the event time </a:t>
            </a:r>
            <a:r>
              <a:rPr lang="en-US" altLang="en-US" sz="2100" i="1" dirty="0" smtClean="0"/>
              <a:t>T</a:t>
            </a:r>
            <a:r>
              <a:rPr lang="en-US" altLang="en-US" sz="2100" dirty="0" smtClean="0"/>
              <a:t> is smaller than a specific time </a:t>
            </a:r>
            <a:r>
              <a:rPr lang="en-US" altLang="en-US" sz="2100" i="1" dirty="0" smtClean="0"/>
              <a:t>C</a:t>
            </a:r>
            <a:r>
              <a:rPr lang="en-US" altLang="en-US" sz="2100" dirty="0" smtClean="0"/>
              <a:t> (i.e., </a:t>
            </a:r>
            <a:r>
              <a:rPr lang="en-US" altLang="en-US" sz="2100" i="1" dirty="0" smtClean="0"/>
              <a:t>T</a:t>
            </a:r>
            <a:r>
              <a:rPr lang="en-US" altLang="en-US" sz="2100" dirty="0" smtClean="0"/>
              <a:t> &lt; </a:t>
            </a:r>
            <a:r>
              <a:rPr lang="en-US" altLang="en-US" sz="2100" i="1" dirty="0" smtClean="0"/>
              <a:t>C</a:t>
            </a:r>
            <a:r>
              <a:rPr lang="en-US" altLang="en-US" sz="21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100" dirty="0" smtClean="0"/>
              <a:t>For example, for the condition retinitis pigmentosa (RP), an important endpoint is time to legal blindness, defined as a visual acuity of 20/200 or worse, or a visual field of &lt; 20</a:t>
            </a:r>
            <a:r>
              <a:rPr lang="en-US" altLang="en-US" sz="2100" baseline="30000" dirty="0" smtClean="0"/>
              <a:t>o</a:t>
            </a:r>
            <a:r>
              <a:rPr lang="en-US" altLang="en-US" sz="2100" dirty="0" smtClean="0"/>
              <a:t> in both eyes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100" dirty="0" smtClean="0"/>
          </a:p>
          <a:p>
            <a:pPr eaLnBrk="1" hangingPunct="1"/>
            <a:r>
              <a:rPr lang="en-US" altLang="en-US" sz="2100" dirty="0"/>
              <a:t>A patient seen at an RP clinic and enrolled in a study of adults at age 18 years may already have reached the endpoint of legal blindness</a:t>
            </a:r>
          </a:p>
          <a:p>
            <a:pPr eaLnBrk="1" hangingPunct="1"/>
            <a:endParaRPr lang="en-US" altLang="en-US" sz="2100" dirty="0"/>
          </a:p>
          <a:p>
            <a:pPr eaLnBrk="1" hangingPunct="1"/>
            <a:r>
              <a:rPr lang="en-US" altLang="en-US" sz="2100" dirty="0"/>
              <a:t>In this case, we would only know that </a:t>
            </a:r>
            <a:r>
              <a:rPr lang="en-US" altLang="en-US" sz="2100" i="1" dirty="0"/>
              <a:t>T</a:t>
            </a:r>
            <a:r>
              <a:rPr lang="en-US" altLang="en-US" sz="2100" dirty="0"/>
              <a:t> &lt; 18</a:t>
            </a: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</a:pPr>
            <a:endParaRPr lang="en-US" altLang="en-US" sz="2800" dirty="0" smtClean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643CB7-C876-4459-990C-816FC7177193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 u="none" dirty="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3400" y="1109662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5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3000" b="1" dirty="0" smtClean="0">
                <a:solidFill>
                  <a:srgbClr val="7030A0"/>
                </a:solidFill>
              </a:rPr>
              <a:t>Interval Censoring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315200" cy="4373563"/>
          </a:xfrm>
        </p:spPr>
        <p:txBody>
          <a:bodyPr/>
          <a:lstStyle/>
          <a:p>
            <a:pPr eaLnBrk="1" hangingPunct="1"/>
            <a:r>
              <a:rPr lang="en-US" altLang="en-US" sz="2200" dirty="0" smtClean="0"/>
              <a:t>This type of censoring occurs when we know that the event occurred within an interval, but do not know the exact time of the event</a:t>
            </a:r>
          </a:p>
          <a:p>
            <a:pPr eaLnBrk="1" hangingPunct="1"/>
            <a:endParaRPr lang="en-US" altLang="en-US" sz="2200" dirty="0" smtClean="0"/>
          </a:p>
          <a:p>
            <a:pPr eaLnBrk="1" hangingPunct="1"/>
            <a:r>
              <a:rPr lang="en-US" altLang="en-US" sz="2200" dirty="0" smtClean="0"/>
              <a:t>For example, a subject comes to an RP clinic at age 20 and is not legally blind, but comes back at age 30 and is legally blind </a:t>
            </a:r>
          </a:p>
          <a:p>
            <a:pPr eaLnBrk="1" hangingPunct="1"/>
            <a:endParaRPr lang="en-US" altLang="en-US" sz="2200" dirty="0" smtClean="0"/>
          </a:p>
          <a:p>
            <a:pPr eaLnBrk="1" hangingPunct="1"/>
            <a:r>
              <a:rPr lang="en-US" altLang="en-US" sz="2200" dirty="0" smtClean="0"/>
              <a:t>In this case, 20 &lt; </a:t>
            </a:r>
            <a:r>
              <a:rPr lang="en-US" altLang="en-US" sz="2200" i="1" dirty="0" smtClean="0"/>
              <a:t>T</a:t>
            </a:r>
            <a:r>
              <a:rPr lang="en-US" altLang="en-US" sz="2200" dirty="0" smtClean="0"/>
              <a:t> &lt; 30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D363007-EBEB-4914-B10C-56D3BFB99793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 u="none" dirty="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3400" y="1109662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9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49287"/>
          </a:xfrm>
        </p:spPr>
        <p:txBody>
          <a:bodyPr/>
          <a:lstStyle/>
          <a:p>
            <a:pPr eaLnBrk="1" hangingPunct="1"/>
            <a:r>
              <a:rPr lang="en-US" altLang="en-US" sz="3000" b="1" dirty="0" smtClean="0">
                <a:solidFill>
                  <a:srgbClr val="7030A0"/>
                </a:solidFill>
              </a:rPr>
              <a:t>Effects of Censoring on Inference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6B1EC56-AE49-4D38-B39B-C83B2364162C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 u="none" dirty="0" smtClean="0">
              <a:latin typeface="Arial" charset="0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447800"/>
            <a:ext cx="7086600" cy="2133600"/>
          </a:xfrm>
        </p:spPr>
        <p:txBody>
          <a:bodyPr/>
          <a:lstStyle/>
          <a:p>
            <a:pPr eaLnBrk="1" hangingPunct="1"/>
            <a:r>
              <a:rPr lang="en-US" altLang="en-US" sz="2200" dirty="0" smtClean="0"/>
              <a:t>To make valid comparisons of distributions of survival times between groups, we need to assume that the censoring time (</a:t>
            </a:r>
            <a:r>
              <a:rPr lang="en-US" altLang="en-US" sz="2200" i="1" dirty="0" smtClean="0"/>
              <a:t>C</a:t>
            </a:r>
            <a:r>
              <a:rPr lang="en-US" altLang="en-US" sz="2200" dirty="0" smtClean="0"/>
              <a:t>) is independent of the survival time (</a:t>
            </a:r>
            <a:r>
              <a:rPr lang="en-US" altLang="en-US" sz="2200" i="1" dirty="0" smtClean="0"/>
              <a:t>T</a:t>
            </a:r>
            <a:r>
              <a:rPr lang="en-US" altLang="en-US" sz="2200" dirty="0" smtClean="0"/>
              <a:t>)</a:t>
            </a:r>
          </a:p>
          <a:p>
            <a:pPr eaLnBrk="1" hangingPunct="1"/>
            <a:r>
              <a:rPr lang="en-US" altLang="en-US" sz="2200" dirty="0" smtClean="0"/>
              <a:t>(should ring familiar with topic of missing data)</a:t>
            </a:r>
          </a:p>
          <a:p>
            <a:pPr eaLnBrk="1" hangingPunct="1"/>
            <a:endParaRPr lang="en-US" altLang="en-US" sz="2200" dirty="0" smtClean="0"/>
          </a:p>
          <a:p>
            <a:pPr eaLnBrk="1" hangingPunct="1"/>
            <a:r>
              <a:rPr lang="en-US" altLang="en-US" sz="2200" dirty="0" smtClean="0"/>
              <a:t>This assumption implies that: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200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en-US" sz="2200" dirty="0" smtClean="0"/>
              <a:t>	P(</a:t>
            </a:r>
            <a:r>
              <a:rPr lang="en-US" altLang="en-US" sz="2200" i="1" dirty="0" smtClean="0"/>
              <a:t>C</a:t>
            </a:r>
            <a:r>
              <a:rPr lang="en-US" altLang="en-US" sz="2200" dirty="0" smtClean="0"/>
              <a:t>|</a:t>
            </a:r>
            <a:r>
              <a:rPr lang="en-US" altLang="en-US" sz="2200" i="1" dirty="0" smtClean="0"/>
              <a:t>T</a:t>
            </a:r>
            <a:r>
              <a:rPr lang="en-US" altLang="en-US" sz="2200" dirty="0" smtClean="0"/>
              <a:t> = </a:t>
            </a:r>
            <a:r>
              <a:rPr lang="en-US" altLang="en-US" sz="2200" i="1" dirty="0" smtClean="0"/>
              <a:t>t</a:t>
            </a:r>
            <a:r>
              <a:rPr lang="en-US" altLang="en-US" sz="2200" dirty="0" smtClean="0"/>
              <a:t>) = P(</a:t>
            </a:r>
            <a:r>
              <a:rPr lang="en-US" altLang="en-US" sz="2200" i="1" dirty="0" smtClean="0"/>
              <a:t>C</a:t>
            </a:r>
            <a:r>
              <a:rPr lang="en-US" altLang="en-US" sz="2200" dirty="0" smtClean="0"/>
              <a:t>)  for all </a:t>
            </a:r>
            <a:r>
              <a:rPr lang="en-US" altLang="en-US" sz="2200" i="1" dirty="0" smtClean="0"/>
              <a:t>t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200" dirty="0" smtClean="0"/>
          </a:p>
          <a:p>
            <a:pPr eaLnBrk="1" hangingPunct="1"/>
            <a:r>
              <a:rPr lang="en-US" altLang="en-US" sz="2200" dirty="0" smtClean="0"/>
              <a:t>This is called </a:t>
            </a:r>
            <a:r>
              <a:rPr lang="en-US" altLang="en-US" sz="2200" i="1" u="sng" dirty="0" smtClean="0"/>
              <a:t>noninformative censoring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57200" y="928687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5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35024"/>
          </a:xfrm>
        </p:spPr>
        <p:txBody>
          <a:bodyPr/>
          <a:lstStyle/>
          <a:p>
            <a:pPr eaLnBrk="1" hangingPunct="1"/>
            <a:r>
              <a:rPr lang="en-US" altLang="en-US" sz="3000" b="1" dirty="0" smtClean="0">
                <a:solidFill>
                  <a:srgbClr val="7030A0"/>
                </a:solidFill>
              </a:rPr>
              <a:t>Effects of Censoring on Inference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239000" cy="4602163"/>
          </a:xfrm>
        </p:spPr>
        <p:txBody>
          <a:bodyPr/>
          <a:lstStyle/>
          <a:p>
            <a:pPr eaLnBrk="1" hangingPunct="1"/>
            <a:r>
              <a:rPr lang="en-US" altLang="en-US" sz="2200" dirty="0" smtClean="0"/>
              <a:t>An example of when the noninformative censoring assumption is valid is in the case of administrative censoring</a:t>
            </a:r>
          </a:p>
          <a:p>
            <a:pPr eaLnBrk="1" hangingPunct="1"/>
            <a:endParaRPr lang="en-US" altLang="en-US" sz="2200" dirty="0" smtClean="0"/>
          </a:p>
          <a:p>
            <a:pPr eaLnBrk="1" hangingPunct="1"/>
            <a:r>
              <a:rPr lang="en-US" altLang="en-US" sz="2200" dirty="0" smtClean="0"/>
              <a:t>A study is terminated at a fixed date before an event has occurred</a:t>
            </a:r>
          </a:p>
          <a:p>
            <a:pPr eaLnBrk="1" hangingPunct="1"/>
            <a:endParaRPr lang="en-US" altLang="en-US" sz="2200" dirty="0" smtClean="0"/>
          </a:p>
          <a:p>
            <a:pPr eaLnBrk="1" hangingPunct="1"/>
            <a:r>
              <a:rPr lang="en-US" altLang="en-US" sz="2200" i="1" dirty="0" smtClean="0"/>
              <a:t>T</a:t>
            </a:r>
            <a:r>
              <a:rPr lang="en-US" altLang="en-US" sz="2200" dirty="0" smtClean="0"/>
              <a:t> is unknown, but </a:t>
            </a:r>
            <a:r>
              <a:rPr lang="en-US" altLang="en-US" sz="2200" i="1" dirty="0" smtClean="0"/>
              <a:t>C</a:t>
            </a:r>
            <a:r>
              <a:rPr lang="en-US" altLang="en-US" sz="2200" dirty="0" smtClean="0"/>
              <a:t> is equal to the study termination date minus the enrollment date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6F10AFC-9C8C-4B54-9045-FFE387717DA9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 u="none" dirty="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3400" y="1109662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/>
          <a:lstStyle/>
          <a:p>
            <a:pPr eaLnBrk="1" hangingPunct="1"/>
            <a:r>
              <a:rPr lang="en-US" altLang="en-US" sz="3500" b="1" dirty="0" smtClean="0">
                <a:solidFill>
                  <a:srgbClr val="7030A0"/>
                </a:solidFill>
              </a:rPr>
              <a:t>Motivation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76300" y="1524000"/>
            <a:ext cx="7391400" cy="4679949"/>
          </a:xfrm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1900" dirty="0" smtClean="0">
                <a:ea typeface="Times" charset="0"/>
                <a:cs typeface="Times" charset="0"/>
              </a:rPr>
              <a:t>Methods discussed previously have facilitated assessing </a:t>
            </a:r>
            <a:r>
              <a:rPr lang="en-US" altLang="en-US" sz="1900" i="1" u="sng" dirty="0" smtClean="0">
                <a:ea typeface="Times" charset="0"/>
                <a:cs typeface="Times" charset="0"/>
              </a:rPr>
              <a:t>events</a:t>
            </a:r>
            <a:r>
              <a:rPr lang="en-US" altLang="en-US" sz="1900" dirty="0" smtClean="0">
                <a:ea typeface="Times" charset="0"/>
                <a:cs typeface="Times" charset="0"/>
              </a:rPr>
              <a:t> and </a:t>
            </a:r>
            <a:r>
              <a:rPr lang="en-US" altLang="en-US" sz="1900" i="1" u="sng" dirty="0" smtClean="0">
                <a:ea typeface="Times" charset="0"/>
                <a:cs typeface="Times" charset="0"/>
              </a:rPr>
              <a:t>time</a:t>
            </a:r>
            <a:r>
              <a:rPr lang="en-US" altLang="en-US" sz="1900" dirty="0" smtClean="0">
                <a:ea typeface="Times" charset="0"/>
                <a:cs typeface="Times" charset="0"/>
              </a:rPr>
              <a:t> in the following ways: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altLang="en-US" sz="1900" dirty="0">
              <a:ea typeface="Times" charset="0"/>
              <a:cs typeface="Times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900" dirty="0" smtClean="0">
                <a:ea typeface="Times" charset="0"/>
                <a:cs typeface="Times" charset="0"/>
              </a:rPr>
              <a:t>(Linear)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1900" dirty="0">
                <a:ea typeface="Times" charset="0"/>
                <a:cs typeface="Times" charset="0"/>
              </a:rPr>
              <a:t>	</a:t>
            </a:r>
            <a:r>
              <a:rPr lang="en-US" altLang="en-US" sz="1900" dirty="0" smtClean="0">
                <a:ea typeface="Times" charset="0"/>
                <a:cs typeface="Times" charset="0"/>
              </a:rPr>
              <a:t>- how </a:t>
            </a:r>
            <a:r>
              <a:rPr lang="en-US" altLang="en-US" sz="1900" i="1" u="sng" dirty="0" smtClean="0">
                <a:ea typeface="Times" charset="0"/>
                <a:cs typeface="Times" charset="0"/>
              </a:rPr>
              <a:t>events</a:t>
            </a:r>
            <a:r>
              <a:rPr lang="en-US" altLang="en-US" sz="1900" dirty="0" smtClean="0">
                <a:ea typeface="Times" charset="0"/>
                <a:cs typeface="Times" charset="0"/>
              </a:rPr>
              <a:t> relate to potential </a:t>
            </a:r>
            <a:r>
              <a:rPr lang="en-US" altLang="en-US" sz="1900" i="1" u="sng" dirty="0" smtClean="0">
                <a:ea typeface="Times" charset="0"/>
                <a:cs typeface="Times" charset="0"/>
              </a:rPr>
              <a:t>time</a:t>
            </a:r>
            <a:r>
              <a:rPr lang="en-US" altLang="en-US" sz="1900" dirty="0" smtClean="0">
                <a:ea typeface="Times" charset="0"/>
                <a:cs typeface="Times" charset="0"/>
              </a:rPr>
              <a:t> factor (i.e. age, minutes)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altLang="en-US" sz="1900" dirty="0">
              <a:ea typeface="Times" charset="0"/>
              <a:cs typeface="Times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900" dirty="0" smtClean="0">
                <a:ea typeface="Times" charset="0"/>
                <a:cs typeface="Times" charset="0"/>
              </a:rPr>
              <a:t>(Logistic)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1900" dirty="0">
                <a:ea typeface="Times" charset="0"/>
                <a:cs typeface="Times" charset="0"/>
              </a:rPr>
              <a:t>	</a:t>
            </a:r>
            <a:r>
              <a:rPr lang="en-US" altLang="en-US" sz="1900" dirty="0" smtClean="0">
                <a:ea typeface="Times" charset="0"/>
                <a:cs typeface="Times" charset="0"/>
              </a:rPr>
              <a:t>- whether </a:t>
            </a:r>
            <a:r>
              <a:rPr lang="en-US" altLang="en-US" sz="1900" i="1" u="sng" dirty="0" smtClean="0">
                <a:ea typeface="Times" charset="0"/>
                <a:cs typeface="Times" charset="0"/>
              </a:rPr>
              <a:t>event</a:t>
            </a:r>
            <a:r>
              <a:rPr lang="en-US" altLang="en-US" sz="1900" dirty="0" smtClean="0">
                <a:ea typeface="Times" charset="0"/>
                <a:cs typeface="Times" charset="0"/>
              </a:rPr>
              <a:t> occurred or not (yes/no)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1900" dirty="0">
                <a:ea typeface="Times" charset="0"/>
                <a:cs typeface="Times" charset="0"/>
              </a:rPr>
              <a:t>	</a:t>
            </a:r>
            <a:r>
              <a:rPr lang="en-US" altLang="en-US" sz="1900" dirty="0" smtClean="0">
                <a:ea typeface="Times" charset="0"/>
                <a:cs typeface="Times" charset="0"/>
              </a:rPr>
              <a:t>- potentially adjusting for </a:t>
            </a:r>
            <a:r>
              <a:rPr lang="en-US" altLang="en-US" sz="1900" i="1" u="sng" dirty="0" smtClean="0">
                <a:ea typeface="Times" charset="0"/>
                <a:cs typeface="Times" charset="0"/>
              </a:rPr>
              <a:t>time</a:t>
            </a:r>
            <a:r>
              <a:rPr lang="en-US" altLang="en-US" sz="1900" dirty="0" smtClean="0">
                <a:ea typeface="Times" charset="0"/>
                <a:cs typeface="Times" charset="0"/>
              </a:rPr>
              <a:t> factor (i.e. age, minutes, year)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altLang="en-US" sz="19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900" dirty="0" smtClean="0"/>
              <a:t>(Poisson)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1900" dirty="0">
                <a:ea typeface="Times" charset="0"/>
                <a:cs typeface="Times" charset="0"/>
              </a:rPr>
              <a:t>	- how many </a:t>
            </a:r>
            <a:r>
              <a:rPr lang="en-US" altLang="en-US" sz="1900" i="1" u="sng" dirty="0">
                <a:ea typeface="Times" charset="0"/>
                <a:cs typeface="Times" charset="0"/>
              </a:rPr>
              <a:t>event</a:t>
            </a:r>
            <a:r>
              <a:rPr lang="en-US" altLang="en-US" sz="1900" dirty="0">
                <a:ea typeface="Times" charset="0"/>
                <a:cs typeface="Times" charset="0"/>
              </a:rPr>
              <a:t>s occurred (count)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1900" dirty="0">
                <a:ea typeface="Times" charset="0"/>
                <a:cs typeface="Times" charset="0"/>
              </a:rPr>
              <a:t>	- over specified interval of </a:t>
            </a:r>
            <a:r>
              <a:rPr lang="en-US" altLang="en-US" sz="1900" i="1" u="sng" dirty="0">
                <a:ea typeface="Times" charset="0"/>
                <a:cs typeface="Times" charset="0"/>
              </a:rPr>
              <a:t>time</a:t>
            </a:r>
            <a:r>
              <a:rPr lang="en-US" altLang="en-US" sz="1900" dirty="0">
                <a:ea typeface="Times" charset="0"/>
                <a:cs typeface="Times" charset="0"/>
              </a:rPr>
              <a:t> </a:t>
            </a:r>
            <a:r>
              <a:rPr lang="en-US" altLang="en-US" sz="1900" dirty="0" smtClean="0">
                <a:ea typeface="Times" charset="0"/>
                <a:cs typeface="Times" charset="0"/>
              </a:rPr>
              <a:t>(i.e. 1 min, 24 hrs, 1 year)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altLang="en-US" sz="1900" i="1" u="sng" dirty="0">
              <a:ea typeface="Times" charset="0"/>
              <a:cs typeface="Times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900" dirty="0" smtClean="0">
                <a:ea typeface="Times" charset="0"/>
                <a:cs typeface="Times" charset="0"/>
              </a:rPr>
              <a:t>Next</a:t>
            </a:r>
            <a:r>
              <a:rPr lang="mr-IN" altLang="en-US" sz="1900" dirty="0" smtClean="0">
                <a:ea typeface="Times" charset="0"/>
                <a:cs typeface="Times" charset="0"/>
              </a:rPr>
              <a:t>…</a:t>
            </a:r>
            <a:r>
              <a:rPr lang="en-US" altLang="en-US" sz="1900" dirty="0" smtClean="0">
                <a:ea typeface="Times" charset="0"/>
                <a:cs typeface="Times" charset="0"/>
              </a:rPr>
              <a:t>Survival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1900" dirty="0">
                <a:ea typeface="Times" charset="0"/>
                <a:cs typeface="Times" charset="0"/>
              </a:rPr>
              <a:t>	</a:t>
            </a:r>
            <a:r>
              <a:rPr lang="en-US" altLang="en-US" sz="1900" dirty="0" smtClean="0">
                <a:ea typeface="Times" charset="0"/>
                <a:cs typeface="Times" charset="0"/>
              </a:rPr>
              <a:t>- a slightly different take on </a:t>
            </a:r>
            <a:r>
              <a:rPr lang="en-US" altLang="en-US" sz="1900" i="1" u="sng" dirty="0" smtClean="0">
                <a:ea typeface="Times" charset="0"/>
                <a:cs typeface="Times" charset="0"/>
              </a:rPr>
              <a:t>events</a:t>
            </a:r>
            <a:r>
              <a:rPr lang="en-US" altLang="en-US" sz="1900" dirty="0" smtClean="0">
                <a:ea typeface="Times" charset="0"/>
                <a:cs typeface="Times" charset="0"/>
              </a:rPr>
              <a:t> and </a:t>
            </a:r>
            <a:r>
              <a:rPr lang="en-US" altLang="en-US" sz="1900" i="1" u="sng" dirty="0" smtClean="0">
                <a:ea typeface="Times" charset="0"/>
                <a:cs typeface="Times" charset="0"/>
              </a:rPr>
              <a:t>time</a:t>
            </a:r>
            <a:r>
              <a:rPr lang="en-US" altLang="en-US" sz="1900" dirty="0" smtClean="0">
                <a:ea typeface="Times" charset="0"/>
                <a:cs typeface="Times" charset="0"/>
              </a:rPr>
              <a:t>!</a:t>
            </a:r>
            <a:endParaRPr lang="en-US" altLang="en-US" sz="1900" dirty="0">
              <a:ea typeface="Times" charset="0"/>
              <a:cs typeface="Times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2100" dirty="0" smtClean="0"/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0B26D6-D7B4-4E7F-AFA3-41088CD6461A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 u="none" dirty="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57200" y="1066800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1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0575"/>
          </a:xfrm>
        </p:spPr>
        <p:txBody>
          <a:bodyPr/>
          <a:lstStyle/>
          <a:p>
            <a:pPr eaLnBrk="1" hangingPunct="1"/>
            <a:r>
              <a:rPr lang="en-US" altLang="en-US" sz="3000" b="1" dirty="0" smtClean="0">
                <a:solidFill>
                  <a:srgbClr val="7030A0"/>
                </a:solidFill>
              </a:rPr>
              <a:t>Effects of Censoring on Inference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162800" cy="4408488"/>
          </a:xfrm>
        </p:spPr>
        <p:txBody>
          <a:bodyPr/>
          <a:lstStyle/>
          <a:p>
            <a:pPr eaLnBrk="1" hangingPunct="1"/>
            <a:r>
              <a:rPr lang="en-US" altLang="en-US" sz="2200" dirty="0" smtClean="0"/>
              <a:t>The assumption of noninformative censoring is not valid if subjects who are at higher risk for an endpoint (i.e., </a:t>
            </a:r>
            <a:r>
              <a:rPr lang="en-US" altLang="en-US" sz="2200" i="1" dirty="0" smtClean="0"/>
              <a:t>T</a:t>
            </a:r>
            <a:r>
              <a:rPr lang="en-US" altLang="en-US" sz="2200" dirty="0" smtClean="0"/>
              <a:t> is short) tend to also be at higher risk for an adverse event and subsequent loss-to-follow-up (i.e., </a:t>
            </a:r>
            <a:r>
              <a:rPr lang="en-US" altLang="en-US" sz="2200" i="1" dirty="0" smtClean="0"/>
              <a:t>C</a:t>
            </a:r>
            <a:r>
              <a:rPr lang="en-US" altLang="en-US" sz="2200" dirty="0" smtClean="0"/>
              <a:t> is also short)</a:t>
            </a:r>
          </a:p>
          <a:p>
            <a:pPr eaLnBrk="1" hangingPunct="1"/>
            <a:endParaRPr lang="en-US" altLang="en-US" sz="2200" dirty="0" smtClean="0"/>
          </a:p>
          <a:p>
            <a:pPr eaLnBrk="1" hangingPunct="1"/>
            <a:r>
              <a:rPr lang="en-US" altLang="en-US" sz="2200" dirty="0" smtClean="0"/>
              <a:t>Another example would be a smoking cessation study, where the endpoint is time to relapse</a:t>
            </a:r>
          </a:p>
          <a:p>
            <a:pPr eaLnBrk="1" hangingPunct="1"/>
            <a:endParaRPr lang="en-US" altLang="en-US" sz="2200" dirty="0" smtClean="0"/>
          </a:p>
          <a:p>
            <a:pPr eaLnBrk="1" hangingPunct="1"/>
            <a:r>
              <a:rPr lang="en-US" altLang="en-US" sz="2200" dirty="0" smtClean="0"/>
              <a:t>Subjects are randomized to receive either nicotine gum or placebo gum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63CFE6-3846-4114-9B75-BC8A914A79B4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 u="none" dirty="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3400" y="1109662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3000" b="1" dirty="0" smtClean="0">
                <a:solidFill>
                  <a:srgbClr val="7030A0"/>
                </a:solidFill>
              </a:rPr>
              <a:t>Effects of Censoring on Inference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239000" cy="4449763"/>
          </a:xfrm>
        </p:spPr>
        <p:txBody>
          <a:bodyPr/>
          <a:lstStyle/>
          <a:p>
            <a:pPr eaLnBrk="1" hangingPunct="1"/>
            <a:r>
              <a:rPr lang="en-US" altLang="en-US" sz="2200" dirty="0" smtClean="0"/>
              <a:t>Subjects who stop responding to phone calls or emails at 2 months (</a:t>
            </a:r>
            <a:r>
              <a:rPr lang="en-US" altLang="en-US" sz="2200" i="1" dirty="0" smtClean="0"/>
              <a:t>C</a:t>
            </a:r>
            <a:r>
              <a:rPr lang="en-US" altLang="en-US" sz="2200" dirty="0" smtClean="0"/>
              <a:t> is short) might be more likely to relapse subsequently (</a:t>
            </a:r>
            <a:r>
              <a:rPr lang="en-US" altLang="en-US" sz="2200" i="1" dirty="0" smtClean="0"/>
              <a:t>T</a:t>
            </a:r>
            <a:r>
              <a:rPr lang="en-US" altLang="en-US" sz="2200" dirty="0" smtClean="0"/>
              <a:t> is short) than subjects who do respond and remain in the study (</a:t>
            </a:r>
            <a:r>
              <a:rPr lang="en-US" altLang="en-US" sz="2200" i="1" dirty="0" smtClean="0"/>
              <a:t>C</a:t>
            </a:r>
            <a:r>
              <a:rPr lang="en-US" altLang="en-US" sz="2200" dirty="0" smtClean="0"/>
              <a:t> is long)</a:t>
            </a:r>
          </a:p>
          <a:p>
            <a:pPr eaLnBrk="1" hangingPunct="1"/>
            <a:endParaRPr lang="en-US" altLang="en-US" sz="2200" dirty="0" smtClean="0"/>
          </a:p>
          <a:p>
            <a:pPr eaLnBrk="1" hangingPunct="1"/>
            <a:r>
              <a:rPr lang="en-US" altLang="en-US" sz="2200" dirty="0" smtClean="0"/>
              <a:t>The assumption of independence of </a:t>
            </a:r>
            <a:r>
              <a:rPr lang="en-US" altLang="en-US" sz="2200" i="1" dirty="0" smtClean="0"/>
              <a:t>C</a:t>
            </a:r>
            <a:r>
              <a:rPr lang="en-US" altLang="en-US" sz="2200" dirty="0" smtClean="0"/>
              <a:t> and </a:t>
            </a:r>
            <a:r>
              <a:rPr lang="en-US" altLang="en-US" sz="2200" i="1" dirty="0" smtClean="0"/>
              <a:t>T</a:t>
            </a:r>
            <a:r>
              <a:rPr lang="en-US" altLang="en-US" sz="2200" dirty="0" smtClean="0"/>
              <a:t> is usually untestable, since we do not completely observe the (</a:t>
            </a:r>
            <a:r>
              <a:rPr lang="en-US" altLang="en-US" sz="2200" i="1" dirty="0" smtClean="0"/>
              <a:t>T</a:t>
            </a:r>
            <a:r>
              <a:rPr lang="en-US" altLang="en-US" sz="2200" dirty="0" smtClean="0"/>
              <a:t>, </a:t>
            </a:r>
            <a:r>
              <a:rPr lang="en-US" altLang="en-US" sz="2200" i="1" dirty="0" smtClean="0"/>
              <a:t>C</a:t>
            </a:r>
            <a:r>
              <a:rPr lang="en-US" altLang="en-US" sz="2200" dirty="0" smtClean="0"/>
              <a:t>) pair for all subjects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3099604-F6E3-4EDB-9940-F27F1D492BB7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 u="none" dirty="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3400" y="1109662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2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27038"/>
            <a:ext cx="8839200" cy="563562"/>
          </a:xfrm>
        </p:spPr>
        <p:txBody>
          <a:bodyPr/>
          <a:lstStyle/>
          <a:p>
            <a:pPr eaLnBrk="1" hangingPunct="1"/>
            <a:r>
              <a:rPr lang="en-US" altLang="en-US" sz="3000" b="1" dirty="0">
                <a:solidFill>
                  <a:srgbClr val="7030A0"/>
                </a:solidFill>
              </a:rPr>
              <a:t>Effects of Censoring on Inference</a:t>
            </a:r>
            <a:endParaRPr lang="en-US" altLang="en-US" sz="3000" b="1" dirty="0" smtClean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14400" y="1600200"/>
                <a:ext cx="7315200" cy="41148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200" i="1" dirty="0" smtClean="0"/>
                  <a:t>Main point!  </a:t>
                </a:r>
                <a:r>
                  <a:rPr lang="en-US" altLang="en-US" sz="2200" dirty="0" smtClean="0"/>
                  <a:t>The estimation of survival probabilities is complicated due to the presence of censored data 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2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200" dirty="0" smtClean="0"/>
                  <a:t>For example, in the leukemia example, there are 7 out of 11 patients (64%) in the maintenance group who survived for at least 20 weeks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2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200" dirty="0" smtClean="0"/>
                  <a:t>Does this mean that the estimated survival probability at 20 weeks for the maintenance group should be</a:t>
                </a:r>
              </a:p>
              <a:p>
                <a:pPr marL="0" indent="0" eaLnBrk="1" hangingPunct="1">
                  <a:lnSpc>
                    <a:spcPct val="90000"/>
                  </a:lnSpc>
                  <a:buFont typeface="Arial" charset="0"/>
                  <a:buNone/>
                </a:pPr>
                <a:r>
                  <a:rPr lang="en-US" altLang="en-US" sz="2800" dirty="0"/>
                  <a:t>	</a:t>
                </a:r>
                <a:r>
                  <a:rPr lang="en-US" altLang="en-US" sz="28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0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en-US" sz="2000" b="0" i="1" smtClean="0">
                            <a:latin typeface="Cambria Math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en-US" alt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/>
                          </a:rPr>
                          <m:t>20</m:t>
                        </m:r>
                      </m:e>
                    </m:d>
                    <m:r>
                      <a:rPr lang="en-US" altLang="en-US" sz="2000" b="0" i="1" smtClean="0">
                        <a:latin typeface="Cambria Math"/>
                      </a:rPr>
                      <m:t>=0.64?</m:t>
                    </m:r>
                  </m:oMath>
                </a14:m>
                <a:endParaRPr lang="en-US" altLang="en-US" sz="2000" dirty="0" smtClean="0"/>
              </a:p>
              <a:p>
                <a:pPr marL="0" indent="0" eaLnBrk="1" hangingPunct="1">
                  <a:lnSpc>
                    <a:spcPct val="90000"/>
                  </a:lnSpc>
                  <a:buFont typeface="Arial" charset="0"/>
                  <a:buNone/>
                </a:pPr>
                <a:endParaRPr lang="en-US" altLang="en-US" dirty="0" smtClean="0"/>
              </a:p>
              <a:p>
                <a:pPr marL="0" indent="0" eaLnBrk="1" hangingPunct="1">
                  <a:lnSpc>
                    <a:spcPct val="90000"/>
                  </a:lnSpc>
                </a:pPr>
                <a:endParaRPr lang="en-US" altLang="en-US" dirty="0" smtClean="0"/>
              </a:p>
            </p:txBody>
          </p:sp>
        </mc:Choice>
        <mc:Fallback xmlns="">
          <p:sp>
            <p:nvSpPr>
              <p:cNvPr id="317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600200"/>
                <a:ext cx="7315200" cy="4114800"/>
              </a:xfrm>
              <a:blipFill rotWithShape="0">
                <a:blip r:embed="rId2"/>
                <a:stretch>
                  <a:fillRect l="-917" t="-1926" r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AED015E-E9D9-4299-8485-135918E77CFF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 u="none" dirty="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3400" y="1109662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38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3000" b="1" dirty="0" smtClean="0">
                <a:solidFill>
                  <a:srgbClr val="7030A0"/>
                </a:solidFill>
              </a:rPr>
              <a:t>Example: Chemotherapy for Leukemia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239000" cy="44497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200" dirty="0" smtClean="0"/>
              <a:t>Recall the times in weeks for this example study are:</a:t>
            </a:r>
          </a:p>
          <a:p>
            <a:pPr eaLnBrk="1" hangingPunct="1"/>
            <a:endParaRPr lang="en-US" altLang="en-US" sz="2200" dirty="0" smtClean="0"/>
          </a:p>
          <a:p>
            <a:pPr eaLnBrk="1" hangingPunct="1"/>
            <a:r>
              <a:rPr lang="en-US" altLang="en-US" sz="2200" dirty="0" smtClean="0"/>
              <a:t>Maintenance chemotherapy group (</a:t>
            </a:r>
            <a:r>
              <a:rPr lang="en-US" altLang="en-US" sz="2200" i="1" dirty="0" smtClean="0"/>
              <a:t>n</a:t>
            </a:r>
            <a:r>
              <a:rPr lang="en-US" altLang="en-US" sz="2200" dirty="0" smtClean="0"/>
              <a:t> = 11)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200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en-US" sz="2200" dirty="0" smtClean="0"/>
              <a:t>9, 13, 13+, 18, 23, 28+, 31, 34, 45+, 48, 161+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200" dirty="0" smtClean="0"/>
          </a:p>
          <a:p>
            <a:pPr eaLnBrk="1" hangingPunct="1"/>
            <a:r>
              <a:rPr lang="en-US" altLang="en-US" sz="2200" dirty="0" smtClean="0"/>
              <a:t>Control group (</a:t>
            </a:r>
            <a:r>
              <a:rPr lang="en-US" altLang="en-US" sz="2200" i="1" dirty="0" smtClean="0"/>
              <a:t>n</a:t>
            </a:r>
            <a:r>
              <a:rPr lang="en-US" altLang="en-US" sz="2200" dirty="0" smtClean="0"/>
              <a:t> = 12)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200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en-US" sz="2200" dirty="0" smtClean="0"/>
              <a:t>5, 5, 8, 8, 12, 16+, 23, 27, 30, 33, 43, 45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A7B6DFA-4CE1-4F04-B274-341F97E6764C}" type="slidenum">
              <a:rPr lang="en-US" altLang="en-US" sz="1200" u="none" smtClean="0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 u="none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609600" y="1143000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8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639762"/>
          </a:xfrm>
        </p:spPr>
        <p:txBody>
          <a:bodyPr/>
          <a:lstStyle/>
          <a:p>
            <a:pPr eaLnBrk="1" hangingPunct="1"/>
            <a:r>
              <a:rPr lang="en-US" altLang="en-US" sz="3000" b="1" dirty="0">
                <a:solidFill>
                  <a:srgbClr val="7030A0"/>
                </a:solidFill>
              </a:rPr>
              <a:t>Effects of Censoring on Inference</a:t>
            </a:r>
            <a:endParaRPr lang="en-US" altLang="en-US" sz="3000" b="1" dirty="0" smtClean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90600" y="1600200"/>
                <a:ext cx="7239000" cy="4449763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000" dirty="0" smtClean="0"/>
                  <a:t>The answer to whether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0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en-US" sz="2000" i="1">
                            <a:latin typeface="Cambria Math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en-US" altLang="en-US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en-US" sz="2000" i="1">
                            <a:latin typeface="Cambria Math"/>
                          </a:rPr>
                          <m:t>20</m:t>
                        </m:r>
                      </m:e>
                    </m:d>
                    <m:r>
                      <a:rPr lang="en-US" altLang="en-US" sz="2000" i="1">
                        <a:latin typeface="Cambria Math"/>
                      </a:rPr>
                      <m:t>=0.6</m:t>
                    </m:r>
                    <m:r>
                      <a:rPr lang="en-US" altLang="en-US" sz="2000" b="0" i="0" smtClean="0">
                        <a:latin typeface="Cambria Math" charset="0"/>
                      </a:rPr>
                      <m:t>4 </m:t>
                    </m:r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 charset="0"/>
                      </a:rPr>
                      <m:t>is</m:t>
                    </m:r>
                    <m:r>
                      <a:rPr lang="en-US" altLang="en-US" sz="2000" b="0" i="0" smtClean="0">
                        <a:latin typeface="Cambria Math" charset="0"/>
                      </a:rPr>
                      <m:t>:  </m:t>
                    </m:r>
                  </m:oMath>
                </a14:m>
                <a:r>
                  <a:rPr lang="en-US" altLang="en-US" sz="2000" dirty="0" smtClean="0"/>
                  <a:t>probably not</a:t>
                </a:r>
              </a:p>
              <a:p>
                <a:pPr eaLnBrk="1" hangingPunct="1"/>
                <a:r>
                  <a:rPr lang="en-US" altLang="en-US" sz="2000" dirty="0"/>
                  <a:t>T</a:t>
                </a:r>
                <a:r>
                  <a:rPr lang="en-US" altLang="en-US" sz="2000" dirty="0" smtClean="0"/>
                  <a:t>his estimate will be </a:t>
                </a:r>
                <a:r>
                  <a:rPr lang="en-US" altLang="en-US" sz="2000" i="1" dirty="0" smtClean="0"/>
                  <a:t>biased downwards</a:t>
                </a:r>
                <a:r>
                  <a:rPr lang="en-US" altLang="en-US" sz="2000" dirty="0" smtClean="0"/>
                  <a:t> because it does not take censoring into account</a:t>
                </a:r>
              </a:p>
              <a:p>
                <a:pPr eaLnBrk="1" hangingPunct="1"/>
                <a:endParaRPr lang="en-US" altLang="en-US" sz="2000" dirty="0" smtClean="0"/>
              </a:p>
              <a:p>
                <a:pPr eaLnBrk="1" hangingPunct="1"/>
                <a:r>
                  <a:rPr lang="en-US" altLang="en-US" sz="2000" dirty="0" smtClean="0">
                    <a:solidFill>
                      <a:srgbClr val="000000"/>
                    </a:solidFill>
                  </a:rPr>
                  <a:t>Why would this be?</a:t>
                </a:r>
              </a:p>
              <a:p>
                <a:pPr eaLnBrk="1" hangingPunct="1"/>
                <a:endParaRPr lang="en-US" altLang="en-US" sz="2000" dirty="0">
                  <a:solidFill>
                    <a:srgbClr val="000000"/>
                  </a:solidFill>
                </a:endParaRPr>
              </a:p>
              <a:p>
                <a:pPr eaLnBrk="1" hangingPunct="1"/>
                <a:r>
                  <a:rPr lang="en-US" altLang="en-US" sz="2000" dirty="0">
                    <a:solidFill>
                      <a:srgbClr val="000000"/>
                    </a:solidFill>
                  </a:rPr>
                  <a:t>T</a:t>
                </a:r>
                <a:r>
                  <a:rPr lang="en-US" altLang="en-US" sz="2000" dirty="0" smtClean="0">
                    <a:solidFill>
                      <a:srgbClr val="000000"/>
                    </a:solidFill>
                  </a:rPr>
                  <a:t>he third subject in the maintenance group survived for 13 weeks and then withdrew</a:t>
                </a:r>
              </a:p>
              <a:p>
                <a:pPr eaLnBrk="1" hangingPunct="1"/>
                <a:endParaRPr lang="en-US" altLang="en-US" sz="2000" dirty="0" smtClean="0">
                  <a:solidFill>
                    <a:srgbClr val="000000"/>
                  </a:solidFill>
                </a:endParaRPr>
              </a:p>
              <a:p>
                <a:pPr eaLnBrk="1" hangingPunct="1"/>
                <a:r>
                  <a:rPr lang="en-US" altLang="en-US" sz="2000" dirty="0" smtClean="0">
                    <a:solidFill>
                      <a:srgbClr val="000000"/>
                    </a:solidFill>
                  </a:rPr>
                  <a:t>The subject might have survived for 20+ weeks if he or she had been followed longer </a:t>
                </a:r>
                <a:r>
                  <a:rPr lang="mr-IN" altLang="en-US" sz="2000" dirty="0" smtClean="0">
                    <a:solidFill>
                      <a:srgbClr val="000000"/>
                    </a:solidFill>
                  </a:rPr>
                  <a:t>–</a:t>
                </a:r>
                <a:r>
                  <a:rPr lang="en-US" altLang="en-US" sz="2000" dirty="0" smtClean="0">
                    <a:solidFill>
                      <a:srgbClr val="000000"/>
                    </a:solidFill>
                  </a:rPr>
                  <a:t> we just don’t know, and instead our ’censoring-naive’ calculation counts this subject as a failure, contributing to a decrease in S(t)</a:t>
                </a:r>
                <a:endParaRPr lang="en-US" altLang="en-US" sz="2000" dirty="0" smtClean="0"/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00200"/>
                <a:ext cx="7239000" cy="4449763"/>
              </a:xfrm>
              <a:blipFill rotWithShape="0">
                <a:blip r:embed="rId2"/>
                <a:stretch>
                  <a:fillRect l="-758" t="-8779" r="-758" b="-3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E0CEC30-F121-4A45-B8DA-52E204B9B785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 u="none" dirty="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609600" y="1066800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1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715962"/>
          </a:xfrm>
        </p:spPr>
        <p:txBody>
          <a:bodyPr/>
          <a:lstStyle/>
          <a:p>
            <a:pPr eaLnBrk="1" hangingPunct="1"/>
            <a:r>
              <a:rPr lang="en-US" altLang="en-US" sz="3000" b="1" dirty="0" smtClean="0">
                <a:solidFill>
                  <a:srgbClr val="7030A0"/>
                </a:solidFill>
              </a:rPr>
              <a:t>Options for Estimation and Inference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952500" y="1600200"/>
            <a:ext cx="7162800" cy="4449763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What options then, do we have for estimating survival curves and thus probabilities, in the presence of censored data?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A nonparametric method for estimating survival curves that takes censoring into account is called the </a:t>
            </a:r>
            <a:r>
              <a:rPr lang="en-US" altLang="en-US" sz="2000" i="1" u="sng" dirty="0" smtClean="0"/>
              <a:t>Kaplan-Meier estimator</a:t>
            </a:r>
            <a:r>
              <a:rPr lang="en-US" altLang="en-US" sz="2000" u="sng" dirty="0" smtClean="0"/>
              <a:t> </a:t>
            </a:r>
            <a:r>
              <a:rPr lang="en-US" altLang="en-US" sz="2000" dirty="0" smtClean="0"/>
              <a:t>or the </a:t>
            </a:r>
            <a:r>
              <a:rPr lang="en-US" altLang="en-US" sz="2000" i="1" dirty="0" smtClean="0"/>
              <a:t>product-limit estimator</a:t>
            </a:r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No assumptions are made about the underlying distribution of survival times (</a:t>
            </a:r>
            <a:r>
              <a:rPr lang="en-US" altLang="en-US" sz="2000" dirty="0" err="1" smtClean="0"/>
              <a:t>ie</a:t>
            </a:r>
            <a:r>
              <a:rPr lang="en-US" altLang="en-US" sz="2000" dirty="0" smtClean="0"/>
              <a:t> nonparametric)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 smtClean="0"/>
              <a:t>Drawback: cannot account for any covariate data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 smtClean="0"/>
              <a:t>Let’s examine this approach</a:t>
            </a:r>
            <a:r>
              <a:rPr lang="en-US" altLang="en-US" sz="2000" dirty="0">
                <a:sym typeface="Wingdings"/>
              </a:rPr>
              <a:t> </a:t>
            </a:r>
            <a:r>
              <a:rPr lang="en-US" altLang="en-US" sz="2000" dirty="0" smtClean="0">
                <a:sym typeface="Wingdings"/>
              </a:rPr>
              <a:t></a:t>
            </a:r>
            <a:endParaRPr lang="en-US" altLang="en-US" sz="2000" dirty="0" smtClean="0"/>
          </a:p>
          <a:p>
            <a:pPr marL="0" indent="0" eaLnBrk="1" hangingPunct="1"/>
            <a:endParaRPr lang="en-US" altLang="en-US" sz="2800" dirty="0" smtClean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CD66FFF-7F73-4782-A365-CF4B76DD8C50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 u="none" dirty="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3400" y="1143000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9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3000" b="1" dirty="0" smtClean="0">
                <a:solidFill>
                  <a:srgbClr val="7030A0"/>
                </a:solidFill>
              </a:rPr>
              <a:t>Example: Chemotherapy for Leukemia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086600" cy="4297363"/>
          </a:xfrm>
        </p:spPr>
        <p:txBody>
          <a:bodyPr/>
          <a:lstStyle/>
          <a:p>
            <a:pPr eaLnBrk="1" hangingPunct="1"/>
            <a:r>
              <a:rPr lang="en-US" altLang="en-US" sz="2200" dirty="0" smtClean="0"/>
              <a:t>Let us first consider the maintenance group only, and </a:t>
            </a:r>
            <a:r>
              <a:rPr lang="en-US" altLang="en-US" sz="2200" i="1" dirty="0" smtClean="0"/>
              <a:t>(incorrectly) assume there is no censoring</a:t>
            </a:r>
            <a:r>
              <a:rPr lang="en-US" altLang="en-US" sz="2200" dirty="0" smtClean="0"/>
              <a:t> (remove the + signs)</a:t>
            </a:r>
            <a:endParaRPr lang="en-US" altLang="en-US" sz="2200" i="1" dirty="0" smtClean="0"/>
          </a:p>
          <a:p>
            <a:pPr eaLnBrk="1" hangingPunct="1"/>
            <a:endParaRPr lang="en-US" altLang="en-US" sz="2200" dirty="0" smtClean="0"/>
          </a:p>
          <a:p>
            <a:pPr eaLnBrk="1" hangingPunct="1"/>
            <a:r>
              <a:rPr lang="en-US" altLang="en-US" sz="2200" dirty="0" smtClean="0"/>
              <a:t>Times to event in weeks are:</a:t>
            </a:r>
          </a:p>
          <a:p>
            <a:pPr eaLnBrk="1" hangingPunct="1"/>
            <a:endParaRPr lang="en-US" altLang="en-US" sz="2200" dirty="0" smtClean="0"/>
          </a:p>
          <a:p>
            <a:pPr marL="0" indent="0" eaLnBrk="1" hangingPunct="1">
              <a:buNone/>
            </a:pPr>
            <a:r>
              <a:rPr lang="en-US" altLang="en-US" sz="2200" dirty="0" smtClean="0"/>
              <a:t>	Maintenance chemotherapy group (</a:t>
            </a:r>
            <a:r>
              <a:rPr lang="en-US" altLang="en-US" sz="2200" i="1" dirty="0" smtClean="0"/>
              <a:t>n</a:t>
            </a:r>
            <a:r>
              <a:rPr lang="en-US" altLang="en-US" sz="2200" dirty="0" smtClean="0"/>
              <a:t> = 11)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200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en-US" sz="2200" dirty="0" smtClean="0"/>
              <a:t>	9, 13, 13, 18, 23, 28, 31, 34, 45, 48, 161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200" dirty="0"/>
          </a:p>
          <a:p>
            <a:pPr eaLnBrk="1" hangingPunct="1"/>
            <a:r>
              <a:rPr lang="en-US" altLang="en-US" sz="2200" dirty="0" smtClean="0"/>
              <a:t>Now we just need to define who is </a:t>
            </a:r>
            <a:r>
              <a:rPr lang="en-US" altLang="en-US" sz="2200" i="1" u="sng" dirty="0" smtClean="0"/>
              <a:t>at risk</a:t>
            </a:r>
            <a:r>
              <a:rPr lang="en-US" altLang="en-US" sz="2200" dirty="0" smtClean="0"/>
              <a:t>, when --&gt;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616AA2E-FC80-42AA-BA68-EC8305EA1139}" type="slidenum">
              <a:rPr lang="en-US" altLang="en-US" sz="1200" u="none" smtClean="0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 u="none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3400" y="1109662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7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3000" b="1" dirty="0" smtClean="0">
                <a:solidFill>
                  <a:srgbClr val="7030A0"/>
                </a:solidFill>
              </a:rPr>
              <a:t>Define a Risk Set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772400" cy="4449763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We define a patient to be at risk for an event at time </a:t>
            </a:r>
            <a:r>
              <a:rPr lang="en-US" altLang="en-US" sz="2000" i="1" dirty="0" smtClean="0"/>
              <a:t>t</a:t>
            </a:r>
            <a:r>
              <a:rPr lang="en-US" altLang="en-US" sz="2000" dirty="0" smtClean="0"/>
              <a:t> if they have not experienced an event before time </a:t>
            </a:r>
            <a:r>
              <a:rPr lang="en-US" altLang="en-US" sz="2000" i="1" dirty="0" smtClean="0"/>
              <a:t>t</a:t>
            </a:r>
            <a:r>
              <a:rPr lang="en-US" altLang="en-US" sz="2000" dirty="0" smtClean="0"/>
              <a:t> and are not yet censored at time </a:t>
            </a:r>
            <a:r>
              <a:rPr lang="en-US" altLang="en-US" sz="2000" i="1" dirty="0" smtClean="0"/>
              <a:t>t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Thus, for the maintenance chemotherapy group (n=11), the risk set consists of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000" dirty="0" smtClean="0"/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en-US" sz="2000" dirty="0" smtClean="0"/>
              <a:t>11 patients at 0 weeks, 11 patients at 1 week, ..., 11 patients at 9 weeks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en-US" sz="2000" dirty="0" smtClean="0"/>
              <a:t>10 patients at 10 weeks, ..., 10 patients at 13 weeks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en-US" sz="2000" dirty="0" smtClean="0"/>
              <a:t>8 patients at 14 weeks, ..., 8 patients at 18 weeks, etc.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en-US" sz="2000" dirty="0"/>
          </a:p>
          <a:p>
            <a:pPr marL="400050" lvl="1" indent="0" eaLnBrk="1" hangingPunct="1">
              <a:buNone/>
            </a:pPr>
            <a:r>
              <a:rPr lang="en-US" altLang="en-US" sz="2000" i="1" dirty="0" smtClean="0"/>
              <a:t>(where recall that weeks = 9</a:t>
            </a:r>
            <a:r>
              <a:rPr lang="en-US" altLang="en-US" sz="2000" i="1" dirty="0"/>
              <a:t>, 13, 13, 18, 23, 28, 31, 34, 45, 48, </a:t>
            </a:r>
            <a:r>
              <a:rPr lang="en-US" altLang="en-US" sz="2000" i="1" dirty="0" smtClean="0"/>
              <a:t>161)</a:t>
            </a:r>
            <a:endParaRPr lang="en-US" altLang="en-US" sz="2000" i="1" dirty="0"/>
          </a:p>
          <a:p>
            <a:pPr marL="400050" lvl="1" indent="0" eaLnBrk="1" hangingPunct="1">
              <a:buFont typeface="Arial" charset="0"/>
              <a:buNone/>
            </a:pPr>
            <a:endParaRPr lang="en-US" altLang="en-US" sz="2100" dirty="0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B31B1E1-EEE3-4306-AB11-93C2E7729ACE}" type="slidenum">
              <a:rPr lang="en-US" altLang="en-US" sz="1200" u="none" smtClean="0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 u="none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3400" y="1109662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1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3000" b="1" dirty="0" smtClean="0">
                <a:solidFill>
                  <a:srgbClr val="7030A0"/>
                </a:solidFill>
              </a:rPr>
              <a:t>Product Limit Method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524000"/>
            <a:ext cx="6858000" cy="45259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dirty="0" smtClean="0"/>
              <a:t>How then does the Kaplan-Meier estimation method work?  Let</a:t>
            </a:r>
            <a:r>
              <a:rPr lang="mr-IN" altLang="en-US" sz="2000" dirty="0" smtClean="0"/>
              <a:t>…</a:t>
            </a:r>
            <a:endParaRPr lang="en-US" altLang="en-US" sz="20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 err="1" smtClean="0"/>
              <a:t>t</a:t>
            </a:r>
            <a:r>
              <a:rPr lang="en-US" altLang="en-US" sz="2000" baseline="-25000" dirty="0" err="1" smtClean="0"/>
              <a:t>i</a:t>
            </a:r>
            <a:r>
              <a:rPr lang="en-US" altLang="en-US" sz="2000" dirty="0" smtClean="0"/>
              <a:t> = distinct observed failure times (uncensored) in increasing order so that</a:t>
            </a: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</a:pPr>
            <a:endParaRPr lang="en-US" altLang="en-US" sz="2000" dirty="0" smtClean="0"/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en-US" sz="2000" dirty="0" smtClean="0"/>
              <a:t>		</a:t>
            </a:r>
            <a:r>
              <a:rPr lang="en-US" altLang="en-US" sz="2000" i="1" dirty="0" smtClean="0"/>
              <a:t>t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&lt; </a:t>
            </a:r>
            <a:r>
              <a:rPr lang="en-US" altLang="en-US" sz="2000" i="1" dirty="0" smtClean="0"/>
              <a:t>t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 &lt; </a:t>
            </a:r>
            <a:r>
              <a:rPr lang="en-US" altLang="en-US" sz="2000" i="1" dirty="0" smtClean="0"/>
              <a:t>t</a:t>
            </a:r>
            <a:r>
              <a:rPr lang="en-US" altLang="en-US" sz="2000" baseline="-25000" dirty="0" smtClean="0"/>
              <a:t>3  </a:t>
            </a:r>
            <a:r>
              <a:rPr lang="en-US" altLang="en-US" sz="2000" dirty="0" smtClean="0"/>
              <a:t>&lt; </a:t>
            </a:r>
            <a:r>
              <a:rPr lang="en-US" altLang="en-US" sz="2000" baseline="-25000" dirty="0" smtClean="0"/>
              <a:t> </a:t>
            </a:r>
            <a:r>
              <a:rPr lang="en-US" altLang="en-US" sz="2000" dirty="0" smtClean="0"/>
              <a:t>… &lt; </a:t>
            </a:r>
            <a:r>
              <a:rPr lang="en-US" altLang="en-US" sz="2000" i="1" dirty="0" smtClean="0"/>
              <a:t>t</a:t>
            </a:r>
            <a:r>
              <a:rPr lang="en-US" altLang="en-US" sz="2000" baseline="-25000" dirty="0" smtClean="0"/>
              <a:t>m-1</a:t>
            </a:r>
            <a:r>
              <a:rPr lang="en-US" altLang="en-US" sz="2000" dirty="0" smtClean="0"/>
              <a:t> &lt; </a:t>
            </a:r>
            <a:r>
              <a:rPr lang="en-US" altLang="en-US" sz="2000" i="1" dirty="0" smtClean="0"/>
              <a:t>t</a:t>
            </a:r>
            <a:r>
              <a:rPr lang="en-US" altLang="en-US" sz="2000" baseline="-25000" dirty="0" smtClean="0"/>
              <a:t>m</a:t>
            </a: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 = number of distinct failure times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 smtClean="0"/>
              <a:t>n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 = number of subjects in the risk set at time </a:t>
            </a:r>
            <a:r>
              <a:rPr lang="en-US" altLang="en-US" sz="2000" i="1" dirty="0" smtClean="0"/>
              <a:t>t</a:t>
            </a:r>
            <a:r>
              <a:rPr lang="en-US" altLang="en-US" sz="2000" baseline="-25000" dirty="0" smtClean="0"/>
              <a:t>i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 smtClean="0"/>
              <a:t>d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 = number of failures (events) at time </a:t>
            </a:r>
            <a:r>
              <a:rPr lang="en-US" altLang="en-US" sz="2000" i="1" dirty="0" smtClean="0"/>
              <a:t>t</a:t>
            </a:r>
            <a:r>
              <a:rPr lang="en-US" altLang="en-US" sz="2000" baseline="-25000" dirty="0" smtClean="0"/>
              <a:t>i</a:t>
            </a:r>
            <a:endParaRPr lang="en-US" altLang="en-US" sz="2000" dirty="0" smtClean="0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91F22CE-C89C-4A8B-BE2A-115402A6C733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 u="none" dirty="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3400" y="1109662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4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35024"/>
          </a:xfrm>
        </p:spPr>
        <p:txBody>
          <a:bodyPr/>
          <a:lstStyle/>
          <a:p>
            <a:pPr eaLnBrk="1" hangingPunct="1"/>
            <a:r>
              <a:rPr lang="en-US" altLang="en-US" sz="3000" b="1" dirty="0" smtClean="0">
                <a:solidFill>
                  <a:srgbClr val="7030A0"/>
                </a:solidFill>
              </a:rPr>
              <a:t>Product Limit Method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153400" cy="46021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200" dirty="0" smtClean="0"/>
              <a:t>Let: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15B5FA1-8332-4694-BA38-B26A785C6D46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200" u="none" dirty="0" smtClean="0">
              <a:latin typeface="Arial" charset="0"/>
            </a:endParaRPr>
          </a:p>
        </p:txBody>
      </p:sp>
      <p:graphicFrame>
        <p:nvGraphicFramePr>
          <p:cNvPr id="3789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631023"/>
              </p:ext>
            </p:extLst>
          </p:nvPr>
        </p:nvGraphicFramePr>
        <p:xfrm>
          <a:off x="1219200" y="2209800"/>
          <a:ext cx="578488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3" imgW="2946400" imgH="1397000" progId="Equation.DSMT4">
                  <p:embed/>
                </p:oleObj>
              </mc:Choice>
              <mc:Fallback>
                <p:oleObj name="Equation" r:id="rId3" imgW="2946400" imgH="139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09800"/>
                        <a:ext cx="5784885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533400" y="1109662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/>
          <a:lstStyle/>
          <a:p>
            <a:pPr eaLnBrk="1" hangingPunct="1"/>
            <a:r>
              <a:rPr lang="en-US" altLang="en-US" sz="3500" b="1" dirty="0" smtClean="0">
                <a:solidFill>
                  <a:srgbClr val="7030A0"/>
                </a:solidFill>
              </a:rPr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90600" y="1524000"/>
                <a:ext cx="7696200" cy="4191000"/>
              </a:xfrm>
            </p:spPr>
            <p:txBody>
              <a:bodyPr rtlCol="0">
                <a:noAutofit/>
              </a:bodyPr>
              <a:lstStyle/>
              <a:p>
                <a:pPr marL="0" indent="0" eaLnBrk="1" fontAlgn="auto" hangingPunct="1">
                  <a:spcAft>
                    <a:spcPts val="0"/>
                  </a:spcAft>
                  <a:buNone/>
                  <a:defRPr/>
                </a:pPr>
                <a:r>
                  <a:rPr lang="en-US" altLang="en-US" sz="2100" b="1" dirty="0" smtClean="0">
                    <a:ea typeface="Times" charset="0"/>
                    <a:cs typeface="Times" charset="0"/>
                  </a:rPr>
                  <a:t>Most recently:</a:t>
                </a:r>
                <a:endParaRPr lang="en-US" altLang="en-US" sz="2100" dirty="0">
                  <a:ea typeface="Times" charset="0"/>
                  <a:cs typeface="Times" charset="0"/>
                </a:endParaRPr>
              </a:p>
              <a:p>
                <a:pPr marL="0" indent="0" eaLnBrk="1" fontAlgn="auto" hangingPunct="1">
                  <a:spcAft>
                    <a:spcPts val="0"/>
                  </a:spcAft>
                  <a:buNone/>
                  <a:defRPr/>
                </a:pPr>
                <a:endParaRPr lang="en-US" altLang="en-US" sz="1700" dirty="0"/>
              </a:p>
              <a:p>
                <a:pPr eaLnBrk="1" hangingPunct="1"/>
                <a:r>
                  <a:rPr lang="en-US" altLang="en-US" sz="1700" dirty="0"/>
                  <a:t>Recall </a:t>
                </a:r>
                <a:r>
                  <a:rPr lang="en-US" altLang="en-US" sz="1700" dirty="0" smtClean="0"/>
                  <a:t>Poisson </a:t>
                </a:r>
                <a:r>
                  <a:rPr lang="en-US" altLang="en-US" sz="1700" dirty="0"/>
                  <a:t>random variable Y </a:t>
                </a:r>
                <a14:m>
                  <m:oMath xmlns:m="http://schemas.openxmlformats.org/officeDocument/2006/math">
                    <m:r>
                      <a:rPr lang="en-US" altLang="en-US" sz="1700" i="1">
                        <a:latin typeface="Cambria Math" charset="0"/>
                        <a:ea typeface="Cambria Math" charset="0"/>
                        <a:cs typeface="Cambria Math" charset="0"/>
                      </a:rPr>
                      <m:t>∼ </m:t>
                    </m:r>
                  </m:oMath>
                </a14:m>
                <a:r>
                  <a:rPr lang="en-US" altLang="en-US" sz="1700" dirty="0"/>
                  <a:t>Poisson(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en-US" sz="1700"/>
                      <m:t>λ</m:t>
                    </m:r>
                    <m:r>
                      <m:rPr>
                        <m:nor/>
                      </m:rPr>
                      <a:rPr lang="en-US" altLang="en-US" sz="1700" i="1"/>
                      <m:t>t</m:t>
                    </m:r>
                  </m:oMath>
                </a14:m>
                <a:r>
                  <a:rPr lang="en-US" altLang="en-US" sz="1700" dirty="0"/>
                  <a:t>), defined </a:t>
                </a:r>
                <a:r>
                  <a:rPr lang="en-US" altLang="en-US" sz="1700" dirty="0" smtClean="0"/>
                  <a:t>by</a:t>
                </a:r>
              </a:p>
              <a:p>
                <a:pPr marL="0" indent="0" eaLnBrk="1" hangingPunct="1">
                  <a:buNone/>
                </a:pPr>
                <a:r>
                  <a:rPr lang="en-US" altLang="en-US" sz="1700" dirty="0"/>
                  <a:t>	</a:t>
                </a:r>
                <a:r>
                  <a:rPr lang="en-US" altLang="en-US" sz="1700" dirty="0" smtClean="0"/>
                  <a:t>	P(</a:t>
                </a:r>
                <a:r>
                  <a:rPr lang="en-US" altLang="en-US" sz="1700" i="1" dirty="0" smtClean="0"/>
                  <a:t>Y</a:t>
                </a:r>
                <a:r>
                  <a:rPr lang="en-US" altLang="en-US" sz="1700" dirty="0" smtClean="0"/>
                  <a:t> </a:t>
                </a:r>
                <a:r>
                  <a:rPr lang="en-US" altLang="en-US" sz="1700" dirty="0"/>
                  <a:t>= </a:t>
                </a:r>
                <a:r>
                  <a:rPr lang="en-US" altLang="en-US" sz="1700" i="1" dirty="0"/>
                  <a:t>y</a:t>
                </a:r>
                <a:r>
                  <a:rPr lang="en-US" altLang="en-US" sz="17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en-US" sz="1700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en-US" sz="1700"/>
                          <m:t>e</m:t>
                        </m:r>
                        <m:r>
                          <m:rPr>
                            <m:nor/>
                          </m:rPr>
                          <a:rPr lang="en-US" altLang="en-US" sz="1700" baseline="30000"/>
                          <m:t>−</m:t>
                        </m:r>
                        <m:r>
                          <m:rPr>
                            <m:nor/>
                          </m:rPr>
                          <a:rPr lang="el-GR" altLang="en-US" sz="1700" baseline="30000"/>
                          <m:t>λ</m:t>
                        </m:r>
                        <m:r>
                          <m:rPr>
                            <m:nor/>
                          </m:rPr>
                          <a:rPr lang="en-US" altLang="en-US" sz="1700" i="1" baseline="30000"/>
                          <m:t>t</m:t>
                        </m:r>
                        <m:r>
                          <m:rPr>
                            <m:nor/>
                          </m:rPr>
                          <a:rPr lang="en-US" altLang="en-US" sz="1700" i="1" baseline="30000"/>
                          <m:t> </m:t>
                        </m:r>
                        <m:r>
                          <m:rPr>
                            <m:nor/>
                          </m:rPr>
                          <a:rPr lang="en-US" altLang="en-US" sz="1700"/>
                          <m:t>(</m:t>
                        </m:r>
                        <m:r>
                          <m:rPr>
                            <m:nor/>
                          </m:rPr>
                          <a:rPr lang="el-GR" altLang="en-US" sz="1700"/>
                          <m:t>λ</m:t>
                        </m:r>
                        <m:r>
                          <m:rPr>
                            <m:nor/>
                          </m:rPr>
                          <a:rPr lang="en-US" altLang="en-US" sz="1700" i="1"/>
                          <m:t>t</m:t>
                        </m:r>
                        <m:r>
                          <m:rPr>
                            <m:nor/>
                          </m:rPr>
                          <a:rPr lang="en-US" altLang="en-US" sz="1700"/>
                          <m:t>)</m:t>
                        </m:r>
                        <m:r>
                          <m:rPr>
                            <m:nor/>
                          </m:rPr>
                          <a:rPr lang="en-US" altLang="en-US" sz="1700" i="1" baseline="30000"/>
                          <m:t>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en-US" sz="1700" i="1"/>
                          <m:t>y</m:t>
                        </m:r>
                        <m:r>
                          <m:rPr>
                            <m:nor/>
                          </m:rPr>
                          <a:rPr lang="en-US" altLang="en-US" sz="1700"/>
                          <m:t>!</m:t>
                        </m:r>
                      </m:den>
                    </m:f>
                  </m:oMath>
                </a14:m>
                <a:r>
                  <a:rPr lang="en-US" altLang="en-US" sz="1700" dirty="0"/>
                  <a:t>	 </a:t>
                </a:r>
              </a:p>
              <a:p>
                <a:pPr marL="571500" indent="-571500" eaLnBrk="1" hangingPunct="1">
                  <a:buFont typeface="Arial" charset="0"/>
                  <a:buNone/>
                </a:pPr>
                <a:r>
                  <a:rPr lang="en-US" altLang="en-US" sz="1700" dirty="0"/>
                  <a:t>      where </a:t>
                </a:r>
                <a:endParaRPr lang="en-US" altLang="en-US" sz="1700" dirty="0" smtClean="0"/>
              </a:p>
              <a:p>
                <a:pPr marL="571500" indent="-571500" eaLnBrk="1" hangingPunct="1">
                  <a:buFont typeface="Arial" charset="0"/>
                  <a:buNone/>
                </a:pPr>
                <a:endParaRPr lang="en-US" altLang="en-US" sz="1700" i="1" dirty="0"/>
              </a:p>
              <a:p>
                <a:pPr marL="571500" indent="-571500" eaLnBrk="1" hangingPunct="1">
                  <a:buNone/>
                </a:pPr>
                <a:r>
                  <a:rPr lang="en-US" altLang="en-US" sz="1700" i="1" dirty="0"/>
                  <a:t>		</a:t>
                </a:r>
                <a:r>
                  <a:rPr lang="en-US" altLang="en-US" sz="1700" dirty="0"/>
                  <a:t>Y counts number of events occurring in </a:t>
                </a:r>
                <a:r>
                  <a:rPr lang="en-US" altLang="en-US" sz="1700" dirty="0" smtClean="0"/>
                  <a:t>time interval t</a:t>
                </a:r>
                <a:endParaRPr lang="en-US" altLang="en-US" sz="1700" i="1" dirty="0"/>
              </a:p>
              <a:p>
                <a:pPr marL="571500" indent="-571500" eaLnBrk="1" hangingPunct="1">
                  <a:buFont typeface="Arial" charset="0"/>
                  <a:buNone/>
                </a:pPr>
                <a:r>
                  <a:rPr lang="en-US" altLang="en-US" sz="1700" i="1" dirty="0"/>
                  <a:t>		y</a:t>
                </a:r>
                <a:r>
                  <a:rPr lang="en-US" altLang="en-US" sz="1700" dirty="0"/>
                  <a:t> = 0, 1, 2, … </a:t>
                </a:r>
                <a:r>
                  <a:rPr lang="en-US" altLang="en-US" sz="1700" dirty="0" smtClean="0"/>
                  <a:t>counts are </a:t>
                </a:r>
                <a:r>
                  <a:rPr lang="en-US" altLang="en-US" sz="1700" dirty="0"/>
                  <a:t>independent</a:t>
                </a:r>
              </a:p>
              <a:p>
                <a:pPr marL="571500" indent="-571500" eaLnBrk="1" hangingPunct="1">
                  <a:buFont typeface="Arial" charset="0"/>
                  <a:buNone/>
                </a:pPr>
                <a:r>
                  <a:rPr lang="en-US" altLang="en-US" sz="1700" dirty="0"/>
                  <a:t>		</a:t>
                </a:r>
                <a:r>
                  <a:rPr lang="en-US" altLang="en-US" sz="1700" i="1" dirty="0"/>
                  <a:t>λ</a:t>
                </a:r>
                <a:r>
                  <a:rPr lang="en-US" altLang="en-US" sz="1700" dirty="0"/>
                  <a:t> = (constant) number of cases per unit time (incidence rate</a:t>
                </a:r>
                <a:r>
                  <a:rPr lang="en-US" altLang="en-US" sz="1700" dirty="0" smtClean="0"/>
                  <a:t>)</a:t>
                </a:r>
              </a:p>
              <a:p>
                <a:pPr marL="171450" indent="0" eaLnBrk="1" hangingPunct="1">
                  <a:buNone/>
                  <a:defRPr/>
                </a:pPr>
                <a:r>
                  <a:rPr lang="en-US" altLang="en-US" sz="1700" dirty="0" smtClean="0"/>
                  <a:t>   and</a:t>
                </a:r>
              </a:p>
              <a:p>
                <a:pPr marL="171450" indent="0" eaLnBrk="1" hangingPunct="1">
                  <a:buNone/>
                  <a:defRPr/>
                </a:pPr>
                <a:r>
                  <a:rPr lang="en-US" altLang="en-US" sz="1700" dirty="0" smtClean="0"/>
                  <a:t>		log(y) </a:t>
                </a:r>
                <a:r>
                  <a:rPr lang="en-US" altLang="en-US" sz="1700" dirty="0"/>
                  <a:t>= </a:t>
                </a:r>
                <a:r>
                  <a:rPr lang="el-GR" altLang="en-US" sz="1700" dirty="0"/>
                  <a:t>β</a:t>
                </a:r>
                <a:r>
                  <a:rPr lang="en-US" altLang="en-US" sz="1700" baseline="-25000" dirty="0"/>
                  <a:t>0</a:t>
                </a:r>
                <a:r>
                  <a:rPr lang="en-US" altLang="en-US" sz="1700" dirty="0"/>
                  <a:t> + </a:t>
                </a:r>
                <a:r>
                  <a:rPr lang="el-GR" altLang="en-US" sz="1700" dirty="0"/>
                  <a:t>β</a:t>
                </a:r>
                <a:r>
                  <a:rPr lang="en-US" altLang="en-US" sz="1700" baseline="-25000" dirty="0"/>
                  <a:t>1</a:t>
                </a:r>
                <a:r>
                  <a:rPr lang="en-US" altLang="en-US" sz="1700" dirty="0"/>
                  <a:t> </a:t>
                </a:r>
                <a:r>
                  <a:rPr lang="en-US" altLang="en-US" sz="1700" i="1" dirty="0" smtClean="0"/>
                  <a:t>x</a:t>
                </a:r>
                <a:r>
                  <a:rPr lang="en-US" altLang="en-US" sz="1700" baseline="-25000" dirty="0" smtClean="0"/>
                  <a:t>1</a:t>
                </a:r>
                <a:r>
                  <a:rPr lang="en-US" altLang="en-US" sz="1700" dirty="0" smtClean="0"/>
                  <a:t> </a:t>
                </a:r>
                <a:r>
                  <a:rPr lang="en-US" altLang="en-US" sz="1700" dirty="0"/>
                  <a:t>+ </a:t>
                </a:r>
                <a:r>
                  <a:rPr lang="mr-IN" altLang="en-US" sz="1700" dirty="0"/>
                  <a:t>…</a:t>
                </a:r>
                <a:r>
                  <a:rPr lang="en-US" altLang="en-US" sz="1700" dirty="0"/>
                  <a:t> + </a:t>
                </a:r>
                <a:r>
                  <a:rPr lang="el-GR" altLang="en-US" sz="1700" dirty="0"/>
                  <a:t>β</a:t>
                </a:r>
                <a:r>
                  <a:rPr lang="en-US" altLang="en-US" sz="1700" baseline="-25000" dirty="0"/>
                  <a:t>p</a:t>
                </a:r>
                <a:r>
                  <a:rPr lang="en-US" altLang="en-US" sz="1700" dirty="0"/>
                  <a:t> </a:t>
                </a:r>
                <a:r>
                  <a:rPr lang="en-US" altLang="en-US" sz="1700" i="1" dirty="0"/>
                  <a:t>x</a:t>
                </a:r>
                <a:r>
                  <a:rPr lang="en-US" altLang="en-US" sz="1700" baseline="-25000" dirty="0"/>
                  <a:t>p</a:t>
                </a:r>
                <a:r>
                  <a:rPr lang="en-US" altLang="en-US" sz="1700" dirty="0"/>
                  <a:t> + log(t</a:t>
                </a:r>
                <a:r>
                  <a:rPr lang="en-US" altLang="en-US" sz="1700" dirty="0" smtClean="0"/>
                  <a:t>)</a:t>
                </a:r>
              </a:p>
              <a:p>
                <a:pPr marL="171450" indent="0" eaLnBrk="1" hangingPunct="1">
                  <a:buNone/>
                  <a:defRPr/>
                </a:pPr>
                <a:r>
                  <a:rPr lang="en-US" altLang="en-US" sz="1700" dirty="0"/>
                  <a:t> </a:t>
                </a:r>
                <a:r>
                  <a:rPr lang="en-US" altLang="en-US" sz="1700" dirty="0" smtClean="0"/>
                  <a:t>  (or)</a:t>
                </a:r>
              </a:p>
              <a:p>
                <a:pPr marL="171450" indent="0" eaLnBrk="1" hangingPunct="1">
                  <a:buNone/>
                  <a:defRPr/>
                </a:pPr>
                <a:r>
                  <a:rPr lang="en-US" altLang="en-US" sz="1700" dirty="0"/>
                  <a:t>	</a:t>
                </a:r>
                <a:r>
                  <a:rPr lang="en-US" altLang="en-US" sz="1700" dirty="0" smtClean="0"/>
                  <a:t>	y = exp(</a:t>
                </a:r>
                <a:r>
                  <a:rPr lang="el-GR" altLang="en-US" sz="1700" dirty="0"/>
                  <a:t>β</a:t>
                </a:r>
                <a:r>
                  <a:rPr lang="en-US" altLang="en-US" sz="1700" baseline="-25000" dirty="0"/>
                  <a:t>0</a:t>
                </a:r>
                <a:r>
                  <a:rPr lang="en-US" altLang="en-US" sz="1700" dirty="0"/>
                  <a:t> + </a:t>
                </a:r>
                <a:r>
                  <a:rPr lang="el-GR" altLang="en-US" sz="1700" dirty="0"/>
                  <a:t>β</a:t>
                </a:r>
                <a:r>
                  <a:rPr lang="en-US" altLang="en-US" sz="1700" baseline="-25000" dirty="0"/>
                  <a:t>1</a:t>
                </a:r>
                <a:r>
                  <a:rPr lang="en-US" altLang="en-US" sz="1700" dirty="0"/>
                  <a:t> </a:t>
                </a:r>
                <a:r>
                  <a:rPr lang="en-US" altLang="en-US" sz="1700" i="1" dirty="0"/>
                  <a:t>x</a:t>
                </a:r>
                <a:r>
                  <a:rPr lang="en-US" altLang="en-US" sz="1700" baseline="-25000" dirty="0"/>
                  <a:t>1</a:t>
                </a:r>
                <a:r>
                  <a:rPr lang="en-US" altLang="en-US" sz="1700" dirty="0"/>
                  <a:t> + </a:t>
                </a:r>
                <a:r>
                  <a:rPr lang="mr-IN" altLang="en-US" sz="1700" dirty="0"/>
                  <a:t>…</a:t>
                </a:r>
                <a:r>
                  <a:rPr lang="en-US" altLang="en-US" sz="1700" dirty="0"/>
                  <a:t> + </a:t>
                </a:r>
                <a:r>
                  <a:rPr lang="el-GR" altLang="en-US" sz="1700" dirty="0"/>
                  <a:t>β</a:t>
                </a:r>
                <a:r>
                  <a:rPr lang="en-US" altLang="en-US" sz="1700" baseline="-25000" dirty="0"/>
                  <a:t>p</a:t>
                </a:r>
                <a:r>
                  <a:rPr lang="en-US" altLang="en-US" sz="1700" dirty="0"/>
                  <a:t> </a:t>
                </a:r>
                <a:r>
                  <a:rPr lang="en-US" altLang="en-US" sz="1700" i="1" dirty="0"/>
                  <a:t>x</a:t>
                </a:r>
                <a:r>
                  <a:rPr lang="en-US" altLang="en-US" sz="1700" baseline="-25000" dirty="0"/>
                  <a:t>p</a:t>
                </a:r>
                <a:r>
                  <a:rPr lang="en-US" altLang="en-US" sz="1700" dirty="0"/>
                  <a:t> + log(t</a:t>
                </a:r>
                <a:r>
                  <a:rPr lang="en-US" altLang="en-US" sz="1700" dirty="0" smtClean="0"/>
                  <a:t>))</a:t>
                </a:r>
                <a:endParaRPr lang="en-US" altLang="en-US" sz="1700" dirty="0"/>
              </a:p>
              <a:p>
                <a:pPr marL="171450" indent="0" eaLnBrk="1" hangingPunct="1">
                  <a:buNone/>
                  <a:defRPr/>
                </a:pPr>
                <a:r>
                  <a:rPr lang="en-US" altLang="en-US" sz="1700" dirty="0"/>
                  <a:t>	</a:t>
                </a:r>
                <a:endParaRPr lang="en-US" altLang="en-US" sz="1700" dirty="0" smtClean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524000"/>
                <a:ext cx="7696200" cy="4191000"/>
              </a:xfrm>
              <a:blipFill rotWithShape="0">
                <a:blip r:embed="rId2"/>
                <a:stretch>
                  <a:fillRect l="-951" t="-872" b="-6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0B26D6-D7B4-4E7F-AFA3-41088CD6461A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 u="none" dirty="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57200" y="1066800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35024"/>
          </a:xfrm>
        </p:spPr>
        <p:txBody>
          <a:bodyPr/>
          <a:lstStyle/>
          <a:p>
            <a:pPr eaLnBrk="1" hangingPunct="1"/>
            <a:r>
              <a:rPr lang="en-US" altLang="en-US" sz="3000" b="1" dirty="0" smtClean="0">
                <a:solidFill>
                  <a:srgbClr val="7030A0"/>
                </a:solidFill>
              </a:rPr>
              <a:t>Kaplan-Meier Estimate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447800"/>
            <a:ext cx="7696200" cy="46783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200" dirty="0" smtClean="0"/>
              <a:t>Then we have</a:t>
            </a:r>
          </a:p>
          <a:p>
            <a:pPr eaLnBrk="1" hangingPunct="1"/>
            <a:endParaRPr lang="en-US" altLang="en-US" sz="2200" dirty="0"/>
          </a:p>
          <a:p>
            <a:pPr eaLnBrk="1" hangingPunct="1"/>
            <a:r>
              <a:rPr lang="en-US" altLang="en-US" sz="2200" dirty="0" smtClean="0"/>
              <a:t>S(0) = 1</a:t>
            </a:r>
          </a:p>
          <a:p>
            <a:pPr eaLnBrk="1" hangingPunct="1"/>
            <a:endParaRPr lang="en-US" altLang="en-US" sz="2200" dirty="0" smtClean="0"/>
          </a:p>
          <a:p>
            <a:pPr eaLnBrk="1" hangingPunct="1"/>
            <a:r>
              <a:rPr lang="en-US" altLang="en-US" sz="2200" dirty="0" smtClean="0"/>
              <a:t>Estimated survival decreases after each of the failure times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D64BE95-9A84-4E23-AC41-64FA34A69085}" type="slidenum">
              <a:rPr lang="en-US" altLang="en-US" sz="1200" u="none" smtClean="0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200" u="none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990600" y="3809999"/>
            <a:ext cx="70104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200" u="none" dirty="0" smtClean="0">
                <a:solidFill>
                  <a:srgbClr val="000000"/>
                </a:solidFill>
              </a:rPr>
              <a:t>In </a:t>
            </a:r>
            <a:r>
              <a:rPr lang="en-US" altLang="en-US" sz="2200" u="none" dirty="0">
                <a:solidFill>
                  <a:srgbClr val="000000"/>
                </a:solidFill>
              </a:rPr>
              <a:t>order for subject </a:t>
            </a:r>
            <a:r>
              <a:rPr lang="en-US" altLang="en-US" sz="2200" i="1" u="none" dirty="0">
                <a:solidFill>
                  <a:srgbClr val="000000"/>
                </a:solidFill>
              </a:rPr>
              <a:t>i</a:t>
            </a:r>
            <a:r>
              <a:rPr lang="en-US" altLang="en-US" sz="2200" u="none" dirty="0">
                <a:solidFill>
                  <a:srgbClr val="000000"/>
                </a:solidFill>
              </a:rPr>
              <a:t> to have </a:t>
            </a:r>
            <a:r>
              <a:rPr lang="en-US" altLang="en-US" sz="2200" i="1" u="none" dirty="0">
                <a:solidFill>
                  <a:srgbClr val="000000"/>
                </a:solidFill>
              </a:rPr>
              <a:t>T</a:t>
            </a:r>
            <a:r>
              <a:rPr lang="en-US" altLang="en-US" sz="2200" u="none" baseline="-25000" dirty="0">
                <a:solidFill>
                  <a:srgbClr val="000000"/>
                </a:solidFill>
              </a:rPr>
              <a:t>i</a:t>
            </a:r>
            <a:r>
              <a:rPr lang="en-US" altLang="en-US" sz="2200" u="none" dirty="0">
                <a:solidFill>
                  <a:srgbClr val="000000"/>
                </a:solidFill>
              </a:rPr>
              <a:t> &gt; </a:t>
            </a:r>
            <a:r>
              <a:rPr lang="en-US" altLang="en-US" sz="2200" i="1" u="none" dirty="0">
                <a:solidFill>
                  <a:srgbClr val="000000"/>
                </a:solidFill>
              </a:rPr>
              <a:t>t</a:t>
            </a:r>
            <a:r>
              <a:rPr lang="en-US" altLang="en-US" sz="2200" u="none" baseline="-25000" dirty="0">
                <a:solidFill>
                  <a:srgbClr val="000000"/>
                </a:solidFill>
              </a:rPr>
              <a:t>k</a:t>
            </a:r>
            <a:r>
              <a:rPr lang="en-US" altLang="en-US" sz="2200" u="none" dirty="0">
                <a:solidFill>
                  <a:srgbClr val="000000"/>
                </a:solidFill>
              </a:rPr>
              <a:t>, subject </a:t>
            </a:r>
            <a:r>
              <a:rPr lang="en-US" altLang="en-US" sz="2200" i="1" u="none" dirty="0">
                <a:solidFill>
                  <a:srgbClr val="000000"/>
                </a:solidFill>
              </a:rPr>
              <a:t>i</a:t>
            </a:r>
            <a:r>
              <a:rPr lang="en-US" altLang="en-US" sz="2200" u="none" dirty="0">
                <a:solidFill>
                  <a:srgbClr val="000000"/>
                </a:solidFill>
              </a:rPr>
              <a:t> needs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 u="none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solidFill>
                  <a:srgbClr val="000000"/>
                </a:solidFill>
              </a:rPr>
              <a:t>	</a:t>
            </a:r>
            <a:r>
              <a:rPr lang="en-US" altLang="en-US" sz="2200" u="none" dirty="0" smtClean="0">
                <a:solidFill>
                  <a:srgbClr val="000000"/>
                </a:solidFill>
              </a:rPr>
              <a:t>(</a:t>
            </a:r>
            <a:r>
              <a:rPr lang="en-US" altLang="en-US" sz="2200" u="none" dirty="0">
                <a:solidFill>
                  <a:srgbClr val="000000"/>
                </a:solidFill>
              </a:rPr>
              <a:t>1) be at risk at time </a:t>
            </a:r>
            <a:r>
              <a:rPr lang="en-US" altLang="en-US" sz="2200" i="1" u="none" dirty="0">
                <a:solidFill>
                  <a:srgbClr val="000000"/>
                </a:solidFill>
              </a:rPr>
              <a:t>t</a:t>
            </a:r>
            <a:r>
              <a:rPr lang="en-US" altLang="en-US" sz="2200" u="none" baseline="-25000" dirty="0">
                <a:solidFill>
                  <a:srgbClr val="000000"/>
                </a:solidFill>
              </a:rPr>
              <a:t>1</a:t>
            </a:r>
            <a:r>
              <a:rPr lang="en-US" altLang="en-US" sz="2200" u="none" dirty="0">
                <a:solidFill>
                  <a:srgbClr val="000000"/>
                </a:solidFill>
              </a:rPr>
              <a:t> and have </a:t>
            </a:r>
            <a:r>
              <a:rPr lang="en-US" altLang="en-US" sz="2200" i="1" u="none" dirty="0">
                <a:solidFill>
                  <a:srgbClr val="000000"/>
                </a:solidFill>
              </a:rPr>
              <a:t>T</a:t>
            </a:r>
            <a:r>
              <a:rPr lang="en-US" altLang="en-US" sz="2200" u="none" baseline="-25000" dirty="0">
                <a:solidFill>
                  <a:srgbClr val="000000"/>
                </a:solidFill>
              </a:rPr>
              <a:t>i</a:t>
            </a:r>
            <a:r>
              <a:rPr lang="en-US" altLang="en-US" sz="2200" u="none" dirty="0">
                <a:solidFill>
                  <a:srgbClr val="000000"/>
                </a:solidFill>
              </a:rPr>
              <a:t> &gt; </a:t>
            </a:r>
            <a:r>
              <a:rPr lang="en-US" altLang="en-US" sz="2200" i="1" u="none" dirty="0">
                <a:solidFill>
                  <a:srgbClr val="000000"/>
                </a:solidFill>
              </a:rPr>
              <a:t>t</a:t>
            </a:r>
            <a:r>
              <a:rPr lang="en-US" altLang="en-US" sz="2200" u="none" baseline="-25000" dirty="0">
                <a:solidFill>
                  <a:srgbClr val="000000"/>
                </a:solidFill>
              </a:rPr>
              <a:t>1</a:t>
            </a:r>
            <a:r>
              <a:rPr lang="en-US" altLang="en-US" sz="2200" u="none" dirty="0">
                <a:solidFill>
                  <a:srgbClr val="000000"/>
                </a:solidFill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u="none" dirty="0" smtClean="0">
                <a:solidFill>
                  <a:srgbClr val="000000"/>
                </a:solidFill>
              </a:rPr>
              <a:t>	(</a:t>
            </a:r>
            <a:r>
              <a:rPr lang="en-US" altLang="en-US" sz="2200" u="none" dirty="0">
                <a:solidFill>
                  <a:srgbClr val="000000"/>
                </a:solidFill>
              </a:rPr>
              <a:t>2) be at risk at time </a:t>
            </a:r>
            <a:r>
              <a:rPr lang="en-US" altLang="en-US" sz="2200" i="1" u="none" dirty="0">
                <a:solidFill>
                  <a:srgbClr val="000000"/>
                </a:solidFill>
              </a:rPr>
              <a:t>t</a:t>
            </a:r>
            <a:r>
              <a:rPr lang="en-US" altLang="en-US" sz="2200" u="none" baseline="-25000" dirty="0">
                <a:solidFill>
                  <a:srgbClr val="000000"/>
                </a:solidFill>
              </a:rPr>
              <a:t>2</a:t>
            </a:r>
            <a:r>
              <a:rPr lang="en-US" altLang="en-US" sz="2200" u="none" dirty="0">
                <a:solidFill>
                  <a:srgbClr val="000000"/>
                </a:solidFill>
              </a:rPr>
              <a:t> and have </a:t>
            </a:r>
            <a:r>
              <a:rPr lang="en-US" altLang="en-US" sz="2200" i="1" u="none" dirty="0" err="1">
                <a:solidFill>
                  <a:srgbClr val="000000"/>
                </a:solidFill>
              </a:rPr>
              <a:t>T</a:t>
            </a:r>
            <a:r>
              <a:rPr lang="en-US" altLang="en-US" sz="2200" u="none" baseline="-25000" dirty="0" err="1">
                <a:solidFill>
                  <a:srgbClr val="000000"/>
                </a:solidFill>
              </a:rPr>
              <a:t>i</a:t>
            </a:r>
            <a:r>
              <a:rPr lang="en-US" altLang="en-US" sz="2200" u="none" dirty="0">
                <a:solidFill>
                  <a:srgbClr val="000000"/>
                </a:solidFill>
              </a:rPr>
              <a:t> &gt; </a:t>
            </a:r>
            <a:r>
              <a:rPr lang="en-US" altLang="en-US" sz="2200" i="1" u="none" dirty="0">
                <a:solidFill>
                  <a:srgbClr val="000000"/>
                </a:solidFill>
              </a:rPr>
              <a:t>t</a:t>
            </a:r>
            <a:r>
              <a:rPr lang="en-US" altLang="en-US" sz="2200" u="none" baseline="-25000" dirty="0">
                <a:solidFill>
                  <a:srgbClr val="000000"/>
                </a:solidFill>
              </a:rPr>
              <a:t>2</a:t>
            </a:r>
            <a:r>
              <a:rPr lang="en-US" altLang="en-US" sz="2200" u="none" dirty="0">
                <a:solidFill>
                  <a:srgbClr val="000000"/>
                </a:solidFill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u="none" dirty="0">
                <a:solidFill>
                  <a:srgbClr val="000000"/>
                </a:solidFill>
              </a:rPr>
              <a:t> </a:t>
            </a:r>
            <a:r>
              <a:rPr lang="en-US" altLang="en-US" sz="2200" u="none" dirty="0" smtClean="0">
                <a:solidFill>
                  <a:srgbClr val="000000"/>
                </a:solidFill>
              </a:rPr>
              <a:t>	…</a:t>
            </a:r>
            <a:endParaRPr lang="en-US" altLang="en-US" sz="2200" u="none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u="none" dirty="0" smtClean="0">
                <a:solidFill>
                  <a:srgbClr val="000000"/>
                </a:solidFill>
              </a:rPr>
              <a:t>	(</a:t>
            </a:r>
            <a:r>
              <a:rPr lang="en-US" altLang="en-US" sz="2200" u="none" dirty="0">
                <a:solidFill>
                  <a:srgbClr val="000000"/>
                </a:solidFill>
              </a:rPr>
              <a:t>k) be at risk at time </a:t>
            </a:r>
            <a:r>
              <a:rPr lang="en-US" altLang="en-US" sz="2200" i="1" u="none" dirty="0" err="1">
                <a:solidFill>
                  <a:srgbClr val="000000"/>
                </a:solidFill>
              </a:rPr>
              <a:t>t</a:t>
            </a:r>
            <a:r>
              <a:rPr lang="en-US" altLang="en-US" sz="2200" u="none" baseline="-25000" dirty="0" err="1">
                <a:solidFill>
                  <a:srgbClr val="000000"/>
                </a:solidFill>
              </a:rPr>
              <a:t>k</a:t>
            </a:r>
            <a:r>
              <a:rPr lang="en-US" altLang="en-US" sz="2200" u="none" dirty="0">
                <a:solidFill>
                  <a:srgbClr val="000000"/>
                </a:solidFill>
              </a:rPr>
              <a:t> and have </a:t>
            </a:r>
            <a:r>
              <a:rPr lang="en-US" altLang="en-US" sz="2200" i="1" u="none" dirty="0" err="1">
                <a:solidFill>
                  <a:srgbClr val="000000"/>
                </a:solidFill>
              </a:rPr>
              <a:t>T</a:t>
            </a:r>
            <a:r>
              <a:rPr lang="en-US" altLang="en-US" sz="2200" u="none" baseline="-25000" dirty="0" err="1">
                <a:solidFill>
                  <a:srgbClr val="000000"/>
                </a:solidFill>
              </a:rPr>
              <a:t>i</a:t>
            </a:r>
            <a:r>
              <a:rPr lang="en-US" altLang="en-US" sz="2200" u="none" dirty="0">
                <a:solidFill>
                  <a:srgbClr val="000000"/>
                </a:solidFill>
              </a:rPr>
              <a:t> &gt; </a:t>
            </a:r>
            <a:r>
              <a:rPr lang="en-US" altLang="en-US" sz="2200" i="1" u="none" dirty="0" err="1">
                <a:solidFill>
                  <a:srgbClr val="000000"/>
                </a:solidFill>
              </a:rPr>
              <a:t>t</a:t>
            </a:r>
            <a:r>
              <a:rPr lang="en-US" altLang="en-US" sz="2200" u="none" baseline="-25000" dirty="0" err="1">
                <a:solidFill>
                  <a:srgbClr val="000000"/>
                </a:solidFill>
              </a:rPr>
              <a:t>k</a:t>
            </a:r>
            <a:endParaRPr lang="en-US" altLang="en-US" sz="2200" u="none" dirty="0">
              <a:solidFill>
                <a:srgbClr val="000000"/>
              </a:solidFill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533400" y="1109662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7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35024"/>
          </a:xfrm>
        </p:spPr>
        <p:txBody>
          <a:bodyPr/>
          <a:lstStyle/>
          <a:p>
            <a:pPr eaLnBrk="1" hangingPunct="1"/>
            <a:r>
              <a:rPr lang="en-US" altLang="en-US" sz="3000" b="1" smtClean="0">
                <a:solidFill>
                  <a:srgbClr val="7030A0"/>
                </a:solidFill>
              </a:rPr>
              <a:t>Kaplan-Meier Estimate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47825"/>
            <a:ext cx="7620000" cy="42973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100" dirty="0" smtClean="0"/>
              <a:t>The Kaplan-Meier Estimate S(t) simply multiplies these ’running’ conditional probabilities together up through each event time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1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100" dirty="0" smtClean="0"/>
              <a:t>Thus, using the multiplication rule of probability,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5ED0758-C2E6-4846-A9FE-E6D87BE74B1A}" type="slidenum">
              <a:rPr lang="en-US" altLang="en-US" sz="1200" u="none" smtClean="0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200" u="none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399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14045"/>
              </p:ext>
            </p:extLst>
          </p:nvPr>
        </p:nvGraphicFramePr>
        <p:xfrm>
          <a:off x="1676400" y="3657600"/>
          <a:ext cx="4999863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8" name="Equation" r:id="rId3" imgW="2616200" imgH="990600" progId="Equation.DSMT4">
                  <p:embed/>
                </p:oleObj>
              </mc:Choice>
              <mc:Fallback>
                <p:oleObj name="Equation" r:id="rId3" imgW="2616200" imgH="990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657600"/>
                        <a:ext cx="4999863" cy="189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533400" y="1109662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5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3000" b="1" smtClean="0">
                <a:solidFill>
                  <a:srgbClr val="7030A0"/>
                </a:solidFill>
              </a:rPr>
              <a:t>Kaplan-Meier Estimate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315200" cy="4221163"/>
          </a:xfrm>
        </p:spPr>
        <p:txBody>
          <a:bodyPr/>
          <a:lstStyle/>
          <a:p>
            <a:pPr eaLnBrk="1" hangingPunct="1"/>
            <a:r>
              <a:rPr lang="en-US" altLang="en-US" sz="2200" dirty="0" smtClean="0"/>
              <a:t>This can also be stated in terms of the survival function, as: 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200" dirty="0"/>
          </a:p>
          <a:p>
            <a:pPr marL="0" indent="0" eaLnBrk="1" hangingPunct="1">
              <a:buFont typeface="Arial" charset="0"/>
              <a:buNone/>
            </a:pPr>
            <a:r>
              <a:rPr lang="en-US" altLang="en-US" sz="2200" i="1" dirty="0"/>
              <a:t> </a:t>
            </a:r>
            <a:r>
              <a:rPr lang="en-US" altLang="en-US" sz="2200" i="1" dirty="0" smtClean="0"/>
              <a:t>     S</a:t>
            </a:r>
            <a:r>
              <a:rPr lang="en-US" altLang="en-US" sz="2200" dirty="0" smtClean="0"/>
              <a:t>(</a:t>
            </a:r>
            <a:r>
              <a:rPr lang="en-US" altLang="en-US" sz="2200" i="1" dirty="0" err="1" smtClean="0"/>
              <a:t>t</a:t>
            </a:r>
            <a:r>
              <a:rPr lang="en-US" altLang="en-US" sz="2200" baseline="-25000" dirty="0" err="1" smtClean="0"/>
              <a:t>i</a:t>
            </a:r>
            <a:r>
              <a:rPr lang="en-US" altLang="en-US" sz="2200" dirty="0" smtClean="0"/>
              <a:t>) = P(</a:t>
            </a:r>
            <a:r>
              <a:rPr lang="en-US" altLang="en-US" sz="2200" i="1" dirty="0" smtClean="0"/>
              <a:t>T</a:t>
            </a:r>
            <a:r>
              <a:rPr lang="en-US" altLang="en-US" sz="2200" dirty="0" smtClean="0"/>
              <a:t> &gt; </a:t>
            </a:r>
            <a:r>
              <a:rPr lang="en-US" altLang="en-US" sz="2200" i="1" dirty="0" err="1" smtClean="0"/>
              <a:t>t</a:t>
            </a:r>
            <a:r>
              <a:rPr lang="en-US" altLang="en-US" sz="2200" baseline="-25000" dirty="0" err="1" smtClean="0"/>
              <a:t>i</a:t>
            </a:r>
            <a:r>
              <a:rPr lang="en-US" altLang="en-US" sz="2200" dirty="0" smtClean="0"/>
              <a:t>)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200" dirty="0" smtClean="0"/>
              <a:t>	= P(</a:t>
            </a:r>
            <a:r>
              <a:rPr lang="en-US" altLang="en-US" sz="2200" i="1" dirty="0" smtClean="0"/>
              <a:t>T</a:t>
            </a:r>
            <a:r>
              <a:rPr lang="en-US" altLang="en-US" sz="2200" dirty="0" smtClean="0"/>
              <a:t> &gt; </a:t>
            </a:r>
            <a:r>
              <a:rPr lang="en-US" altLang="en-US" sz="2200" i="1" dirty="0" smtClean="0"/>
              <a:t>t</a:t>
            </a:r>
            <a:r>
              <a:rPr lang="en-US" altLang="en-US" sz="2200" baseline="-25000" dirty="0" smtClean="0"/>
              <a:t>1</a:t>
            </a:r>
            <a:r>
              <a:rPr lang="en-US" altLang="en-US" sz="2200" dirty="0" smtClean="0"/>
              <a:t>) x P(</a:t>
            </a:r>
            <a:r>
              <a:rPr lang="en-US" altLang="en-US" sz="2200" i="1" dirty="0" smtClean="0"/>
              <a:t>T</a:t>
            </a:r>
            <a:r>
              <a:rPr lang="en-US" altLang="en-US" sz="2200" dirty="0" smtClean="0"/>
              <a:t> &gt; </a:t>
            </a:r>
            <a:r>
              <a:rPr lang="en-US" altLang="en-US" sz="2200" i="1" dirty="0" smtClean="0"/>
              <a:t>t</a:t>
            </a:r>
            <a:r>
              <a:rPr lang="en-US" altLang="en-US" sz="2200" baseline="-25000" dirty="0" smtClean="0"/>
              <a:t>2</a:t>
            </a:r>
            <a:r>
              <a:rPr lang="en-US" altLang="en-US" sz="2200" dirty="0" smtClean="0"/>
              <a:t> | survived to </a:t>
            </a:r>
            <a:r>
              <a:rPr lang="en-US" altLang="en-US" sz="2200" i="1" dirty="0" smtClean="0"/>
              <a:t>t</a:t>
            </a:r>
            <a:r>
              <a:rPr lang="en-US" altLang="en-US" sz="2200" baseline="-25000" dirty="0" smtClean="0"/>
              <a:t>1</a:t>
            </a:r>
            <a:r>
              <a:rPr lang="en-US" altLang="en-US" sz="2200" dirty="0" smtClean="0"/>
              <a:t>)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200" dirty="0" smtClean="0"/>
              <a:t>		</a:t>
            </a:r>
            <a:r>
              <a:rPr lang="en-US" altLang="en-US" sz="2200" dirty="0"/>
              <a:t> </a:t>
            </a:r>
            <a:r>
              <a:rPr lang="en-US" altLang="en-US" sz="2200" dirty="0" smtClean="0"/>
              <a:t>   x P(</a:t>
            </a:r>
            <a:r>
              <a:rPr lang="en-US" altLang="en-US" sz="2200" i="1" dirty="0" smtClean="0"/>
              <a:t>T</a:t>
            </a:r>
            <a:r>
              <a:rPr lang="en-US" altLang="en-US" sz="2200" dirty="0" smtClean="0"/>
              <a:t> &gt; </a:t>
            </a:r>
            <a:r>
              <a:rPr lang="en-US" altLang="en-US" sz="2200" i="1" dirty="0" smtClean="0"/>
              <a:t>t</a:t>
            </a:r>
            <a:r>
              <a:rPr lang="en-US" altLang="en-US" sz="2200" baseline="-25000" dirty="0" smtClean="0"/>
              <a:t>3</a:t>
            </a:r>
            <a:r>
              <a:rPr lang="en-US" altLang="en-US" sz="2200" dirty="0" smtClean="0"/>
              <a:t> | survived to </a:t>
            </a:r>
            <a:r>
              <a:rPr lang="en-US" altLang="en-US" sz="2200" i="1" dirty="0" smtClean="0"/>
              <a:t>t</a:t>
            </a:r>
            <a:r>
              <a:rPr lang="en-US" altLang="en-US" sz="2200" baseline="-25000" dirty="0" smtClean="0"/>
              <a:t>2</a:t>
            </a:r>
            <a:r>
              <a:rPr lang="en-US" altLang="en-US" sz="2200" dirty="0" smtClean="0"/>
              <a:t>) x ...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200" dirty="0" smtClean="0"/>
              <a:t>		</a:t>
            </a:r>
            <a:r>
              <a:rPr lang="en-US" altLang="en-US" sz="2200" dirty="0"/>
              <a:t> </a:t>
            </a:r>
            <a:r>
              <a:rPr lang="en-US" altLang="en-US" sz="2200" dirty="0" smtClean="0"/>
              <a:t>   x </a:t>
            </a:r>
            <a:r>
              <a:rPr lang="en-US" altLang="en-US" sz="2200" dirty="0" smtClean="0">
                <a:solidFill>
                  <a:srgbClr val="000000"/>
                </a:solidFill>
              </a:rPr>
              <a:t>P(</a:t>
            </a:r>
            <a:r>
              <a:rPr lang="en-US" altLang="en-US" sz="2200" i="1" dirty="0" smtClean="0">
                <a:solidFill>
                  <a:srgbClr val="000000"/>
                </a:solidFill>
              </a:rPr>
              <a:t>T</a:t>
            </a:r>
            <a:r>
              <a:rPr lang="en-US" altLang="en-US" sz="2200" dirty="0" smtClean="0">
                <a:solidFill>
                  <a:srgbClr val="000000"/>
                </a:solidFill>
              </a:rPr>
              <a:t> &gt; </a:t>
            </a:r>
            <a:r>
              <a:rPr lang="en-US" altLang="en-US" sz="2200" i="1" dirty="0" err="1" smtClean="0">
                <a:solidFill>
                  <a:srgbClr val="000000"/>
                </a:solidFill>
              </a:rPr>
              <a:t>t</a:t>
            </a:r>
            <a:r>
              <a:rPr lang="en-US" altLang="en-US" sz="2200" baseline="-25000" dirty="0" err="1" smtClean="0">
                <a:solidFill>
                  <a:srgbClr val="000000"/>
                </a:solidFill>
              </a:rPr>
              <a:t>i</a:t>
            </a:r>
            <a:r>
              <a:rPr lang="en-US" altLang="en-US" sz="2200" dirty="0" smtClean="0">
                <a:solidFill>
                  <a:srgbClr val="000000"/>
                </a:solidFill>
              </a:rPr>
              <a:t> | survived to </a:t>
            </a:r>
            <a:r>
              <a:rPr lang="en-US" altLang="en-US" sz="2200" i="1" dirty="0" smtClean="0">
                <a:solidFill>
                  <a:srgbClr val="000000"/>
                </a:solidFill>
              </a:rPr>
              <a:t>t</a:t>
            </a:r>
            <a:r>
              <a:rPr lang="en-US" altLang="en-US" sz="2200" baseline="-25000" dirty="0" smtClean="0">
                <a:solidFill>
                  <a:srgbClr val="000000"/>
                </a:solidFill>
              </a:rPr>
              <a:t>i-1</a:t>
            </a:r>
            <a:r>
              <a:rPr lang="en-US" altLang="en-US" sz="2200" dirty="0" smtClean="0">
                <a:solidFill>
                  <a:srgbClr val="000000"/>
                </a:solidFill>
              </a:rPr>
              <a:t>)</a:t>
            </a:r>
            <a:endParaRPr lang="en-US" altLang="en-US" sz="2200" dirty="0" smtClean="0"/>
          </a:p>
          <a:p>
            <a:pPr marL="0" indent="0" eaLnBrk="1" hangingPunct="1">
              <a:buFont typeface="Arial" charset="0"/>
              <a:buNone/>
            </a:pPr>
            <a:endParaRPr lang="en-US" altLang="en-US" sz="2100" dirty="0" smtClean="0"/>
          </a:p>
          <a:p>
            <a:pPr eaLnBrk="1" hangingPunct="1"/>
            <a:r>
              <a:rPr lang="en-US" altLang="en-US" sz="2100" dirty="0" smtClean="0"/>
              <a:t>In general, the K-M survival function is estimated as</a:t>
            </a:r>
          </a:p>
          <a:p>
            <a:pPr eaLnBrk="1" hangingPunct="1"/>
            <a:endParaRPr lang="en-US" altLang="en-US" sz="2100" dirty="0"/>
          </a:p>
          <a:p>
            <a:pPr eaLnBrk="1" hangingPunct="1"/>
            <a:endParaRPr lang="en-US" altLang="en-US" sz="2100" dirty="0" smtClean="0"/>
          </a:p>
          <a:p>
            <a:pPr eaLnBrk="1" hangingPunct="1"/>
            <a:endParaRPr lang="en-US" altLang="en-US" sz="2800" dirty="0" smtClean="0"/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3930D75-7633-40DD-8CA1-4E84443E6BE2}" type="slidenum">
              <a:rPr lang="en-US" altLang="en-US" sz="1200" u="none" smtClean="0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200" u="none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3400" y="1109662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2" y="5334000"/>
            <a:ext cx="4600575" cy="758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30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17562"/>
          </a:xfrm>
        </p:spPr>
        <p:txBody>
          <a:bodyPr/>
          <a:lstStyle/>
          <a:p>
            <a:pPr eaLnBrk="1" hangingPunct="1"/>
            <a:r>
              <a:rPr lang="en-US" altLang="en-US" sz="3000" b="1" smtClean="0">
                <a:solidFill>
                  <a:srgbClr val="7030A0"/>
                </a:solidFill>
              </a:rPr>
              <a:t>Kaplan-Meier Estimate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3A3E11D-78CA-40EC-A839-FD9C456D1E4F}" type="slidenum">
              <a:rPr lang="en-US" altLang="en-US" sz="1200" u="none" smtClean="0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200" u="none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704641"/>
              </p:ext>
            </p:extLst>
          </p:nvPr>
        </p:nvGraphicFramePr>
        <p:xfrm>
          <a:off x="1219200" y="2287467"/>
          <a:ext cx="7119811" cy="2513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1" name="Equation" r:id="rId3" imgW="4279900" imgH="1511300" progId="Equation.DSMT4">
                  <p:embed/>
                </p:oleObj>
              </mc:Choice>
              <mc:Fallback>
                <p:oleObj name="Equation" r:id="rId3" imgW="4279900" imgH="151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7467"/>
                        <a:ext cx="7119811" cy="2513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33400" y="1109662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12800" y="1513899"/>
            <a:ext cx="453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Where specifically for a certain risk set: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2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2800" b="1" smtClean="0">
                <a:solidFill>
                  <a:srgbClr val="7030A0"/>
                </a:solidFill>
              </a:rPr>
              <a:t>Example: Chemotherapy and Leukemia (no censoring)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162800" cy="429736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300" smtClean="0">
                <a:cs typeface="Times New Roman" charset="0"/>
              </a:rPr>
              <a:t> </a:t>
            </a:r>
            <a:r>
              <a:rPr lang="en-US" altLang="en-US" sz="2300" i="1" err="1" smtClean="0">
                <a:cs typeface="Times New Roman" charset="0"/>
              </a:rPr>
              <a:t>n</a:t>
            </a:r>
            <a:r>
              <a:rPr lang="en-US" altLang="en-US" sz="2300" baseline="-30000" err="1" smtClean="0">
                <a:cs typeface="Times New Roman" charset="0"/>
              </a:rPr>
              <a:t>j</a:t>
            </a:r>
            <a:r>
              <a:rPr lang="en-US" altLang="en-US" sz="2300" smtClean="0">
                <a:cs typeface="Times New Roman" charset="0"/>
              </a:rPr>
              <a:t>	 </a:t>
            </a:r>
            <a:r>
              <a:rPr lang="en-US" altLang="en-US" sz="2300" i="1" err="1" smtClean="0">
                <a:cs typeface="Times New Roman" charset="0"/>
              </a:rPr>
              <a:t>t</a:t>
            </a:r>
            <a:r>
              <a:rPr lang="en-US" altLang="en-US" sz="2300" baseline="-30000" err="1" smtClean="0">
                <a:cs typeface="Times New Roman" charset="0"/>
              </a:rPr>
              <a:t>j</a:t>
            </a:r>
            <a:r>
              <a:rPr lang="en-US" altLang="en-US" sz="2300" smtClean="0">
                <a:cs typeface="Times New Roman" charset="0"/>
              </a:rPr>
              <a:t>	</a:t>
            </a:r>
            <a:r>
              <a:rPr lang="en-US" altLang="en-US" sz="2300" i="1" smtClean="0">
                <a:cs typeface="Times New Roman" charset="0"/>
              </a:rPr>
              <a:t>S</a:t>
            </a:r>
            <a:r>
              <a:rPr lang="en-US" altLang="en-US" sz="2300" smtClean="0">
                <a:cs typeface="Times New Roman" charset="0"/>
              </a:rPr>
              <a:t>(</a:t>
            </a:r>
            <a:r>
              <a:rPr lang="en-US" altLang="en-US" sz="2300" i="1" err="1" smtClean="0">
                <a:cs typeface="Times New Roman" charset="0"/>
              </a:rPr>
              <a:t>t</a:t>
            </a:r>
            <a:r>
              <a:rPr lang="en-US" altLang="en-US" sz="2300" baseline="-25000" err="1" smtClean="0">
                <a:cs typeface="Times New Roman" charset="0"/>
              </a:rPr>
              <a:t>j</a:t>
            </a:r>
            <a:r>
              <a:rPr lang="en-US" altLang="en-US" sz="2300" smtClean="0">
                <a:cs typeface="Times New Roman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300" smtClean="0">
                <a:cs typeface="Times New Roman" charset="0"/>
              </a:rPr>
              <a:t>-------------------------------------------------------------------------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300" smtClean="0">
                <a:cs typeface="Times New Roman" charset="0"/>
              </a:rPr>
              <a:t>11	  0	1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300" smtClean="0">
                <a:cs typeface="Times New Roman" charset="0"/>
              </a:rPr>
              <a:t>11	  9	1  ̶  (1/11) = 10/11 = 0.909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300" smtClean="0">
                <a:cs typeface="Times New Roman" charset="0"/>
              </a:rPr>
              <a:t>10	13	(10/11) </a:t>
            </a:r>
            <a:r>
              <a:rPr lang="en-US" altLang="en-US" sz="2300" smtClean="0"/>
              <a:t>x </a:t>
            </a:r>
            <a:r>
              <a:rPr lang="en-US" altLang="en-US" sz="2300" smtClean="0">
                <a:cs typeface="Times New Roman" charset="0"/>
              </a:rPr>
              <a:t>(1  ̶  2/10) = 8/11 = 0.727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300" smtClean="0">
                <a:cs typeface="Times New Roman" charset="0"/>
              </a:rPr>
              <a:t>  8	18	(8/11) </a:t>
            </a:r>
            <a:r>
              <a:rPr lang="en-US" altLang="en-US" sz="2300" smtClean="0"/>
              <a:t>x </a:t>
            </a:r>
            <a:r>
              <a:rPr lang="en-US" altLang="en-US" sz="2300" smtClean="0">
                <a:cs typeface="Times New Roman" charset="0"/>
              </a:rPr>
              <a:t>(1  ̶  1/8) = 7/11 = 0.636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300" smtClean="0">
                <a:cs typeface="Times New Roman" charset="0"/>
              </a:rPr>
              <a:t>  7	23	(7/11) </a:t>
            </a:r>
            <a:r>
              <a:rPr lang="en-US" altLang="en-US" sz="2300" smtClean="0"/>
              <a:t>x</a:t>
            </a:r>
            <a:r>
              <a:rPr lang="en-US" altLang="en-US" sz="2300" smtClean="0">
                <a:cs typeface="Times New Roman" charset="0"/>
              </a:rPr>
              <a:t> (1  ̶  1/7) = 6/11 = 0.545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300" smtClean="0">
                <a:cs typeface="Times New Roman" charset="0"/>
              </a:rPr>
              <a:t>  6   	28	(6/11) </a:t>
            </a:r>
            <a:r>
              <a:rPr lang="en-US" altLang="en-US" sz="2300" smtClean="0"/>
              <a:t>x</a:t>
            </a:r>
            <a:r>
              <a:rPr lang="en-US" altLang="en-US" sz="2300" smtClean="0">
                <a:cs typeface="Times New Roman" charset="0"/>
              </a:rPr>
              <a:t> (1  ̶  1/6) = 5/11 = 0.455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300" smtClean="0">
                <a:cs typeface="Times New Roman" charset="0"/>
              </a:rPr>
              <a:t>  5	31	(5/11) </a:t>
            </a:r>
            <a:r>
              <a:rPr lang="en-US" altLang="en-US" sz="2300" smtClean="0"/>
              <a:t>x</a:t>
            </a:r>
            <a:r>
              <a:rPr lang="en-US" altLang="en-US" sz="2300" smtClean="0">
                <a:cs typeface="Times New Roman" charset="0"/>
              </a:rPr>
              <a:t> (1  ̶  1/5) = 4/11 = 0.364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300" smtClean="0">
                <a:cs typeface="Times New Roman" charset="0"/>
              </a:rPr>
              <a:t>  4	34	(4/11) </a:t>
            </a:r>
            <a:r>
              <a:rPr lang="en-US" altLang="en-US" sz="2300" smtClean="0"/>
              <a:t>x</a:t>
            </a:r>
            <a:r>
              <a:rPr lang="en-US" altLang="en-US" sz="2300" smtClean="0">
                <a:cs typeface="Times New Roman" charset="0"/>
              </a:rPr>
              <a:t> (1  ̶  1/4) = 3/11 = 0.273		etc.</a:t>
            </a:r>
          </a:p>
          <a:p>
            <a:pPr marL="0" indent="0" eaLnBrk="1" hangingPunct="1">
              <a:lnSpc>
                <a:spcPct val="80000"/>
              </a:lnSpc>
            </a:pPr>
            <a:endParaRPr lang="en-US" altLang="en-US" sz="2800" smtClean="0"/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D2509A-2AA1-4677-A312-DA1DFE926A2D}" type="slidenum">
              <a:rPr lang="en-US" altLang="en-US" sz="1200" u="none" smtClean="0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200" u="none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3400" y="1066800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8175"/>
          </a:xfrm>
        </p:spPr>
        <p:txBody>
          <a:bodyPr/>
          <a:lstStyle/>
          <a:p>
            <a:pPr eaLnBrk="1" hangingPunct="1"/>
            <a:r>
              <a:rPr lang="en-US" altLang="en-US" sz="3000" b="1" smtClean="0">
                <a:solidFill>
                  <a:srgbClr val="7030A0"/>
                </a:solidFill>
              </a:rPr>
              <a:t>Example: Chemotherapy for Leukemia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600201"/>
            <a:ext cx="6934200" cy="4038600"/>
          </a:xfrm>
        </p:spPr>
        <p:txBody>
          <a:bodyPr/>
          <a:lstStyle/>
          <a:p>
            <a:pPr eaLnBrk="1" hangingPunct="1"/>
            <a:r>
              <a:rPr lang="en-US" altLang="en-US" sz="2100" dirty="0" smtClean="0"/>
              <a:t>Now return the </a:t>
            </a:r>
            <a:r>
              <a:rPr lang="en-US" altLang="en-US" sz="2100" i="1" u="sng" dirty="0" smtClean="0"/>
              <a:t>censored</a:t>
            </a:r>
            <a:r>
              <a:rPr lang="en-US" altLang="en-US" sz="2100" dirty="0" smtClean="0"/>
              <a:t> observations</a:t>
            </a:r>
          </a:p>
          <a:p>
            <a:pPr eaLnBrk="1" hangingPunct="1"/>
            <a:endParaRPr lang="en-US" altLang="en-US" sz="2100" dirty="0" smtClean="0"/>
          </a:p>
          <a:p>
            <a:pPr eaLnBrk="1" hangingPunct="1"/>
            <a:r>
              <a:rPr lang="en-US" altLang="en-US" sz="2100" dirty="0" smtClean="0"/>
              <a:t>Times to event in weeks are:</a:t>
            </a:r>
          </a:p>
          <a:p>
            <a:pPr eaLnBrk="1" hangingPunct="1"/>
            <a:endParaRPr lang="en-US" altLang="en-US" sz="2100" dirty="0" smtClean="0"/>
          </a:p>
          <a:p>
            <a:pPr eaLnBrk="1" hangingPunct="1"/>
            <a:r>
              <a:rPr lang="en-US" altLang="en-US" sz="2100" dirty="0" smtClean="0"/>
              <a:t>Maintenance chemotherapy group (</a:t>
            </a:r>
            <a:r>
              <a:rPr lang="en-US" altLang="en-US" sz="2100" i="1" dirty="0" smtClean="0"/>
              <a:t>n</a:t>
            </a:r>
            <a:r>
              <a:rPr lang="en-US" altLang="en-US" sz="2100" dirty="0" smtClean="0"/>
              <a:t> = 11)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100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en-US" sz="2100" dirty="0" smtClean="0"/>
              <a:t>9, 13, 13+, 18, 23, 28+, 31, 34, 45+, 48, 161+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100" dirty="0" smtClean="0"/>
          </a:p>
          <a:p>
            <a:pPr eaLnBrk="1" hangingPunct="1"/>
            <a:r>
              <a:rPr lang="en-US" altLang="en-US" sz="2100" dirty="0" smtClean="0"/>
              <a:t>Control group (</a:t>
            </a:r>
            <a:r>
              <a:rPr lang="en-US" altLang="en-US" sz="2100" i="1" dirty="0" smtClean="0"/>
              <a:t>n</a:t>
            </a:r>
            <a:r>
              <a:rPr lang="en-US" altLang="en-US" sz="2100" dirty="0" smtClean="0"/>
              <a:t> = 12)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100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en-US" sz="2100" dirty="0" smtClean="0"/>
              <a:t>5, 5, 8, 8, 12, 16+, 23, 27, 30, 33, 43, 45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7FEAC29-812A-4A22-94BF-6FAEE93339A0}" type="slidenum">
              <a:rPr lang="en-US" altLang="en-US" sz="1200" u="none" smtClean="0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200" u="none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685800" y="1066800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8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84213"/>
          </a:xfrm>
        </p:spPr>
        <p:txBody>
          <a:bodyPr/>
          <a:lstStyle/>
          <a:p>
            <a:pPr eaLnBrk="1" hangingPunct="1"/>
            <a:r>
              <a:rPr lang="en-US" altLang="en-US" sz="3000" b="1" dirty="0" smtClean="0">
                <a:solidFill>
                  <a:srgbClr val="7030A0"/>
                </a:solidFill>
              </a:rPr>
              <a:t>Risk Set (censoring)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239000" cy="4221163"/>
          </a:xfrm>
        </p:spPr>
        <p:txBody>
          <a:bodyPr/>
          <a:lstStyle/>
          <a:p>
            <a:pPr eaLnBrk="1" hangingPunct="1"/>
            <a:r>
              <a:rPr lang="en-US" altLang="en-US" sz="2200" dirty="0" smtClean="0"/>
              <a:t>We still define a patient to be at risk for an event at time </a:t>
            </a:r>
            <a:r>
              <a:rPr lang="en-US" altLang="en-US" sz="2200" i="1" dirty="0" smtClean="0"/>
              <a:t>t</a:t>
            </a:r>
            <a:r>
              <a:rPr lang="en-US" altLang="en-US" sz="2200" dirty="0" smtClean="0"/>
              <a:t> if they have not experienced an event before time </a:t>
            </a:r>
            <a:r>
              <a:rPr lang="en-US" altLang="en-US" sz="2200" i="1" dirty="0" smtClean="0"/>
              <a:t>t</a:t>
            </a:r>
            <a:r>
              <a:rPr lang="en-US" altLang="en-US" sz="2200" dirty="0" smtClean="0"/>
              <a:t> and are not yet censored just before time </a:t>
            </a:r>
            <a:r>
              <a:rPr lang="en-US" altLang="en-US" sz="2200" i="1" dirty="0" smtClean="0"/>
              <a:t>t</a:t>
            </a:r>
          </a:p>
          <a:p>
            <a:pPr eaLnBrk="1" hangingPunct="1"/>
            <a:endParaRPr lang="en-US" altLang="en-US" sz="2200" dirty="0" smtClean="0"/>
          </a:p>
          <a:p>
            <a:pPr eaLnBrk="1" hangingPunct="1"/>
            <a:r>
              <a:rPr lang="en-US" altLang="en-US" sz="2200" dirty="0" smtClean="0"/>
              <a:t>A subject who is censored at time </a:t>
            </a:r>
            <a:r>
              <a:rPr lang="en-US" altLang="en-US" sz="2200" i="1" dirty="0" smtClean="0"/>
              <a:t>t</a:t>
            </a:r>
            <a:r>
              <a:rPr lang="en-US" altLang="en-US" sz="2200" dirty="0" smtClean="0"/>
              <a:t> is assumed to have had no event up to time </a:t>
            </a:r>
            <a:r>
              <a:rPr lang="en-US" altLang="en-US" sz="2200" i="1" dirty="0" smtClean="0"/>
              <a:t>t</a:t>
            </a:r>
            <a:r>
              <a:rPr lang="en-US" altLang="en-US" sz="2200" dirty="0" smtClean="0"/>
              <a:t>, and then gets censored (taken out of the risk set) just after time </a:t>
            </a:r>
            <a:r>
              <a:rPr lang="en-US" altLang="en-US" sz="2200" i="1" dirty="0" smtClean="0"/>
              <a:t>t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800" i="1" dirty="0" smtClean="0"/>
          </a:p>
          <a:p>
            <a:pPr marL="0" indent="0" eaLnBrk="1" hangingPunct="1">
              <a:buFont typeface="Arial" charset="0"/>
              <a:buNone/>
            </a:pPr>
            <a:endParaRPr lang="en-US" altLang="en-US" sz="2000" dirty="0" smtClean="0"/>
          </a:p>
          <a:p>
            <a:pPr marL="0" indent="0" eaLnBrk="1" hangingPunct="1">
              <a:buFont typeface="Arial" charset="0"/>
              <a:buNone/>
            </a:pPr>
            <a:endParaRPr lang="en-US" altLang="en-US" sz="2800" dirty="0" smtClean="0">
              <a:solidFill>
                <a:srgbClr val="000000"/>
              </a:solidFill>
            </a:endParaRP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072B9FC-9C95-422D-B876-9E87A20D630F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200" u="none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3400" y="1109662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2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024"/>
          </a:xfrm>
        </p:spPr>
        <p:txBody>
          <a:bodyPr/>
          <a:lstStyle/>
          <a:p>
            <a:pPr eaLnBrk="1" hangingPunct="1"/>
            <a:r>
              <a:rPr lang="en-US" altLang="en-US" sz="3000" b="1" smtClean="0">
                <a:solidFill>
                  <a:srgbClr val="7030A0"/>
                </a:solidFill>
              </a:rPr>
              <a:t>Risk Set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086600" cy="4602163"/>
          </a:xfrm>
        </p:spPr>
        <p:txBody>
          <a:bodyPr/>
          <a:lstStyle/>
          <a:p>
            <a:pPr eaLnBrk="1" hangingPunct="1"/>
            <a:r>
              <a:rPr lang="en-US" altLang="en-US" sz="2100" dirty="0" smtClean="0"/>
              <a:t>Therefore, the third patient in the maintenance group (coded as 13+) is in the risk set at 13 weeks, but is not followed beyond 13 weeks</a:t>
            </a:r>
          </a:p>
          <a:p>
            <a:pPr eaLnBrk="1" hangingPunct="1"/>
            <a:endParaRPr lang="en-US" altLang="en-US" sz="2100" dirty="0" smtClean="0"/>
          </a:p>
          <a:p>
            <a:pPr eaLnBrk="1" hangingPunct="1"/>
            <a:r>
              <a:rPr lang="en-US" altLang="en-US" sz="2100" dirty="0" smtClean="0"/>
              <a:t>Thus, for the maintenance chemotherapy group, </a:t>
            </a:r>
            <a:r>
              <a:rPr lang="en-US" altLang="en-US" sz="2100" dirty="0" smtClean="0">
                <a:solidFill>
                  <a:srgbClr val="000000"/>
                </a:solidFill>
              </a:rPr>
              <a:t>the risk set consists of</a:t>
            </a:r>
          </a:p>
          <a:p>
            <a:pPr eaLnBrk="1" hangingPunct="1"/>
            <a:endParaRPr lang="en-US" altLang="en-US" sz="2100" dirty="0" smtClean="0">
              <a:solidFill>
                <a:srgbClr val="000000"/>
              </a:solidFill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en-US" sz="2100" dirty="0" smtClean="0">
                <a:solidFill>
                  <a:srgbClr val="000000"/>
                </a:solidFill>
              </a:rPr>
              <a:t>11 patients at 0 weeks, 11 patients at 1 week, ..., 11 patients at 9 weeks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en-US" sz="2100" dirty="0" smtClean="0">
                <a:solidFill>
                  <a:srgbClr val="000000"/>
                </a:solidFill>
              </a:rPr>
              <a:t>10 patients at 10 weeks, ..., 10 patients at 13 weeks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en-US" sz="2100" dirty="0" smtClean="0">
                <a:solidFill>
                  <a:srgbClr val="000000"/>
                </a:solidFill>
              </a:rPr>
              <a:t>8 patients at 14 weeks, ..., 8 patients at 18 weeks, etc.</a:t>
            </a:r>
            <a:endParaRPr lang="en-US" altLang="en-US" sz="2100" dirty="0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CD33D8D-99AE-42D6-98D6-EC3930D18AAE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200" u="none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3400" y="1109662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0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35024"/>
          </a:xfrm>
        </p:spPr>
        <p:txBody>
          <a:bodyPr/>
          <a:lstStyle/>
          <a:p>
            <a:pPr eaLnBrk="1" hangingPunct="1"/>
            <a:r>
              <a:rPr lang="en-US" altLang="en-US" sz="3000" b="1" smtClean="0">
                <a:solidFill>
                  <a:srgbClr val="7030A0"/>
                </a:solidFill>
              </a:rPr>
              <a:t>Example: Chemotherapy and Leukemia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239000" cy="4602163"/>
          </a:xfrm>
        </p:spPr>
        <p:txBody>
          <a:bodyPr/>
          <a:lstStyle/>
          <a:p>
            <a:pPr eaLnBrk="1" hangingPunct="1"/>
            <a:r>
              <a:rPr lang="en-US" altLang="en-US" sz="2200" smtClean="0"/>
              <a:t>For the maintenance group, </a:t>
            </a:r>
            <a:r>
              <a:rPr lang="en-US" altLang="en-US" sz="2200" i="1" smtClean="0"/>
              <a:t>t</a:t>
            </a:r>
            <a:r>
              <a:rPr lang="en-US" altLang="en-US" sz="2200" baseline="-25000" smtClean="0"/>
              <a:t>1</a:t>
            </a:r>
            <a:r>
              <a:rPr lang="en-US" altLang="en-US" sz="2200" smtClean="0"/>
              <a:t> = 9, </a:t>
            </a:r>
            <a:r>
              <a:rPr lang="en-US" altLang="en-US" sz="2200" i="1" smtClean="0"/>
              <a:t>t</a:t>
            </a:r>
            <a:r>
              <a:rPr lang="en-US" altLang="en-US" sz="2200" baseline="-25000" smtClean="0"/>
              <a:t>2</a:t>
            </a:r>
            <a:r>
              <a:rPr lang="en-US" altLang="en-US" sz="2200" smtClean="0"/>
              <a:t> = 13, </a:t>
            </a:r>
            <a:r>
              <a:rPr lang="en-US" altLang="en-US" sz="2200" i="1" smtClean="0"/>
              <a:t>t</a:t>
            </a:r>
            <a:r>
              <a:rPr lang="en-US" altLang="en-US" sz="2200" baseline="-25000" smtClean="0"/>
              <a:t>3</a:t>
            </a:r>
            <a:r>
              <a:rPr lang="en-US" altLang="en-US" sz="2200" smtClean="0"/>
              <a:t> = 18, etc.</a:t>
            </a:r>
          </a:p>
          <a:p>
            <a:pPr eaLnBrk="1" hangingPunct="1"/>
            <a:endParaRPr lang="en-US" altLang="en-US" sz="2200" smtClean="0"/>
          </a:p>
          <a:p>
            <a:pPr eaLnBrk="1" hangingPunct="1"/>
            <a:r>
              <a:rPr lang="en-US" altLang="en-US" sz="2200" smtClean="0"/>
              <a:t>Note that the subject who is censored at 13 weeks is assumed to survive longer than the subject who fails at 13 weeks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161B93A-D9A9-4BBF-B94A-93D07F184599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200" u="none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3400" y="1109662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604837"/>
          </a:xfrm>
        </p:spPr>
        <p:txBody>
          <a:bodyPr/>
          <a:lstStyle/>
          <a:p>
            <a:pPr eaLnBrk="1" hangingPunct="1"/>
            <a:r>
              <a:rPr lang="en-US" altLang="en-US" sz="2800" b="1" smtClean="0">
                <a:solidFill>
                  <a:srgbClr val="7030A0"/>
                </a:solidFill>
              </a:rPr>
              <a:t>Example: Chemotherapy and Leukemia (with censoring)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199"/>
            <a:ext cx="7315200" cy="4525963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smtClean="0">
                <a:cs typeface="Times New Roman" charset="0"/>
              </a:rPr>
              <a:t> </a:t>
            </a:r>
            <a:r>
              <a:rPr lang="en-US" sz="2300" i="1" err="1" smtClean="0">
                <a:cs typeface="Times New Roman" charset="0"/>
              </a:rPr>
              <a:t>n</a:t>
            </a:r>
            <a:r>
              <a:rPr lang="en-US" sz="2300" baseline="-30000" err="1" smtClean="0">
                <a:cs typeface="Times New Roman" charset="0"/>
              </a:rPr>
              <a:t>j</a:t>
            </a:r>
            <a:r>
              <a:rPr lang="en-US" sz="2300" smtClean="0">
                <a:cs typeface="Times New Roman" charset="0"/>
              </a:rPr>
              <a:t>	 </a:t>
            </a:r>
            <a:r>
              <a:rPr lang="en-US" sz="2300" i="1" err="1" smtClean="0">
                <a:cs typeface="Times New Roman" charset="0"/>
              </a:rPr>
              <a:t>t</a:t>
            </a:r>
            <a:r>
              <a:rPr lang="en-US" sz="2300" baseline="-30000" err="1" smtClean="0">
                <a:cs typeface="Times New Roman" charset="0"/>
              </a:rPr>
              <a:t>j</a:t>
            </a:r>
            <a:r>
              <a:rPr lang="en-US" sz="2300" smtClean="0">
                <a:cs typeface="Times New Roman" charset="0"/>
              </a:rPr>
              <a:t>	</a:t>
            </a:r>
            <a:r>
              <a:rPr lang="en-US" sz="2300" i="1" smtClean="0">
                <a:cs typeface="Times New Roman" charset="0"/>
              </a:rPr>
              <a:t>S</a:t>
            </a:r>
            <a:r>
              <a:rPr lang="en-US" sz="2300" smtClean="0">
                <a:cs typeface="Times New Roman" charset="0"/>
              </a:rPr>
              <a:t>(</a:t>
            </a:r>
            <a:r>
              <a:rPr lang="en-US" sz="2300" i="1" err="1" smtClean="0">
                <a:cs typeface="Times New Roman" charset="0"/>
              </a:rPr>
              <a:t>t</a:t>
            </a:r>
            <a:r>
              <a:rPr lang="en-US" sz="2300" baseline="-25000" err="1" smtClean="0">
                <a:cs typeface="Times New Roman" charset="0"/>
              </a:rPr>
              <a:t>j</a:t>
            </a:r>
            <a:r>
              <a:rPr lang="en-US" sz="2300" smtClean="0">
                <a:cs typeface="Times New Roman" charset="0"/>
              </a:rPr>
              <a:t>)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smtClean="0">
                <a:cs typeface="Times New Roman" charset="0"/>
              </a:rPr>
              <a:t>---------------------------------------------------------------------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smtClean="0">
                <a:cs typeface="Times New Roman" charset="0"/>
              </a:rPr>
              <a:t>11	  0	1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smtClean="0">
                <a:cs typeface="Times New Roman" charset="0"/>
              </a:rPr>
              <a:t>11	  9	1  </a:t>
            </a:r>
            <a:r>
              <a:rPr lang="en-US" sz="2300">
                <a:cs typeface="Times New Roman" charset="0"/>
              </a:rPr>
              <a:t>̶ </a:t>
            </a:r>
            <a:r>
              <a:rPr lang="en-US" sz="2300" smtClean="0">
                <a:cs typeface="Times New Roman" charset="0"/>
              </a:rPr>
              <a:t> (1/11) = 10/11 = 0.909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smtClean="0">
                <a:cs typeface="Times New Roman" charset="0"/>
              </a:rPr>
              <a:t>10	13	(10/11)</a:t>
            </a:r>
            <a:r>
              <a:rPr lang="en-US" altLang="en-US" sz="2300"/>
              <a:t> </a:t>
            </a:r>
            <a:r>
              <a:rPr lang="en-US" altLang="en-US" sz="2300" smtClean="0"/>
              <a:t>x </a:t>
            </a:r>
            <a:r>
              <a:rPr lang="en-US" sz="2300" smtClean="0">
                <a:cs typeface="Times New Roman" charset="0"/>
              </a:rPr>
              <a:t>(</a:t>
            </a:r>
            <a:r>
              <a:rPr lang="en-US" sz="2300">
                <a:cs typeface="Times New Roman" charset="0"/>
              </a:rPr>
              <a:t>1  ̶ </a:t>
            </a:r>
            <a:r>
              <a:rPr lang="en-US" sz="2300" smtClean="0">
                <a:cs typeface="Times New Roman" charset="0"/>
              </a:rPr>
              <a:t> 1/10) = 9/11 = 0.818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smtClean="0">
                <a:cs typeface="Times New Roman" charset="0"/>
              </a:rPr>
              <a:t>  8	18	(9/11)</a:t>
            </a:r>
            <a:r>
              <a:rPr lang="en-US" altLang="en-US" sz="2300"/>
              <a:t> </a:t>
            </a:r>
            <a:r>
              <a:rPr lang="en-US" altLang="en-US" sz="2300" smtClean="0"/>
              <a:t>x </a:t>
            </a:r>
            <a:r>
              <a:rPr lang="en-US" sz="2300" smtClean="0">
                <a:cs typeface="Times New Roman" charset="0"/>
              </a:rPr>
              <a:t>(1  ̶  1/8) = (9/11) (7/8) = 0.716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smtClean="0">
                <a:cs typeface="Times New Roman" charset="0"/>
              </a:rPr>
              <a:t>  7	23	0.716 </a:t>
            </a:r>
            <a:r>
              <a:rPr lang="en-US" altLang="en-US" sz="2300"/>
              <a:t>x</a:t>
            </a:r>
            <a:r>
              <a:rPr lang="en-US" sz="2300" smtClean="0">
                <a:cs typeface="Times New Roman" charset="0"/>
              </a:rPr>
              <a:t> (1  ̶  1/7) = 0.614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smtClean="0">
                <a:cs typeface="Times New Roman" charset="0"/>
              </a:rPr>
              <a:t>  5	31	0.614 </a:t>
            </a:r>
            <a:r>
              <a:rPr lang="en-US" altLang="en-US" sz="2300"/>
              <a:t>x</a:t>
            </a:r>
            <a:r>
              <a:rPr lang="en-US" sz="2300" smtClean="0">
                <a:cs typeface="Times New Roman" charset="0"/>
              </a:rPr>
              <a:t> (1  ̶  1/5) = 0.491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smtClean="0">
                <a:cs typeface="Times New Roman" charset="0"/>
              </a:rPr>
              <a:t>  4	34	0.491 </a:t>
            </a:r>
            <a:r>
              <a:rPr lang="en-US" altLang="en-US" sz="2300"/>
              <a:t>x</a:t>
            </a:r>
            <a:r>
              <a:rPr lang="en-US" sz="2300" smtClean="0">
                <a:cs typeface="Times New Roman" charset="0"/>
              </a:rPr>
              <a:t> (1  ̶  1/4) = 0.368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smtClean="0">
                <a:cs typeface="Times New Roman" charset="0"/>
              </a:rPr>
              <a:t>  2	48	0.368 </a:t>
            </a:r>
            <a:r>
              <a:rPr lang="en-US" altLang="en-US" sz="2300"/>
              <a:t>x</a:t>
            </a:r>
            <a:r>
              <a:rPr lang="en-US" sz="2300" smtClean="0">
                <a:cs typeface="Times New Roman" charset="0"/>
              </a:rPr>
              <a:t> (1  ̶  1/2) = 0.184		etc.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smtClean="0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8EC891A-BC00-43CD-89A3-30C921DCAF27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200" u="none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3400" y="1109662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/>
          <a:lstStyle/>
          <a:p>
            <a:pPr eaLnBrk="1" hangingPunct="1"/>
            <a:r>
              <a:rPr lang="en-US" altLang="en-US" sz="3500" b="1" dirty="0" smtClean="0">
                <a:solidFill>
                  <a:srgbClr val="7030A0"/>
                </a:solidFill>
              </a:rPr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14400" y="1447800"/>
                <a:ext cx="7239000" cy="4648201"/>
              </a:xfrm>
            </p:spPr>
            <p:txBody>
              <a:bodyPr rtlCol="0">
                <a:normAutofit fontScale="85000" lnSpcReduction="20000"/>
              </a:bodyPr>
              <a:lstStyle/>
              <a:p>
                <a:pPr marL="0" indent="0" eaLnBrk="1" fontAlgn="auto" hangingPunct="1">
                  <a:spcAft>
                    <a:spcPts val="0"/>
                  </a:spcAft>
                  <a:buNone/>
                  <a:defRPr/>
                </a:pPr>
                <a:r>
                  <a:rPr lang="en-US" altLang="en-US" sz="2400" b="1" dirty="0" smtClean="0">
                    <a:ea typeface="Times" charset="0"/>
                    <a:cs typeface="Times" charset="0"/>
                  </a:rPr>
                  <a:t>Now what if we had for example:</a:t>
                </a:r>
                <a:endParaRPr lang="en-US" altLang="en-US" sz="2400" dirty="0">
                  <a:ea typeface="Times" charset="0"/>
                  <a:cs typeface="Times" charset="0"/>
                </a:endParaRPr>
              </a:p>
              <a:p>
                <a:pPr marL="0" indent="0" eaLnBrk="1" fontAlgn="auto" hangingPunct="1">
                  <a:spcAft>
                    <a:spcPts val="0"/>
                  </a:spcAft>
                  <a:buNone/>
                  <a:defRPr/>
                </a:pPr>
                <a:endParaRPr lang="en-US" altLang="en-US" sz="2100" dirty="0"/>
              </a:p>
              <a:p>
                <a:pPr marL="514350" eaLnBrk="1" hangingPunct="1">
                  <a:defRPr/>
                </a:pPr>
                <a:r>
                  <a:rPr lang="en-US" altLang="en-US" sz="2100" dirty="0"/>
                  <a:t>T</a:t>
                </a:r>
                <a:r>
                  <a:rPr lang="en-US" altLang="en-US" sz="2100" baseline="-25000" dirty="0" smtClean="0"/>
                  <a:t>i</a:t>
                </a:r>
                <a:r>
                  <a:rPr lang="en-US" altLang="en-US" sz="2100" dirty="0" smtClean="0"/>
                  <a:t> = </a:t>
                </a:r>
                <a:r>
                  <a:rPr lang="en-US" altLang="en-US" sz="2100" i="1" u="sng" dirty="0" smtClean="0"/>
                  <a:t>time</a:t>
                </a:r>
                <a:r>
                  <a:rPr lang="en-US" altLang="en-US" sz="2100" u="sng" dirty="0" smtClean="0"/>
                  <a:t> to some </a:t>
                </a:r>
                <a:r>
                  <a:rPr lang="en-US" altLang="en-US" sz="2100" i="1" u="sng" dirty="0" smtClean="0"/>
                  <a:t>event</a:t>
                </a:r>
                <a:r>
                  <a:rPr lang="en-US" altLang="en-US" sz="2100" u="sng" dirty="0" smtClean="0"/>
                  <a:t> </a:t>
                </a:r>
                <a:r>
                  <a:rPr lang="en-US" altLang="en-US" sz="2100" dirty="0" smtClean="0"/>
                  <a:t>for patient i</a:t>
                </a:r>
                <a:r>
                  <a:rPr lang="en-US" altLang="en-US" sz="2100" dirty="0"/>
                  <a:t>	</a:t>
                </a:r>
                <a:r>
                  <a:rPr lang="en-US" altLang="en-US" sz="2100" dirty="0" smtClean="0"/>
                  <a:t>(critical distinction)</a:t>
                </a:r>
              </a:p>
              <a:p>
                <a:pPr marL="514350" eaLnBrk="1" hangingPunct="1">
                  <a:defRPr/>
                </a:pPr>
                <a:r>
                  <a:rPr lang="en-US" altLang="en-US" sz="2100" dirty="0" smtClean="0"/>
                  <a:t>X</a:t>
                </a:r>
                <a:r>
                  <a:rPr lang="en-US" altLang="en-US" sz="2100" baseline="-25000" dirty="0" smtClean="0"/>
                  <a:t>i1</a:t>
                </a:r>
                <a:r>
                  <a:rPr lang="en-US" altLang="en-US" sz="2100" dirty="0" smtClean="0"/>
                  <a:t>, X</a:t>
                </a:r>
                <a:r>
                  <a:rPr lang="en-US" altLang="en-US" sz="2100" baseline="-25000" dirty="0" smtClean="0"/>
                  <a:t>i2</a:t>
                </a:r>
                <a:r>
                  <a:rPr lang="en-US" altLang="en-US" sz="2100" dirty="0" smtClean="0"/>
                  <a:t>, </a:t>
                </a:r>
                <a:r>
                  <a:rPr lang="mr-IN" altLang="en-US" sz="2100" dirty="0" smtClean="0"/>
                  <a:t>…</a:t>
                </a:r>
                <a:r>
                  <a:rPr lang="en-US" altLang="en-US" sz="2100" dirty="0" smtClean="0"/>
                  <a:t> X</a:t>
                </a:r>
                <a:r>
                  <a:rPr lang="en-US" altLang="en-US" sz="2100" baseline="-25000" dirty="0" smtClean="0"/>
                  <a:t>ip</a:t>
                </a:r>
                <a:r>
                  <a:rPr lang="en-US" altLang="en-US" sz="2100" dirty="0" smtClean="0"/>
                  <a:t> covariates for patient i</a:t>
                </a:r>
              </a:p>
              <a:p>
                <a:pPr marL="514350" eaLnBrk="1" hangingPunct="1">
                  <a:defRPr/>
                </a:pPr>
                <a:endParaRPr lang="en-US" altLang="en-US" sz="2100" dirty="0" smtClean="0"/>
              </a:p>
              <a:p>
                <a:pPr marL="171450" indent="0" eaLnBrk="1" hangingPunct="1">
                  <a:buNone/>
                  <a:defRPr/>
                </a:pPr>
                <a:r>
                  <a:rPr lang="en-US" altLang="en-US" sz="2100" dirty="0" smtClean="0"/>
                  <a:t>then  </a:t>
                </a:r>
                <a:r>
                  <a:rPr lang="en-US" altLang="en-US" sz="2100" dirty="0"/>
                  <a:t>T</a:t>
                </a:r>
                <a:r>
                  <a:rPr lang="en-US" altLang="en-US" sz="2100" baseline="-25000" dirty="0" smtClean="0"/>
                  <a:t>i</a:t>
                </a:r>
                <a:r>
                  <a:rPr lang="en-US" altLang="en-US" sz="2100" dirty="0" smtClean="0"/>
                  <a:t> </a:t>
                </a:r>
                <a:r>
                  <a:rPr lang="en-US" altLang="en-US" sz="2100" dirty="0"/>
                  <a:t>| X</a:t>
                </a:r>
                <a:r>
                  <a:rPr lang="en-US" altLang="en-US" sz="2100" baseline="-25000" dirty="0"/>
                  <a:t>i1</a:t>
                </a:r>
                <a:r>
                  <a:rPr lang="en-US" altLang="en-US" sz="2100" dirty="0"/>
                  <a:t>, X</a:t>
                </a:r>
                <a:r>
                  <a:rPr lang="en-US" altLang="en-US" sz="2100" baseline="-25000" dirty="0"/>
                  <a:t>i2</a:t>
                </a:r>
                <a:r>
                  <a:rPr lang="en-US" altLang="en-US" sz="2100" dirty="0"/>
                  <a:t>, </a:t>
                </a:r>
                <a:r>
                  <a:rPr lang="mr-IN" altLang="en-US" sz="2100" dirty="0"/>
                  <a:t>…</a:t>
                </a:r>
                <a:r>
                  <a:rPr lang="en-US" altLang="en-US" sz="2100" dirty="0"/>
                  <a:t> X</a:t>
                </a:r>
                <a:r>
                  <a:rPr lang="en-US" altLang="en-US" sz="2100" baseline="-25000" dirty="0"/>
                  <a:t>ip</a:t>
                </a:r>
                <a:r>
                  <a:rPr lang="en-US" altLang="en-US" sz="2100" dirty="0"/>
                  <a:t> </a:t>
                </a:r>
                <a:r>
                  <a:rPr lang="en-US" altLang="en-US" sz="2100" dirty="0" smtClean="0"/>
                  <a:t>follows what we call an exponential distribution</a:t>
                </a:r>
              </a:p>
              <a:p>
                <a:pPr marL="171450" indent="0" eaLnBrk="1" hangingPunct="1">
                  <a:buNone/>
                  <a:defRPr/>
                </a:pPr>
                <a:endParaRPr lang="en-US" altLang="en-US" sz="2100" dirty="0"/>
              </a:p>
              <a:p>
                <a:pPr marL="171450" indent="0" eaLnBrk="1" hangingPunct="1">
                  <a:buNone/>
                  <a:defRPr/>
                </a:pPr>
                <a:r>
                  <a:rPr lang="en-US" altLang="en-US" sz="2100" dirty="0" smtClean="0"/>
                  <a:t>		f(t) ~ </a:t>
                </a:r>
                <a14:m>
                  <m:oMath xmlns:m="http://schemas.openxmlformats.org/officeDocument/2006/math">
                    <m:r>
                      <a:rPr lang="en-US" altLang="en-US" sz="21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altLang="en-US" sz="2100" dirty="0" smtClean="0"/>
                  <a:t> e </a:t>
                </a:r>
                <a:r>
                  <a:rPr lang="en-US" altLang="en-US" sz="2100" baseline="30000" dirty="0" smtClean="0"/>
                  <a:t>-</a:t>
                </a:r>
                <a:r>
                  <a:rPr lang="en-US" altLang="en-US" sz="2100" baseline="30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100" i="1" baseline="3000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altLang="en-US" sz="2100" baseline="30000" dirty="0" smtClean="0"/>
                  <a:t>t</a:t>
                </a:r>
              </a:p>
              <a:p>
                <a:pPr marL="171450" indent="0" eaLnBrk="1" hangingPunct="1">
                  <a:buNone/>
                  <a:defRPr/>
                </a:pPr>
                <a:endParaRPr lang="en-US" altLang="en-US" sz="2100" baseline="30000" dirty="0" smtClean="0"/>
              </a:p>
              <a:p>
                <a:pPr marL="171450" indent="0" eaLnBrk="1" hangingPunct="1">
                  <a:buNone/>
                  <a:defRPr/>
                </a:pPr>
                <a:r>
                  <a:rPr lang="en-US" altLang="en-US" sz="2100" dirty="0" smtClean="0"/>
                  <a:t>and h(t) = </a:t>
                </a:r>
                <a14:m>
                  <m:oMath xmlns:m="http://schemas.openxmlformats.org/officeDocument/2006/math">
                    <m:r>
                      <a:rPr lang="en-US" altLang="en-US" sz="21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altLang="en-US" sz="2100" dirty="0" smtClean="0"/>
                  <a:t> can be thought of as the ‘hazard’ of event occurring at t,</a:t>
                </a:r>
              </a:p>
              <a:p>
                <a:pPr marL="171450" indent="0" eaLnBrk="1" hangingPunct="1">
                  <a:buNone/>
                  <a:defRPr/>
                </a:pPr>
                <a:r>
                  <a:rPr lang="en-US" altLang="en-US" sz="2100" dirty="0"/>
                  <a:t>w</a:t>
                </a:r>
                <a:r>
                  <a:rPr lang="en-US" altLang="en-US" sz="2100" dirty="0" smtClean="0"/>
                  <a:t>here</a:t>
                </a:r>
              </a:p>
              <a:p>
                <a:pPr marL="171450" indent="0" eaLnBrk="1" hangingPunct="1">
                  <a:buNone/>
                  <a:defRPr/>
                </a:pPr>
                <a:r>
                  <a:rPr lang="en-US" altLang="en-US" sz="2100" dirty="0"/>
                  <a:t>	</a:t>
                </a:r>
                <a:r>
                  <a:rPr lang="en-US" altLang="en-US" sz="2100" dirty="0" smtClean="0"/>
                  <a:t>	h(t|x</a:t>
                </a:r>
                <a:r>
                  <a:rPr lang="en-US" altLang="en-US" sz="2100" baseline="-25000" dirty="0" smtClean="0"/>
                  <a:t>1</a:t>
                </a:r>
                <a:r>
                  <a:rPr lang="en-US" altLang="en-US" sz="2100" dirty="0"/>
                  <a:t>, </a:t>
                </a:r>
                <a:r>
                  <a:rPr lang="en-US" altLang="en-US" sz="2100" dirty="0" smtClean="0"/>
                  <a:t>x</a:t>
                </a:r>
                <a:r>
                  <a:rPr lang="en-US" altLang="en-US" sz="2100" baseline="-25000" dirty="0" smtClean="0"/>
                  <a:t>2</a:t>
                </a:r>
                <a:r>
                  <a:rPr lang="en-US" altLang="en-US" sz="2100" dirty="0"/>
                  <a:t>, </a:t>
                </a:r>
                <a:r>
                  <a:rPr lang="mr-IN" altLang="en-US" sz="2100" dirty="0"/>
                  <a:t>…</a:t>
                </a:r>
                <a:r>
                  <a:rPr lang="en-US" altLang="en-US" sz="2100" dirty="0"/>
                  <a:t> </a:t>
                </a:r>
                <a:r>
                  <a:rPr lang="en-US" altLang="en-US" sz="2100" dirty="0" smtClean="0"/>
                  <a:t>x</a:t>
                </a:r>
                <a:r>
                  <a:rPr lang="en-US" altLang="en-US" sz="2100" baseline="-25000" dirty="0" smtClean="0"/>
                  <a:t>p</a:t>
                </a:r>
                <a:r>
                  <a:rPr lang="en-US" altLang="en-US" sz="2100" dirty="0" smtClean="0"/>
                  <a:t>) = h</a:t>
                </a:r>
                <a:r>
                  <a:rPr lang="en-US" altLang="en-US" sz="2100" baseline="-25000" dirty="0" smtClean="0"/>
                  <a:t>0</a:t>
                </a:r>
                <a:r>
                  <a:rPr lang="en-US" altLang="en-US" sz="21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100">
                        <a:ea typeface="Calibri" charset="0"/>
                        <a:cs typeface="Calibri" charset="0"/>
                      </a:rPr>
                      <m:t>ex</m:t>
                    </m:r>
                    <m:r>
                      <m:rPr>
                        <m:nor/>
                      </m:rPr>
                      <a:rPr lang="en-US" altLang="en-US" sz="2100" b="0" i="0" smtClean="0">
                        <a:ea typeface="Calibri" charset="0"/>
                        <a:cs typeface="Calibri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en-US" sz="2100" b="0" i="0" smtClean="0">
                        <a:ea typeface="Calibri" charset="0"/>
                        <a:cs typeface="Calibri" charset="0"/>
                      </a:rPr>
                      <m:t>(</m:t>
                    </m:r>
                  </m:oMath>
                </a14:m>
                <a:r>
                  <a:rPr lang="el-GR" altLang="en-US" sz="2100" dirty="0"/>
                  <a:t>β</a:t>
                </a:r>
                <a:r>
                  <a:rPr lang="en-US" altLang="en-US" sz="2100" baseline="-25000" dirty="0"/>
                  <a:t>0</a:t>
                </a:r>
                <a:r>
                  <a:rPr lang="en-US" altLang="en-US" sz="2100" dirty="0"/>
                  <a:t> + </a:t>
                </a:r>
                <a:r>
                  <a:rPr lang="el-GR" altLang="en-US" sz="2100" dirty="0"/>
                  <a:t>β</a:t>
                </a:r>
                <a:r>
                  <a:rPr lang="en-US" altLang="en-US" sz="2100" baseline="-25000" dirty="0"/>
                  <a:t>1</a:t>
                </a:r>
                <a:r>
                  <a:rPr lang="en-US" altLang="en-US" sz="2100" dirty="0"/>
                  <a:t> </a:t>
                </a:r>
                <a:r>
                  <a:rPr lang="en-US" altLang="en-US" sz="2100" i="1" dirty="0"/>
                  <a:t>x</a:t>
                </a:r>
                <a:r>
                  <a:rPr lang="en-US" altLang="en-US" sz="2100" baseline="-25000" dirty="0"/>
                  <a:t>1</a:t>
                </a:r>
                <a:r>
                  <a:rPr lang="en-US" altLang="en-US" sz="2100" dirty="0"/>
                  <a:t> + </a:t>
                </a:r>
                <a:r>
                  <a:rPr lang="mr-IN" altLang="en-US" sz="2100" dirty="0"/>
                  <a:t>…</a:t>
                </a:r>
                <a:r>
                  <a:rPr lang="en-US" altLang="en-US" sz="2100" dirty="0"/>
                  <a:t> + </a:t>
                </a:r>
                <a:r>
                  <a:rPr lang="el-GR" altLang="en-US" sz="2100" dirty="0"/>
                  <a:t>β</a:t>
                </a:r>
                <a:r>
                  <a:rPr lang="en-US" altLang="en-US" sz="2100" baseline="-25000" dirty="0"/>
                  <a:t>p</a:t>
                </a:r>
                <a:r>
                  <a:rPr lang="en-US" altLang="en-US" sz="2100" dirty="0"/>
                  <a:t> </a:t>
                </a:r>
                <a:r>
                  <a:rPr lang="en-US" altLang="en-US" sz="2100" i="1" dirty="0" smtClean="0"/>
                  <a:t>x</a:t>
                </a:r>
                <a:r>
                  <a:rPr lang="en-US" altLang="en-US" sz="2100" baseline="-25000" dirty="0" smtClean="0"/>
                  <a:t>p</a:t>
                </a:r>
                <a:r>
                  <a:rPr lang="en-US" altLang="en-US" sz="2100" dirty="0" smtClean="0"/>
                  <a:t>)</a:t>
                </a:r>
                <a:r>
                  <a:rPr lang="en-US" altLang="en-US" sz="2100" dirty="0"/>
                  <a:t>	</a:t>
                </a:r>
                <a:endParaRPr lang="en-US" altLang="en-US" sz="2100" dirty="0" smtClean="0"/>
              </a:p>
              <a:p>
                <a:pPr marL="171450" indent="0" eaLnBrk="1" hangingPunct="1">
                  <a:buNone/>
                  <a:defRPr/>
                </a:pPr>
                <a:endParaRPr lang="en-US" altLang="en-US" sz="2100" dirty="0" smtClean="0"/>
              </a:p>
              <a:p>
                <a:pPr marL="171450" indent="0" eaLnBrk="1" hangingPunct="1">
                  <a:buNone/>
                  <a:defRPr/>
                </a:pPr>
                <a:r>
                  <a:rPr lang="en-US" altLang="en-US" sz="2100" dirty="0" smtClean="0"/>
                  <a:t>with h</a:t>
                </a:r>
                <a:r>
                  <a:rPr lang="en-US" altLang="en-US" sz="2100" baseline="-25000" dirty="0" smtClean="0"/>
                  <a:t>0</a:t>
                </a:r>
                <a:r>
                  <a:rPr lang="en-US" altLang="en-US" sz="2100" dirty="0" smtClean="0"/>
                  <a:t> = baseline ’hazard’ (when all covariates = 0)</a:t>
                </a:r>
                <a:r>
                  <a:rPr lang="en-US" altLang="en-US" sz="2100" baseline="-25000" dirty="0" smtClean="0"/>
                  <a:t> </a:t>
                </a:r>
              </a:p>
              <a:p>
                <a:pPr marL="171450" indent="0" eaLnBrk="1" hangingPunct="1">
                  <a:buNone/>
                  <a:defRPr/>
                </a:pPr>
                <a:endParaRPr lang="en-US" altLang="en-US" sz="2100" baseline="-25000" dirty="0" smtClean="0"/>
              </a:p>
              <a:p>
                <a:pPr marL="171450" indent="0" eaLnBrk="1" hangingPunct="1">
                  <a:buNone/>
                  <a:defRPr/>
                </a:pPr>
                <a:endParaRPr lang="en-US" altLang="en-US" sz="2100" baseline="-25000" dirty="0" smtClean="0"/>
              </a:p>
              <a:p>
                <a:pPr marL="514350" eaLnBrk="1" hangingPunct="1">
                  <a:defRPr/>
                </a:pPr>
                <a:r>
                  <a:rPr lang="en-US" altLang="en-US" sz="2100" dirty="0" smtClean="0"/>
                  <a:t>Does this form of a model look familiar?</a:t>
                </a:r>
              </a:p>
              <a:p>
                <a:pPr marL="171450" indent="0" eaLnBrk="1" hangingPunct="1">
                  <a:buNone/>
                  <a:defRPr/>
                </a:pPr>
                <a:endParaRPr lang="en-US" altLang="en-US" sz="2200" baseline="-25000" dirty="0"/>
              </a:p>
              <a:p>
                <a:pPr marL="171450" indent="0" eaLnBrk="1" hangingPunct="1">
                  <a:buNone/>
                  <a:defRPr/>
                </a:pPr>
                <a:endParaRPr lang="en-US" altLang="en-US" sz="2200" baseline="-25000" dirty="0"/>
              </a:p>
              <a:p>
                <a:pPr marL="171450" indent="0" eaLnBrk="1" hangingPunct="1">
                  <a:buNone/>
                  <a:defRPr/>
                </a:pPr>
                <a:endParaRPr lang="en-US" altLang="en-US" sz="2100" dirty="0" smtClean="0"/>
              </a:p>
              <a:p>
                <a:pPr marL="171450" indent="0" eaLnBrk="1" hangingPunct="1">
                  <a:buNone/>
                  <a:defRPr/>
                </a:pPr>
                <a:endParaRPr lang="en-US" altLang="en-US" sz="2100" dirty="0" smtClean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447800"/>
                <a:ext cx="7239000" cy="4648201"/>
              </a:xfrm>
              <a:blipFill rotWithShape="0">
                <a:blip r:embed="rId2"/>
                <a:stretch>
                  <a:fillRect l="-842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0B26D6-D7B4-4E7F-AFA3-41088CD6461A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 u="none" dirty="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57200" y="1066800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4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0575"/>
          </a:xfrm>
        </p:spPr>
        <p:txBody>
          <a:bodyPr/>
          <a:lstStyle/>
          <a:p>
            <a:pPr eaLnBrk="1" hangingPunct="1"/>
            <a:r>
              <a:rPr lang="en-US" altLang="en-US" sz="3000" b="1" smtClean="0">
                <a:solidFill>
                  <a:srgbClr val="7030A0"/>
                </a:solidFill>
              </a:rPr>
              <a:t>Estimating Survival Curves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447800"/>
            <a:ext cx="7239000" cy="4525963"/>
          </a:xfrm>
        </p:spPr>
        <p:txBody>
          <a:bodyPr/>
          <a:lstStyle/>
          <a:p>
            <a:pPr eaLnBrk="1" hangingPunct="1"/>
            <a:r>
              <a:rPr lang="en-US" altLang="en-US" sz="2200" smtClean="0"/>
              <a:t>The data set must have separate columns for: </a:t>
            </a:r>
          </a:p>
          <a:p>
            <a:pPr eaLnBrk="1" hangingPunct="1"/>
            <a:endParaRPr lang="en-US" altLang="en-US" sz="2200" smtClean="0"/>
          </a:p>
          <a:p>
            <a:pPr marL="914400" lvl="1" indent="-514350" eaLnBrk="1" hangingPunct="1">
              <a:buFont typeface="Arial" charset="0"/>
              <a:buAutoNum type="alphaLcParenBoth"/>
            </a:pPr>
            <a:r>
              <a:rPr lang="en-US" altLang="en-US" sz="2200" smtClean="0"/>
              <a:t>the survival time (possibly censored)</a:t>
            </a:r>
          </a:p>
          <a:p>
            <a:pPr marL="914400" lvl="1" indent="-514350" eaLnBrk="1" hangingPunct="1">
              <a:buFont typeface="Arial" charset="0"/>
              <a:buAutoNum type="alphaLcParenBoth"/>
            </a:pPr>
            <a:r>
              <a:rPr lang="en-US" altLang="en-US" sz="2200" smtClean="0"/>
              <a:t>the failure indicator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200" smtClean="0"/>
              <a:t>	= 1 if a subject fails 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200" smtClean="0"/>
              <a:t>	= 0 if a subject is censored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200" smtClean="0"/>
              <a:t>       (c)   a group indicator variable (if there is one)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200"/>
          </a:p>
          <a:p>
            <a:pPr eaLnBrk="1" hangingPunct="1"/>
            <a:r>
              <a:rPr lang="en-US" altLang="en-US" sz="2200" smtClean="0"/>
              <a:t>Or (b’) the censoring indicator (= 1 if a subject is censored, = 0 if a subject fails)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ABF54E-BDA3-4107-B2F1-5DFD06AFDFAF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200" u="none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3400" y="1109662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71512"/>
          </a:xfrm>
        </p:spPr>
        <p:txBody>
          <a:bodyPr/>
          <a:lstStyle/>
          <a:p>
            <a:pPr eaLnBrk="1" hangingPunct="1"/>
            <a:r>
              <a:rPr lang="en-US" altLang="en-US" sz="3000" b="1" smtClean="0">
                <a:solidFill>
                  <a:srgbClr val="7030A0"/>
                </a:solidFill>
              </a:rPr>
              <a:t>Estimated Survival Curve</a:t>
            </a: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079E49F-9A36-4640-B223-3D995821362B}" type="slidenum">
              <a:rPr lang="en-US" altLang="en-US" sz="1200" u="none" smtClean="0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200" u="none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939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7" y="1699264"/>
            <a:ext cx="5534025" cy="402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3400" y="1066800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2900" b="1" smtClean="0">
                <a:solidFill>
                  <a:srgbClr val="7030A0"/>
                </a:solidFill>
              </a:rPr>
              <a:t>Estimated Survival Curves (two groups</a:t>
            </a:r>
            <a:r>
              <a:rPr lang="en-US" altLang="en-US" sz="2900" b="1" u="sng" smtClean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D58C806-F128-4642-B6F5-9079ADB99500}" type="slidenum">
              <a:rPr lang="en-US" altLang="en-US" sz="1200" u="none" smtClean="0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200" u="none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60420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077318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57200" y="1033462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8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7074"/>
          </a:xfrm>
        </p:spPr>
        <p:txBody>
          <a:bodyPr/>
          <a:lstStyle/>
          <a:p>
            <a:pPr eaLnBrk="1" hangingPunct="1"/>
            <a:r>
              <a:rPr lang="en-US" altLang="en-US" sz="3000" b="1">
                <a:solidFill>
                  <a:srgbClr val="7030A0"/>
                </a:solidFill>
              </a:rPr>
              <a:t>Estimated Survival Curves (two groups)</a:t>
            </a:r>
            <a:endParaRPr lang="en-US" altLang="en-US" sz="3000" smtClean="0"/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C3CA71-89EB-4034-8919-E278CE3C14F4}" type="slidenum">
              <a:rPr lang="en-US" altLang="en-US" sz="1200" u="none" smtClean="0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200" u="none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6656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249320" cy="4544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3400" y="1109662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3000" b="1" smtClean="0">
                <a:solidFill>
                  <a:srgbClr val="7030A0"/>
                </a:solidFill>
              </a:rPr>
              <a:t>Survival Function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7162800" cy="495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100" smtClean="0"/>
              <a:t>The survival function allows us to estimate the probability of survival beyond a specified time point </a:t>
            </a:r>
            <a:r>
              <a:rPr lang="en-US" altLang="en-US" sz="2100" i="1" smtClean="0"/>
              <a:t>t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210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100" smtClean="0"/>
              <a:t>In the chemotherapy maintenance group, the estimated probability of surviving at least 23 weeks is 0.614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210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100" smtClean="0"/>
              <a:t>The estimated probability of surviving at least 20 weeks is 0.716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210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100" i="1" smtClean="0"/>
              <a:t>But, what is a confidence interval or standard error estimate for these quantities?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071709C-02E8-4D40-9538-B1CAABB928D9}" type="slidenum">
              <a:rPr lang="en-US" altLang="en-US" sz="1200" smtClean="0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57200" y="1066800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b="1" smtClean="0">
                <a:solidFill>
                  <a:srgbClr val="7030A0"/>
                </a:solidFill>
              </a:rPr>
              <a:t>Interval Estimation for Survival Probabilities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010400" cy="41076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The most popular method for obtaining interval estimates for survival probabilities is to use </a:t>
            </a:r>
            <a:r>
              <a:rPr lang="en-US" altLang="en-US" sz="1800" i="1" smtClean="0"/>
              <a:t>Greenwood’s formula</a:t>
            </a:r>
            <a:endParaRPr lang="en-US" altLang="en-US" sz="1800" smtClean="0"/>
          </a:p>
          <a:p>
            <a:pPr eaLnBrk="1" hangingPunct="1">
              <a:lnSpc>
                <a:spcPct val="90000"/>
              </a:lnSpc>
            </a:pPr>
            <a:endParaRPr lang="en-US" altLang="en-US" sz="1800" u="sng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Although survival probabilities must lie between 0 and 1, this is different than the calculation of confidence intervals for binomial proportions -- the denominator changes over time as subjects drop out of the risk set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/>
            <a:r>
              <a:rPr lang="en-US" altLang="en-US" sz="1800"/>
              <a:t>Greenwood’s method is based on calculating a confidence interval  for log[</a:t>
            </a:r>
            <a:r>
              <a:rPr lang="en-US" altLang="en-US" sz="1800" i="1"/>
              <a:t>S</a:t>
            </a:r>
            <a:r>
              <a:rPr lang="en-US" altLang="en-US" sz="1800"/>
              <a:t>(</a:t>
            </a:r>
            <a:r>
              <a:rPr lang="en-US" altLang="en-US" sz="1800" i="1"/>
              <a:t>t</a:t>
            </a:r>
            <a:r>
              <a:rPr lang="en-US" altLang="en-US" sz="1800"/>
              <a:t>)] rather than </a:t>
            </a:r>
            <a:r>
              <a:rPr lang="en-US" altLang="en-US" sz="1800" i="1"/>
              <a:t>S</a:t>
            </a:r>
            <a:r>
              <a:rPr lang="en-US" altLang="en-US" sz="1800"/>
              <a:t>(</a:t>
            </a:r>
            <a:r>
              <a:rPr lang="en-US" altLang="en-US" sz="1800" i="1"/>
              <a:t>t</a:t>
            </a:r>
            <a:r>
              <a:rPr lang="en-US" altLang="en-US" sz="1800"/>
              <a:t>) itself, since the natural log of the survival function is more closely normally distributed than the survival function itself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We then </a:t>
            </a:r>
            <a:r>
              <a:rPr lang="en-US" altLang="en-US" sz="1800" err="1"/>
              <a:t>exponentiate</a:t>
            </a:r>
            <a:r>
              <a:rPr lang="en-US" altLang="en-US" sz="1800"/>
              <a:t> the lower and upper bounds to get a confidence interval for </a:t>
            </a:r>
            <a:r>
              <a:rPr lang="en-US" altLang="en-US" sz="1800" i="1"/>
              <a:t>S</a:t>
            </a:r>
            <a:r>
              <a:rPr lang="en-US" altLang="en-US" sz="1800"/>
              <a:t>(</a:t>
            </a:r>
            <a:r>
              <a:rPr lang="en-US" altLang="en-US" sz="1800" i="1"/>
              <a:t>t</a:t>
            </a:r>
            <a:r>
              <a:rPr lang="en-US" altLang="en-US" sz="180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 smtClean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D82CD2-F988-444C-AC8E-30349E25C263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57200" y="1143000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altLang="en-US" sz="3000" b="1" smtClean="0">
                <a:solidFill>
                  <a:srgbClr val="7030A0"/>
                </a:solidFill>
              </a:rPr>
              <a:t>Greenwood’s Formula</a:t>
            </a:r>
          </a:p>
        </p:txBody>
      </p:sp>
      <p:graphicFrame>
        <p:nvGraphicFramePr>
          <p:cNvPr id="12291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007185"/>
              </p:ext>
            </p:extLst>
          </p:nvPr>
        </p:nvGraphicFramePr>
        <p:xfrm>
          <a:off x="1295400" y="2362200"/>
          <a:ext cx="6876370" cy="3306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6" name="Equation" r:id="rId3" imgW="3987800" imgH="1917700" progId="Equation.DSMT4">
                  <p:embed/>
                </p:oleObj>
              </mc:Choice>
              <mc:Fallback>
                <p:oleObj name="Equation" r:id="rId3" imgW="3987800" imgH="19177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362200"/>
                        <a:ext cx="6876370" cy="3306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21C1F9C-F2F4-4286-9690-12E4C5CFD52F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00200"/>
            <a:ext cx="8458200" cy="38862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200" smtClean="0"/>
              <a:t>Using the delta method, it can be shown that: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mtClean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685800" y="914400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3000" b="1" smtClean="0">
                <a:solidFill>
                  <a:srgbClr val="7030A0"/>
                </a:solidFill>
              </a:rPr>
              <a:t>Confidence Interval for </a:t>
            </a:r>
            <a:r>
              <a:rPr lang="en-US" altLang="en-US" sz="3000" b="1" i="1" smtClean="0">
                <a:solidFill>
                  <a:srgbClr val="7030A0"/>
                </a:solidFill>
              </a:rPr>
              <a:t>S</a:t>
            </a:r>
            <a:r>
              <a:rPr lang="en-US" altLang="en-US" sz="3000" b="1" smtClean="0">
                <a:solidFill>
                  <a:srgbClr val="7030A0"/>
                </a:solidFill>
              </a:rPr>
              <a:t>(</a:t>
            </a:r>
            <a:r>
              <a:rPr lang="en-US" altLang="en-US" sz="3000" b="1" i="1" err="1" smtClean="0">
                <a:solidFill>
                  <a:srgbClr val="7030A0"/>
                </a:solidFill>
              </a:rPr>
              <a:t>t</a:t>
            </a:r>
            <a:r>
              <a:rPr lang="en-US" altLang="en-US" sz="3000" b="1" baseline="-25000" err="1" smtClean="0">
                <a:solidFill>
                  <a:srgbClr val="7030A0"/>
                </a:solidFill>
              </a:rPr>
              <a:t>k</a:t>
            </a:r>
            <a:r>
              <a:rPr lang="en-US" altLang="en-US" sz="3000" b="1" smtClean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162800" cy="4297363"/>
          </a:xfrm>
        </p:spPr>
        <p:txBody>
          <a:bodyPr/>
          <a:lstStyle/>
          <a:p>
            <a:pPr eaLnBrk="1" hangingPunct="1"/>
            <a:r>
              <a:rPr lang="en-US" altLang="en-US" sz="2200" smtClean="0"/>
              <a:t>In the example, there are 3 survival times in the maintenance group that are ≤ 20 weeks: 9, 13, and 18 weeks</a:t>
            </a:r>
          </a:p>
          <a:p>
            <a:pPr eaLnBrk="1" hangingPunct="1"/>
            <a:endParaRPr lang="en-US" altLang="en-US" sz="2200" smtClean="0"/>
          </a:p>
          <a:p>
            <a:pPr eaLnBrk="1" hangingPunct="1"/>
            <a:r>
              <a:rPr lang="en-US" altLang="en-US" sz="2200" smtClean="0"/>
              <a:t>The variance of log[</a:t>
            </a:r>
            <a:r>
              <a:rPr lang="en-US" altLang="en-US" sz="2200" i="1" smtClean="0"/>
              <a:t>S</a:t>
            </a:r>
            <a:r>
              <a:rPr lang="en-US" altLang="en-US" sz="2200" smtClean="0"/>
              <a:t>(</a:t>
            </a:r>
            <a:r>
              <a:rPr lang="en-US" altLang="en-US" sz="2200" i="1" smtClean="0"/>
              <a:t>t</a:t>
            </a:r>
            <a:r>
              <a:rPr lang="en-US" altLang="en-US" sz="2200" smtClean="0"/>
              <a:t>)] will be summed over these 3 time points</a:t>
            </a:r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endParaRPr lang="en-US" altLang="en-US" smtClean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F51993D-F437-4AF0-A7EE-592C1E60EF6C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57200" y="1066800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2312"/>
          </a:xfrm>
        </p:spPr>
        <p:txBody>
          <a:bodyPr/>
          <a:lstStyle/>
          <a:p>
            <a:pPr eaLnBrk="1" hangingPunct="1"/>
            <a:r>
              <a:rPr lang="en-US" altLang="en-US" sz="3000" b="1" smtClean="0">
                <a:solidFill>
                  <a:srgbClr val="7030A0"/>
                </a:solidFill>
              </a:rPr>
              <a:t>Confidence Interval for </a:t>
            </a:r>
            <a:r>
              <a:rPr lang="en-US" altLang="en-US" sz="3000" b="1" i="1" smtClean="0">
                <a:solidFill>
                  <a:srgbClr val="7030A0"/>
                </a:solidFill>
              </a:rPr>
              <a:t>S</a:t>
            </a:r>
            <a:r>
              <a:rPr lang="en-US" altLang="en-US" sz="3000" b="1" smtClean="0">
                <a:solidFill>
                  <a:srgbClr val="7030A0"/>
                </a:solidFill>
              </a:rPr>
              <a:t>(</a:t>
            </a:r>
            <a:r>
              <a:rPr lang="en-US" altLang="en-US" sz="3000" b="1" i="1" err="1" smtClean="0">
                <a:solidFill>
                  <a:srgbClr val="7030A0"/>
                </a:solidFill>
              </a:rPr>
              <a:t>t</a:t>
            </a:r>
            <a:r>
              <a:rPr lang="en-US" altLang="en-US" sz="3000" b="1" baseline="-25000" err="1" smtClean="0">
                <a:solidFill>
                  <a:srgbClr val="7030A0"/>
                </a:solidFill>
              </a:rPr>
              <a:t>k</a:t>
            </a:r>
            <a:r>
              <a:rPr lang="en-US" altLang="en-US" sz="3000" b="1" smtClean="0">
                <a:solidFill>
                  <a:srgbClr val="7030A0"/>
                </a:solidFill>
              </a:rPr>
              <a:t>)</a:t>
            </a:r>
          </a:p>
        </p:txBody>
      </p:sp>
      <p:graphicFrame>
        <p:nvGraphicFramePr>
          <p:cNvPr id="14339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875181"/>
              </p:ext>
            </p:extLst>
          </p:nvPr>
        </p:nvGraphicFramePr>
        <p:xfrm>
          <a:off x="1371600" y="1828800"/>
          <a:ext cx="7158544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9" name="Equation" r:id="rId3" imgW="4000500" imgH="2108200" progId="Equation.3">
                  <p:embed/>
                </p:oleObj>
              </mc:Choice>
              <mc:Fallback>
                <p:oleObj name="Equation" r:id="rId3" imgW="4000500" imgH="2108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28800"/>
                        <a:ext cx="7158544" cy="377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22698A1-523B-449C-87BD-3DA5D2F31546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57200" y="1143000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2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3000" b="1" smtClean="0">
                <a:solidFill>
                  <a:srgbClr val="7030A0"/>
                </a:solidFill>
              </a:rPr>
              <a:t>Confidence Interval for </a:t>
            </a:r>
            <a:r>
              <a:rPr lang="en-US" altLang="en-US" sz="3000" b="1" i="1" smtClean="0">
                <a:solidFill>
                  <a:srgbClr val="7030A0"/>
                </a:solidFill>
              </a:rPr>
              <a:t>S</a:t>
            </a:r>
            <a:r>
              <a:rPr lang="en-US" altLang="en-US" sz="3000" b="1" smtClean="0">
                <a:solidFill>
                  <a:srgbClr val="7030A0"/>
                </a:solidFill>
              </a:rPr>
              <a:t>(</a:t>
            </a:r>
            <a:r>
              <a:rPr lang="en-US" altLang="en-US" sz="3000" b="1" i="1" err="1" smtClean="0">
                <a:solidFill>
                  <a:srgbClr val="7030A0"/>
                </a:solidFill>
              </a:rPr>
              <a:t>t</a:t>
            </a:r>
            <a:r>
              <a:rPr lang="en-US" altLang="en-US" sz="3000" b="1" baseline="-25000" err="1" smtClean="0">
                <a:solidFill>
                  <a:srgbClr val="7030A0"/>
                </a:solidFill>
              </a:rPr>
              <a:t>k</a:t>
            </a:r>
            <a:r>
              <a:rPr lang="en-US" altLang="en-US" sz="3000" b="1" smtClean="0">
                <a:solidFill>
                  <a:srgbClr val="7030A0"/>
                </a:solidFill>
              </a:rPr>
              <a:t>)</a:t>
            </a:r>
          </a:p>
        </p:txBody>
      </p:sp>
      <p:graphicFrame>
        <p:nvGraphicFramePr>
          <p:cNvPr id="1536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31194"/>
              </p:ext>
            </p:extLst>
          </p:nvPr>
        </p:nvGraphicFramePr>
        <p:xfrm>
          <a:off x="914400" y="1447800"/>
          <a:ext cx="7897303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3" name="Equation" r:id="rId3" imgW="4406900" imgH="1828800" progId="Equation.3">
                  <p:embed/>
                </p:oleObj>
              </mc:Choice>
              <mc:Fallback>
                <p:oleObj name="Equation" r:id="rId3" imgW="4406900" imgH="1828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7897303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5128B5-254E-45E2-8DA6-1CC0DDF8E703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57200" y="990600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/>
          <a:lstStyle/>
          <a:p>
            <a:pPr eaLnBrk="1" hangingPunct="1"/>
            <a:r>
              <a:rPr lang="en-US" altLang="en-US" sz="3500" b="1" dirty="0" smtClean="0">
                <a:solidFill>
                  <a:srgbClr val="7030A0"/>
                </a:solidFill>
              </a:rPr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47800"/>
                <a:ext cx="7543800" cy="4648199"/>
              </a:xfrm>
            </p:spPr>
            <p:txBody>
              <a:bodyPr rtlCol="0">
                <a:normAutofit fontScale="77500" lnSpcReduction="20000"/>
              </a:bodyPr>
              <a:lstStyle/>
              <a:p>
                <a:pPr marL="0" indent="0" eaLnBrk="1" fontAlgn="auto" hangingPunct="1">
                  <a:spcAft>
                    <a:spcPts val="0"/>
                  </a:spcAft>
                  <a:buNone/>
                  <a:defRPr/>
                </a:pPr>
                <a:r>
                  <a:rPr lang="en-US" altLang="en-US" sz="2300" b="1" dirty="0" smtClean="0">
                    <a:ea typeface="Times" charset="0"/>
                    <a:cs typeface="Times" charset="0"/>
                  </a:rPr>
                  <a:t>Where have we seen this before?</a:t>
                </a: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endParaRPr lang="en-US" altLang="en-US" sz="2300" b="1" dirty="0">
                  <a:ea typeface="Times" charset="0"/>
                  <a:cs typeface="Times" charset="0"/>
                </a:endParaRP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r>
                  <a:rPr lang="en-US" altLang="en-US" sz="2300" dirty="0" smtClean="0">
                    <a:ea typeface="Times" charset="0"/>
                    <a:cs typeface="Times" charset="0"/>
                  </a:rPr>
                  <a:t>In Poisson regression (has exponential form, recall) we model the number of </a:t>
                </a:r>
                <a:r>
                  <a:rPr lang="en-US" altLang="en-US" sz="2300" i="1" u="sng" dirty="0" smtClean="0">
                    <a:ea typeface="Times" charset="0"/>
                    <a:cs typeface="Times" charset="0"/>
                  </a:rPr>
                  <a:t>events</a:t>
                </a:r>
                <a:r>
                  <a:rPr lang="en-US" altLang="en-US" sz="2300" dirty="0" smtClean="0">
                    <a:ea typeface="Times" charset="0"/>
                    <a:cs typeface="Times" charset="0"/>
                  </a:rPr>
                  <a:t> Y occurring with rate </a:t>
                </a:r>
                <a14:m>
                  <m:oMath xmlns:m="http://schemas.openxmlformats.org/officeDocument/2006/math">
                    <m:r>
                      <a:rPr lang="en-US" altLang="en-US" sz="23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altLang="en-US" sz="2300" dirty="0" smtClean="0">
                    <a:ea typeface="Times" charset="0"/>
                    <a:cs typeface="Times" charset="0"/>
                  </a:rPr>
                  <a:t> over a fixed amount of </a:t>
                </a:r>
                <a:r>
                  <a:rPr lang="en-US" altLang="en-US" sz="2300" i="1" u="sng" dirty="0" smtClean="0">
                    <a:ea typeface="Times" charset="0"/>
                    <a:cs typeface="Times" charset="0"/>
                  </a:rPr>
                  <a:t>time</a:t>
                </a:r>
                <a:r>
                  <a:rPr lang="en-US" altLang="en-US" sz="2300" dirty="0" smtClean="0">
                    <a:ea typeface="Times" charset="0"/>
                    <a:cs typeface="Times" charset="0"/>
                  </a:rPr>
                  <a:t> t</a:t>
                </a: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endParaRPr lang="en-US" altLang="en-US" sz="2300" dirty="0" smtClean="0">
                  <a:ea typeface="Times" charset="0"/>
                  <a:cs typeface="Times" charset="0"/>
                </a:endParaRP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r>
                  <a:rPr lang="en-US" altLang="en-US" sz="2300" dirty="0" smtClean="0">
                    <a:ea typeface="Times" charset="0"/>
                    <a:cs typeface="Times" charset="0"/>
                  </a:rPr>
                  <a:t>In the Exponential model, we also have </a:t>
                </a:r>
                <a14:m>
                  <m:oMath xmlns:m="http://schemas.openxmlformats.org/officeDocument/2006/math">
                    <m:r>
                      <a:rPr lang="en-US" altLang="en-US" sz="23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altLang="en-US" sz="2300" dirty="0">
                    <a:ea typeface="Times" charset="0"/>
                    <a:cs typeface="Times" charset="0"/>
                  </a:rPr>
                  <a:t> </a:t>
                </a:r>
                <a:r>
                  <a:rPr lang="en-US" altLang="en-US" sz="2300" dirty="0" smtClean="0">
                    <a:ea typeface="Times" charset="0"/>
                    <a:cs typeface="Times" charset="0"/>
                  </a:rPr>
                  <a:t>and t, but we are actually estimating the amount of </a:t>
                </a:r>
                <a:r>
                  <a:rPr lang="en-US" altLang="en-US" sz="2300" i="1" u="sng" dirty="0" smtClean="0">
                    <a:ea typeface="Times" charset="0"/>
                    <a:cs typeface="Times" charset="0"/>
                  </a:rPr>
                  <a:t>time until an event </a:t>
                </a:r>
                <a:r>
                  <a:rPr lang="en-US" altLang="en-US" sz="2300" dirty="0" smtClean="0">
                    <a:ea typeface="Times" charset="0"/>
                    <a:cs typeface="Times" charset="0"/>
                  </a:rPr>
                  <a:t>occurs, where that event occurs with hazard </a:t>
                </a:r>
                <a14:m>
                  <m:oMath xmlns:m="http://schemas.openxmlformats.org/officeDocument/2006/math">
                    <m:r>
                      <a:rPr lang="en-US" altLang="en-US" sz="23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altLang="en-US" sz="2300" dirty="0" smtClean="0">
                    <a:ea typeface="Times" charset="0"/>
                    <a:cs typeface="Times" charset="0"/>
                  </a:rPr>
                  <a:t> (instantaneous rate of occurrence)</a:t>
                </a: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endParaRPr lang="en-US" altLang="en-US" sz="2300" dirty="0" smtClean="0">
                  <a:ea typeface="Times" charset="0"/>
                  <a:cs typeface="Times" charset="0"/>
                </a:endParaRP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r>
                  <a:rPr lang="en-US" altLang="en-US" sz="2300" u="sng" dirty="0" smtClean="0">
                    <a:solidFill>
                      <a:srgbClr val="FF0000"/>
                    </a:solidFill>
                    <a:ea typeface="Times" charset="0"/>
                    <a:cs typeface="Times" charset="0"/>
                  </a:rPr>
                  <a:t>Similar</a:t>
                </a:r>
                <a:r>
                  <a:rPr lang="en-US" altLang="en-US" sz="2300" dirty="0" smtClean="0">
                    <a:ea typeface="Times" charset="0"/>
                    <a:cs typeface="Times" charset="0"/>
                  </a:rPr>
                  <a:t>: Both are based on understanding the </a:t>
                </a:r>
                <a:r>
                  <a:rPr lang="en-US" altLang="en-US" sz="2300" i="1" dirty="0" smtClean="0">
                    <a:ea typeface="Times" charset="0"/>
                    <a:cs typeface="Times" charset="0"/>
                  </a:rPr>
                  <a:t>rate at which events occur </a:t>
                </a:r>
                <a:r>
                  <a:rPr lang="en-US" altLang="en-US" sz="2300" dirty="0" smtClean="0">
                    <a:ea typeface="Times" charset="0"/>
                    <a:cs typeface="Times" charset="0"/>
                  </a:rPr>
                  <a:t>(and thus likelihood based estimation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30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β</m:t>
                    </m:r>
                  </m:oMath>
                </a14:m>
                <a:r>
                  <a:rPr lang="en-US" altLang="en-US" sz="2300" dirty="0" smtClean="0">
                    <a:ea typeface="Times" charset="0"/>
                    <a:cs typeface="Times" charset="0"/>
                  </a:rPr>
                  <a:t>’s for covariates associated with these rates are essentially the same across the 2 models!)</a:t>
                </a: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endParaRPr lang="en-US" altLang="en-US" sz="2300" dirty="0" smtClean="0">
                  <a:ea typeface="Times" charset="0"/>
                  <a:cs typeface="Times" charset="0"/>
                </a:endParaRP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r>
                  <a:rPr lang="en-US" altLang="en-US" sz="2300" u="sng" dirty="0" smtClean="0">
                    <a:solidFill>
                      <a:srgbClr val="FF0000"/>
                    </a:solidFill>
                    <a:ea typeface="Times" charset="0"/>
                    <a:cs typeface="Times" charset="0"/>
                  </a:rPr>
                  <a:t>Different</a:t>
                </a:r>
                <a:r>
                  <a:rPr lang="en-US" altLang="en-US" sz="2300" dirty="0" smtClean="0">
                    <a:solidFill>
                      <a:srgbClr val="FF0000"/>
                    </a:solidFill>
                    <a:ea typeface="Times" charset="0"/>
                    <a:cs typeface="Times" charset="0"/>
                  </a:rPr>
                  <a:t>: </a:t>
                </a:r>
                <a:r>
                  <a:rPr lang="en-US" altLang="en-US" sz="2300" dirty="0" smtClean="0">
                    <a:ea typeface="Times" charset="0"/>
                    <a:cs typeface="Times" charset="0"/>
                  </a:rPr>
                  <a:t>Each model has different consideration of how </a:t>
                </a:r>
                <a:r>
                  <a:rPr lang="en-US" altLang="en-US" sz="2300" i="1" dirty="0" smtClean="0">
                    <a:ea typeface="Times" charset="0"/>
                    <a:cs typeface="Times" charset="0"/>
                  </a:rPr>
                  <a:t>t (time) </a:t>
                </a:r>
                <a:r>
                  <a:rPr lang="en-US" altLang="en-US" sz="2300" dirty="0" smtClean="0">
                    <a:ea typeface="Times" charset="0"/>
                    <a:cs typeface="Times" charset="0"/>
                  </a:rPr>
                  <a:t>is factored in (this will be the critical difference between survival data vs non)</a:t>
                </a: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endParaRPr lang="en-US" altLang="en-US" sz="2300" dirty="0">
                  <a:ea typeface="Times" charset="0"/>
                  <a:cs typeface="Times" charset="0"/>
                </a:endParaRP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r>
                  <a:rPr lang="en-US" altLang="en-US" sz="2300" dirty="0" smtClean="0">
                    <a:ea typeface="Times" charset="0"/>
                    <a:cs typeface="Times" charset="0"/>
                  </a:rPr>
                  <a:t>Let’s now introduce survival data and the analysis of such </a:t>
                </a:r>
                <a:r>
                  <a:rPr lang="en-US" altLang="en-US" sz="2300" dirty="0" smtClean="0">
                    <a:ea typeface="Times" charset="0"/>
                    <a:cs typeface="Times" charset="0"/>
                    <a:sym typeface="Wingdings"/>
                  </a:rPr>
                  <a:t></a:t>
                </a:r>
                <a:endParaRPr lang="en-US" altLang="en-US" sz="2300" dirty="0">
                  <a:ea typeface="Times" charset="0"/>
                  <a:cs typeface="Times" charset="0"/>
                </a:endParaRP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endParaRPr lang="en-US" altLang="en-US" sz="2100" dirty="0" smtClean="0">
                  <a:ea typeface="Times" charset="0"/>
                  <a:cs typeface="Times" charset="0"/>
                </a:endParaRP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endParaRPr lang="en-US" altLang="en-US" sz="2100" dirty="0">
                  <a:ea typeface="Times" charset="0"/>
                  <a:cs typeface="Times" charset="0"/>
                </a:endParaRP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endParaRPr lang="en-US" altLang="en-US" sz="2100" dirty="0">
                  <a:ea typeface="Times" charset="0"/>
                  <a:cs typeface="Times" charset="0"/>
                </a:endParaRP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endParaRPr lang="en-US" altLang="en-US" sz="2100" dirty="0" smtClean="0">
                  <a:ea typeface="Times" charset="0"/>
                  <a:cs typeface="Times" charset="0"/>
                </a:endParaRP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endParaRPr lang="en-US" altLang="en-US" sz="2100" dirty="0">
                  <a:ea typeface="Times" charset="0"/>
                  <a:cs typeface="Times" charset="0"/>
                </a:endParaRPr>
              </a:p>
              <a:p>
                <a:pPr marL="171450" indent="0" eaLnBrk="1" hangingPunct="1">
                  <a:buNone/>
                  <a:defRPr/>
                </a:pPr>
                <a:endParaRPr lang="en-US" altLang="en-US" sz="2100" dirty="0" smtClean="0"/>
              </a:p>
              <a:p>
                <a:pPr marL="171450" indent="0" eaLnBrk="1" hangingPunct="1">
                  <a:buNone/>
                  <a:defRPr/>
                </a:pPr>
                <a:endParaRPr lang="en-US" altLang="en-US" sz="2100" dirty="0" smtClean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7543800" cy="4648199"/>
              </a:xfrm>
              <a:blipFill rotWithShape="0">
                <a:blip r:embed="rId2"/>
                <a:stretch>
                  <a:fillRect l="-728" t="-1837" r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0B26D6-D7B4-4E7F-AFA3-41088CD6461A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 u="none" dirty="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57200" y="1066800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8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0575"/>
          </a:xfrm>
        </p:spPr>
        <p:txBody>
          <a:bodyPr/>
          <a:lstStyle/>
          <a:p>
            <a:pPr eaLnBrk="1" hangingPunct="1"/>
            <a:r>
              <a:rPr lang="en-US" altLang="en-US" sz="3000" b="1" smtClean="0">
                <a:solidFill>
                  <a:srgbClr val="7030A0"/>
                </a:solidFill>
              </a:rPr>
              <a:t>Confidence Interval for </a:t>
            </a:r>
            <a:r>
              <a:rPr lang="en-US" altLang="en-US" sz="3000" b="1" i="1" smtClean="0">
                <a:solidFill>
                  <a:srgbClr val="7030A0"/>
                </a:solidFill>
              </a:rPr>
              <a:t>S</a:t>
            </a:r>
            <a:r>
              <a:rPr lang="en-US" altLang="en-US" sz="3000" b="1" smtClean="0">
                <a:solidFill>
                  <a:srgbClr val="7030A0"/>
                </a:solidFill>
              </a:rPr>
              <a:t>(</a:t>
            </a:r>
            <a:r>
              <a:rPr lang="en-US" altLang="en-US" sz="3000" b="1" i="1" err="1" smtClean="0">
                <a:solidFill>
                  <a:srgbClr val="7030A0"/>
                </a:solidFill>
              </a:rPr>
              <a:t>t</a:t>
            </a:r>
            <a:r>
              <a:rPr lang="en-US" altLang="en-US" sz="3000" b="1" baseline="-25000" err="1" smtClean="0">
                <a:solidFill>
                  <a:srgbClr val="7030A0"/>
                </a:solidFill>
              </a:rPr>
              <a:t>k</a:t>
            </a:r>
            <a:r>
              <a:rPr lang="en-US" altLang="en-US" sz="3000" b="1" smtClean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400"/>
            <a:ext cx="7086600" cy="4221163"/>
          </a:xfrm>
        </p:spPr>
        <p:txBody>
          <a:bodyPr/>
          <a:lstStyle/>
          <a:p>
            <a:pPr eaLnBrk="1" hangingPunct="1"/>
            <a:r>
              <a:rPr lang="en-US" altLang="en-US" sz="2200" smtClean="0"/>
              <a:t>Since </a:t>
            </a:r>
            <a:r>
              <a:rPr lang="en-US" altLang="en-US" sz="2200" err="1" smtClean="0"/>
              <a:t>exp</a:t>
            </a:r>
            <a:r>
              <a:rPr lang="en-US" altLang="en-US" sz="2200" smtClean="0"/>
              <a:t>(</a:t>
            </a:r>
            <a:r>
              <a:rPr lang="en-US" altLang="en-US" sz="2200" i="1" smtClean="0"/>
              <a:t>x</a:t>
            </a:r>
            <a:r>
              <a:rPr lang="en-US" altLang="en-US" sz="2200" smtClean="0"/>
              <a:t>) can be &gt; 1, it is possible that confidence intervals based on the natural log transformation will yield upper confidence limits for </a:t>
            </a:r>
            <a:r>
              <a:rPr lang="en-US" altLang="en-US" sz="2200" i="1" smtClean="0"/>
              <a:t>S</a:t>
            </a:r>
            <a:r>
              <a:rPr lang="en-US" altLang="en-US" sz="2200" smtClean="0"/>
              <a:t>(</a:t>
            </a:r>
            <a:r>
              <a:rPr lang="en-US" altLang="en-US" sz="2200" i="1" smtClean="0"/>
              <a:t>t</a:t>
            </a:r>
            <a:r>
              <a:rPr lang="en-US" altLang="en-US" sz="2200" smtClean="0"/>
              <a:t>) that are &gt; 1, as seen in the previous example</a:t>
            </a:r>
          </a:p>
          <a:p>
            <a:pPr eaLnBrk="1" hangingPunct="1"/>
            <a:endParaRPr lang="en-US" altLang="en-US" sz="2200" smtClean="0"/>
          </a:p>
          <a:p>
            <a:pPr eaLnBrk="1" hangingPunct="1"/>
            <a:r>
              <a:rPr lang="en-US" altLang="en-US" sz="2200" smtClean="0"/>
              <a:t>An alternative approach is to use the </a:t>
            </a:r>
            <a:r>
              <a:rPr lang="en-US" altLang="en-US" sz="2200" i="1" smtClean="0"/>
              <a:t>complementary log-log transformation </a:t>
            </a:r>
            <a:r>
              <a:rPr lang="en-US" altLang="en-US" sz="2200" smtClean="0"/>
              <a:t>instead of the log transformation when constructing confidence intervals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2D54A2C-A23B-4447-91E1-CBF23D3B9878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685800" y="1143000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3000" b="1" smtClean="0">
                <a:solidFill>
                  <a:srgbClr val="7030A0"/>
                </a:solidFill>
              </a:rPr>
              <a:t>Confidence Interval for </a:t>
            </a:r>
            <a:r>
              <a:rPr lang="en-US" altLang="en-US" sz="3000" b="1" i="1" smtClean="0">
                <a:solidFill>
                  <a:srgbClr val="7030A0"/>
                </a:solidFill>
              </a:rPr>
              <a:t>S</a:t>
            </a:r>
            <a:r>
              <a:rPr lang="en-US" altLang="en-US" sz="3000" b="1" smtClean="0">
                <a:solidFill>
                  <a:srgbClr val="7030A0"/>
                </a:solidFill>
              </a:rPr>
              <a:t>(</a:t>
            </a:r>
            <a:r>
              <a:rPr lang="en-US" altLang="en-US" sz="3000" b="1" i="1" err="1" smtClean="0">
                <a:solidFill>
                  <a:srgbClr val="7030A0"/>
                </a:solidFill>
              </a:rPr>
              <a:t>t</a:t>
            </a:r>
            <a:r>
              <a:rPr lang="en-US" altLang="en-US" sz="3000" b="1" baseline="-25000" err="1" smtClean="0">
                <a:solidFill>
                  <a:srgbClr val="7030A0"/>
                </a:solidFill>
              </a:rPr>
              <a:t>k</a:t>
            </a:r>
            <a:r>
              <a:rPr lang="en-US" altLang="en-US" sz="3000" b="1" smtClean="0">
                <a:solidFill>
                  <a:srgbClr val="7030A0"/>
                </a:solidFill>
              </a:rPr>
              <a:t>)</a:t>
            </a:r>
          </a:p>
        </p:txBody>
      </p:sp>
      <p:graphicFrame>
        <p:nvGraphicFramePr>
          <p:cNvPr id="17411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88582"/>
              </p:ext>
            </p:extLst>
          </p:nvPr>
        </p:nvGraphicFramePr>
        <p:xfrm>
          <a:off x="2489200" y="4419600"/>
          <a:ext cx="4064000" cy="498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7" name="Equation" r:id="rId3" imgW="2070100" imgH="254000" progId="Equation.3">
                  <p:embed/>
                </p:oleObj>
              </mc:Choice>
              <mc:Fallback>
                <p:oleObj name="Equation" r:id="rId3" imgW="2070100" imgH="254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4419600"/>
                        <a:ext cx="4064000" cy="498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2C638CE-BA98-424D-8277-AA5CDB1B5A75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524000"/>
            <a:ext cx="7086600" cy="3581400"/>
          </a:xfrm>
        </p:spPr>
        <p:txBody>
          <a:bodyPr/>
          <a:lstStyle/>
          <a:p>
            <a:pPr eaLnBrk="1" hangingPunct="1"/>
            <a:r>
              <a:rPr lang="en-US" altLang="en-US" sz="2200" smtClean="0"/>
              <a:t>The complementary log-log transformation is given by: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20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en-US" sz="2200" smtClean="0"/>
              <a:t>		   </a:t>
            </a:r>
            <a:r>
              <a:rPr lang="en-US" altLang="en-US" sz="2200" i="1" smtClean="0"/>
              <a:t>y</a:t>
            </a:r>
            <a:r>
              <a:rPr lang="en-US" altLang="en-US" sz="2200" smtClean="0"/>
              <a:t>(</a:t>
            </a:r>
            <a:r>
              <a:rPr lang="en-US" altLang="en-US" sz="2200" i="1" smtClean="0"/>
              <a:t>t</a:t>
            </a:r>
            <a:r>
              <a:rPr lang="en-US" altLang="en-US" sz="2200" smtClean="0"/>
              <a:t>) = log{  ̶  log[</a:t>
            </a:r>
            <a:r>
              <a:rPr lang="en-US" altLang="en-US" sz="2200" i="1" smtClean="0"/>
              <a:t>S</a:t>
            </a:r>
            <a:r>
              <a:rPr lang="en-US" altLang="en-US" sz="2200" smtClean="0"/>
              <a:t>(</a:t>
            </a:r>
            <a:r>
              <a:rPr lang="en-US" altLang="en-US" sz="2200" i="1" smtClean="0"/>
              <a:t>t</a:t>
            </a:r>
            <a:r>
              <a:rPr lang="en-US" altLang="en-US" sz="2200" smtClean="0"/>
              <a:t>)]}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200" smtClean="0"/>
          </a:p>
          <a:p>
            <a:pPr eaLnBrk="1" hangingPunct="1"/>
            <a:r>
              <a:rPr lang="en-US" altLang="en-US" sz="2200" smtClean="0"/>
              <a:t>The advantage of this transformation is that if we solve for </a:t>
            </a:r>
            <a:r>
              <a:rPr lang="en-US" altLang="en-US" sz="2200" i="1" smtClean="0"/>
              <a:t>S</a:t>
            </a:r>
            <a:r>
              <a:rPr lang="en-US" altLang="en-US" sz="2200" smtClean="0"/>
              <a:t>(</a:t>
            </a:r>
            <a:r>
              <a:rPr lang="en-US" altLang="en-US" sz="2200" i="1" smtClean="0"/>
              <a:t>t</a:t>
            </a:r>
            <a:r>
              <a:rPr lang="en-US" altLang="en-US" sz="2200" smtClean="0"/>
              <a:t>) as a function of </a:t>
            </a:r>
            <a:r>
              <a:rPr lang="en-US" altLang="en-US" sz="2200" i="1" smtClean="0"/>
              <a:t>y</a:t>
            </a:r>
            <a:r>
              <a:rPr lang="en-US" altLang="en-US" sz="2200" smtClean="0"/>
              <a:t>(</a:t>
            </a:r>
            <a:r>
              <a:rPr lang="en-US" altLang="en-US" sz="2200" i="1" smtClean="0"/>
              <a:t>t</a:t>
            </a:r>
            <a:r>
              <a:rPr lang="en-US" altLang="en-US" sz="2200" smtClean="0"/>
              <a:t>), we obtain: 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800" smtClean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57200" y="990600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6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623888"/>
          </a:xfrm>
        </p:spPr>
        <p:txBody>
          <a:bodyPr/>
          <a:lstStyle/>
          <a:p>
            <a:pPr eaLnBrk="1" hangingPunct="1"/>
            <a:r>
              <a:rPr lang="en-US" altLang="en-US" sz="3000" b="1" smtClean="0">
                <a:solidFill>
                  <a:srgbClr val="7030A0"/>
                </a:solidFill>
              </a:rPr>
              <a:t>Confidence Interval for </a:t>
            </a:r>
            <a:r>
              <a:rPr lang="en-US" altLang="en-US" sz="3000" b="1" i="1" smtClean="0">
                <a:solidFill>
                  <a:srgbClr val="7030A0"/>
                </a:solidFill>
              </a:rPr>
              <a:t>S</a:t>
            </a:r>
            <a:r>
              <a:rPr lang="en-US" altLang="en-US" sz="3000" b="1" smtClean="0">
                <a:solidFill>
                  <a:srgbClr val="7030A0"/>
                </a:solidFill>
              </a:rPr>
              <a:t>(</a:t>
            </a:r>
            <a:r>
              <a:rPr lang="en-US" altLang="en-US" sz="3000" b="1" i="1" err="1" smtClean="0">
                <a:solidFill>
                  <a:srgbClr val="7030A0"/>
                </a:solidFill>
              </a:rPr>
              <a:t>t</a:t>
            </a:r>
            <a:r>
              <a:rPr lang="en-US" altLang="en-US" sz="3000" b="1" baseline="-25000" err="1" smtClean="0">
                <a:solidFill>
                  <a:srgbClr val="7030A0"/>
                </a:solidFill>
              </a:rPr>
              <a:t>k</a:t>
            </a:r>
            <a:r>
              <a:rPr lang="en-US" altLang="en-US" sz="3000" b="1" smtClean="0">
                <a:solidFill>
                  <a:srgbClr val="7030A0"/>
                </a:solidFill>
              </a:rPr>
              <a:t>)</a:t>
            </a:r>
          </a:p>
        </p:txBody>
      </p:sp>
      <p:graphicFrame>
        <p:nvGraphicFramePr>
          <p:cNvPr id="18435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88335"/>
              </p:ext>
            </p:extLst>
          </p:nvPr>
        </p:nvGraphicFramePr>
        <p:xfrm>
          <a:off x="1295400" y="1752659"/>
          <a:ext cx="6505213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1" name="Equation" r:id="rId3" imgW="3479800" imgH="889000" progId="Equation.3">
                  <p:embed/>
                </p:oleObj>
              </mc:Choice>
              <mc:Fallback>
                <p:oleObj name="Equation" r:id="rId3" imgW="3479800" imgH="889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752659"/>
                        <a:ext cx="6505213" cy="166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D1FDEA0-3EC6-4BCA-809D-3065B2095FA1}" type="slidenum">
              <a:rPr lang="en-US" altLang="en-US" sz="12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939801" y="3856037"/>
            <a:ext cx="67338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</a:pPr>
            <a:r>
              <a:rPr lang="en-US" altLang="en-US" sz="2400"/>
              <a:t>The variance formula is more complicated than for </a:t>
            </a:r>
            <a:r>
              <a:rPr lang="en-US" altLang="en-US" sz="2400" smtClean="0"/>
              <a:t>the </a:t>
            </a:r>
            <a:r>
              <a:rPr lang="en-US" altLang="en-US" sz="2400"/>
              <a:t>log transformation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685800" y="1066800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39801" y="1778000"/>
            <a:ext cx="27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smtClean="0"/>
              <a:t>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4447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3000" b="1" dirty="0" smtClean="0">
                <a:solidFill>
                  <a:srgbClr val="7030A0"/>
                </a:solidFill>
              </a:rPr>
              <a:t>Coming Up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3733800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en-US" sz="2100" dirty="0" smtClean="0"/>
              <a:t>Log Rank test to compare survival curves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altLang="en-US" sz="2100" dirty="0"/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en-US" sz="2100" dirty="0" smtClean="0"/>
              <a:t>Much more </a:t>
            </a:r>
            <a:r>
              <a:rPr lang="en-US" altLang="en-US" sz="2100" dirty="0" smtClean="0"/>
              <a:t>on survival </a:t>
            </a:r>
            <a:r>
              <a:rPr lang="en-US" altLang="en-US" sz="2100" dirty="0" smtClean="0"/>
              <a:t>analysis! </a:t>
            </a:r>
            <a:r>
              <a:rPr lang="en-US" altLang="en-US" sz="2100" dirty="0" smtClean="0"/>
              <a:t>– </a:t>
            </a:r>
            <a:r>
              <a:rPr lang="en-US" altLang="en-US" sz="2100" dirty="0" smtClean="0"/>
              <a:t>including </a:t>
            </a:r>
            <a:r>
              <a:rPr lang="en-US" altLang="en-US" sz="2100" dirty="0" smtClean="0"/>
              <a:t>the </a:t>
            </a:r>
            <a:r>
              <a:rPr lang="en-US" altLang="en-US" sz="2100" dirty="0" smtClean="0"/>
              <a:t>Cox proportional hazards model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7658D17-E75B-4413-B5D8-F4685FE70597}" type="slidenum">
              <a:rPr lang="en-US" altLang="en-US" sz="1400" u="none" smtClean="0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400" u="none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685800" y="1066800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D2CE159-6207-4C45-9C8D-3F854C7E23EE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200" u="none" smtClean="0"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42" y="-76200"/>
            <a:ext cx="5538206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D2CE159-6207-4C45-9C8D-3F854C7E23EE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200" u="none" smtClean="0"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0"/>
            <a:ext cx="5359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6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3000" b="1" dirty="0" smtClean="0">
                <a:solidFill>
                  <a:srgbClr val="7030A0"/>
                </a:solidFill>
              </a:rPr>
              <a:t>Survival Data: It’s just a matter of ‘time’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371600"/>
            <a:ext cx="6819900" cy="498475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In some studies, the response variable of interest is the </a:t>
            </a:r>
            <a:r>
              <a:rPr lang="en-US" altLang="en-US" sz="1800" b="1" i="1" dirty="0" smtClean="0"/>
              <a:t>length of time between an initial observation and the occurrence of a subsequent event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altLang="en-US" sz="18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The event is often called a </a:t>
            </a:r>
            <a:r>
              <a:rPr lang="en-US" altLang="en-US" sz="1800" i="1" dirty="0" smtClean="0"/>
              <a:t>failure</a:t>
            </a:r>
            <a:endParaRPr lang="en-US" altLang="en-US" sz="1800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altLang="en-US" sz="18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The time from the initial observation until failure is called the </a:t>
            </a:r>
            <a:r>
              <a:rPr lang="en-US" altLang="en-US" sz="1800" b="1" i="1" dirty="0" smtClean="0"/>
              <a:t>survival time</a:t>
            </a:r>
            <a:endParaRPr lang="en-US" altLang="en-US" sz="1800" b="1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altLang="en-US" sz="18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Examples: Time from birth until death, time from start of treatment until serious adverse event, time from randomization to relapse or death, time from entry in a cohort study until myocardial infarction, time between live births, time until marriage, duration of geographic stay, etc.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Do you think distributions of survival times would tend to be skewed or not? 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0B26D6-D7B4-4E7F-AFA3-41088CD6461A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 u="none" dirty="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3400" y="1109662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84213"/>
          </a:xfrm>
        </p:spPr>
        <p:txBody>
          <a:bodyPr/>
          <a:lstStyle/>
          <a:p>
            <a:pPr eaLnBrk="1" hangingPunct="1"/>
            <a:r>
              <a:rPr lang="en-US" altLang="en-US" sz="3000" b="1" dirty="0" smtClean="0">
                <a:solidFill>
                  <a:srgbClr val="7030A0"/>
                </a:solidFill>
              </a:rPr>
              <a:t>Survival Data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1"/>
            <a:ext cx="7391400" cy="4495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100" b="1" dirty="0" smtClean="0"/>
              <a:t>The analysis of incidence rates </a:t>
            </a:r>
            <a:r>
              <a:rPr lang="en-US" altLang="en-US" sz="2100" dirty="0" smtClean="0"/>
              <a:t>(e.g., Poisson regression) does not allow event rates to vary over time, after controlling for covariates (though breaking up of time periods for a subject can allow this)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altLang="en-US" sz="21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100" b="1" dirty="0" smtClean="0"/>
              <a:t>The analysis of proportions </a:t>
            </a:r>
            <a:r>
              <a:rPr lang="en-US" altLang="en-US" sz="2100" dirty="0" smtClean="0"/>
              <a:t>(e.g., logistic regression) only considers whether an event occurs or does not occur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altLang="en-US" sz="21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100" b="1" dirty="0" smtClean="0"/>
              <a:t>Survival analysis</a:t>
            </a:r>
            <a:r>
              <a:rPr lang="en-US" altLang="en-US" sz="2100" dirty="0" smtClean="0"/>
              <a:t>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100" dirty="0"/>
              <a:t> </a:t>
            </a:r>
            <a:r>
              <a:rPr lang="en-US" altLang="en-US" sz="2100" dirty="0" smtClean="0"/>
              <a:t>     	- uses the </a:t>
            </a:r>
            <a:r>
              <a:rPr lang="en-US" altLang="en-US" sz="2100" u="sng" dirty="0" smtClean="0"/>
              <a:t>time from the starting point to the occurrence </a:t>
            </a:r>
            <a:r>
              <a:rPr lang="en-US" altLang="en-US" sz="2100" dirty="0"/>
              <a:t>	</a:t>
            </a:r>
            <a:r>
              <a:rPr lang="en-US" altLang="en-US" sz="2100" dirty="0" smtClean="0"/>
              <a:t>  </a:t>
            </a:r>
            <a:r>
              <a:rPr lang="en-US" altLang="en-US" sz="2100" u="sng" dirty="0" smtClean="0"/>
              <a:t>of the event</a:t>
            </a:r>
            <a:endParaRPr lang="en-US" altLang="en-US" sz="2100" dirty="0" smtClean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100" dirty="0"/>
              <a:t>	</a:t>
            </a:r>
            <a:r>
              <a:rPr lang="en-US" altLang="en-US" sz="2100" dirty="0" smtClean="0"/>
              <a:t>- can allow the </a:t>
            </a:r>
            <a:r>
              <a:rPr lang="en-US" altLang="en-US" sz="2100" u="sng" dirty="0" smtClean="0"/>
              <a:t>incidence rate to vary over time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78DCA84-D20C-48A3-BE23-D92DCE197694}" type="slidenum">
              <a:rPr lang="en-US" altLang="en-US" sz="1200" u="none" smtClean="0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 u="none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3400" y="1109662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7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35024"/>
          </a:xfrm>
        </p:spPr>
        <p:txBody>
          <a:bodyPr/>
          <a:lstStyle/>
          <a:p>
            <a:pPr eaLnBrk="1" hangingPunct="1"/>
            <a:r>
              <a:rPr lang="en-US" altLang="en-US" sz="3000" b="1" dirty="0" smtClean="0">
                <a:solidFill>
                  <a:srgbClr val="7030A0"/>
                </a:solidFill>
              </a:rPr>
              <a:t>Goals of Survival Analysis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086600" cy="4419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 smtClean="0"/>
              <a:t>Same themes as previous linear modeling</a:t>
            </a:r>
            <a:r>
              <a:rPr lang="mr-IN" altLang="en-US" sz="2000" dirty="0" smtClean="0"/>
              <a:t>…</a:t>
            </a:r>
            <a:endParaRPr lang="en-US" altLang="en-US" sz="2000" dirty="0" smtClean="0"/>
          </a:p>
          <a:p>
            <a:pPr marL="0" indent="0" eaLnBrk="1" hangingPunct="1">
              <a:buNone/>
            </a:pPr>
            <a:endParaRPr lang="en-US" altLang="en-US" sz="2000" dirty="0"/>
          </a:p>
          <a:p>
            <a:pPr eaLnBrk="1" hangingPunct="1"/>
            <a:r>
              <a:rPr lang="en-US" altLang="en-US" sz="2000" dirty="0" smtClean="0"/>
              <a:t>To estimate the distribution of survival times for a population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To test the equality of survival distributions (e.g., treated vs. control group, smokers vs. nonsmokers)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To estimate and control for the effects of other covariates when investigating the relationship between a predictor variable and survival time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 smtClean="0"/>
              <a:t>To assess model fit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A912678-C1F2-471C-A733-93285D27F4CE}" type="slidenum">
              <a:rPr lang="en-US" altLang="en-US" sz="1200" u="none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 u="none" dirty="0" smtClean="0">
              <a:latin typeface="Arial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3400" y="1109662"/>
            <a:ext cx="8001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0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26062</TotalTime>
  <Words>3113</Words>
  <Application>Microsoft Macintosh PowerPoint</Application>
  <PresentationFormat>On-screen Show (4:3)</PresentationFormat>
  <Paragraphs>567</Paragraphs>
  <Slides>65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Calibri</vt:lpstr>
      <vt:lpstr>Cambria Math</vt:lpstr>
      <vt:lpstr>Mangal</vt:lpstr>
      <vt:lpstr>Times</vt:lpstr>
      <vt:lpstr>Times New Roman</vt:lpstr>
      <vt:lpstr>Wingdings</vt:lpstr>
      <vt:lpstr>Arial</vt:lpstr>
      <vt:lpstr>Office Theme</vt:lpstr>
      <vt:lpstr>Equation</vt:lpstr>
      <vt:lpstr>BST 210 Applied Regression Analysis       </vt:lpstr>
      <vt:lpstr>Lecture 22 Plan for Today</vt:lpstr>
      <vt:lpstr>Motivation</vt:lpstr>
      <vt:lpstr>Motivation</vt:lpstr>
      <vt:lpstr>Motivation</vt:lpstr>
      <vt:lpstr>Motivation</vt:lpstr>
      <vt:lpstr>Survival Data: It’s just a matter of ‘time’ </vt:lpstr>
      <vt:lpstr>Survival Data</vt:lpstr>
      <vt:lpstr>Goals of Survival Analysis</vt:lpstr>
      <vt:lpstr>Functions defining time T</vt:lpstr>
      <vt:lpstr>Functions defining time T</vt:lpstr>
      <vt:lpstr>Survival Function</vt:lpstr>
      <vt:lpstr>Survival Curve</vt:lpstr>
      <vt:lpstr>Survival Data</vt:lpstr>
      <vt:lpstr>Example: Chemotherapy for Leukemia</vt:lpstr>
      <vt:lpstr>Example: Chemotherapy for Leukemia</vt:lpstr>
      <vt:lpstr>Example: Chemotherapy for Leukemia</vt:lpstr>
      <vt:lpstr>Example: Chemotherapy for Leukemia</vt:lpstr>
      <vt:lpstr>Caveat with Survival Data: Censoring</vt:lpstr>
      <vt:lpstr>Example: Chemotherapy for Leukemia</vt:lpstr>
      <vt:lpstr>Example: Chemotherapy for Leukemia</vt:lpstr>
      <vt:lpstr>Causes of Censoring</vt:lpstr>
      <vt:lpstr>Effects of Censoring</vt:lpstr>
      <vt:lpstr>Types of Censoring</vt:lpstr>
      <vt:lpstr>Right Censoring</vt:lpstr>
      <vt:lpstr>Left Censoring</vt:lpstr>
      <vt:lpstr>Interval Censoring</vt:lpstr>
      <vt:lpstr>Effects of Censoring on Inference</vt:lpstr>
      <vt:lpstr>Effects of Censoring on Inference</vt:lpstr>
      <vt:lpstr>Effects of Censoring on Inference</vt:lpstr>
      <vt:lpstr>Effects of Censoring on Inference</vt:lpstr>
      <vt:lpstr>Effects of Censoring on Inference</vt:lpstr>
      <vt:lpstr>Example: Chemotherapy for Leukemia</vt:lpstr>
      <vt:lpstr>Effects of Censoring on Inference</vt:lpstr>
      <vt:lpstr>Options for Estimation and Inference</vt:lpstr>
      <vt:lpstr>Example: Chemotherapy for Leukemia</vt:lpstr>
      <vt:lpstr>Define a Risk Set</vt:lpstr>
      <vt:lpstr>Product Limit Method</vt:lpstr>
      <vt:lpstr>Product Limit Method</vt:lpstr>
      <vt:lpstr>Kaplan-Meier Estimate</vt:lpstr>
      <vt:lpstr>Kaplan-Meier Estimate</vt:lpstr>
      <vt:lpstr>Kaplan-Meier Estimate</vt:lpstr>
      <vt:lpstr>Kaplan-Meier Estimate</vt:lpstr>
      <vt:lpstr>Example: Chemotherapy and Leukemia (no censoring)</vt:lpstr>
      <vt:lpstr>Example: Chemotherapy for Leukemia</vt:lpstr>
      <vt:lpstr>Risk Set (censoring)</vt:lpstr>
      <vt:lpstr>Risk Set</vt:lpstr>
      <vt:lpstr>Example: Chemotherapy and Leukemia</vt:lpstr>
      <vt:lpstr>Example: Chemotherapy and Leukemia (with censoring)</vt:lpstr>
      <vt:lpstr>Estimating Survival Curves</vt:lpstr>
      <vt:lpstr>Estimated Survival Curve</vt:lpstr>
      <vt:lpstr>Estimated Survival Curves (two groups)</vt:lpstr>
      <vt:lpstr>Estimated Survival Curves (two groups)</vt:lpstr>
      <vt:lpstr>Survival Function </vt:lpstr>
      <vt:lpstr>Interval Estimation for Survival Probabilities</vt:lpstr>
      <vt:lpstr>Greenwood’s Formula</vt:lpstr>
      <vt:lpstr>Confidence Interval for S(tk)</vt:lpstr>
      <vt:lpstr>Confidence Interval for S(tk)</vt:lpstr>
      <vt:lpstr>Confidence Interval for S(tk)</vt:lpstr>
      <vt:lpstr>Confidence Interval for S(tk)</vt:lpstr>
      <vt:lpstr>Confidence Interval for S(tk)</vt:lpstr>
      <vt:lpstr>Confidence Interval for S(tk)</vt:lpstr>
      <vt:lpstr>Coming Up</vt:lpstr>
      <vt:lpstr>PowerPoint Presentation</vt:lpstr>
      <vt:lpstr>PowerPoint Presentation</vt:lpstr>
    </vt:vector>
  </TitlesOfParts>
  <Company>Harvard School of Public Health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BST 210 Lecture 6 Multivariable Model Selection</dc:title>
  <dc:creator>David Wypij</dc:creator>
  <cp:lastModifiedBy>Erin Lake</cp:lastModifiedBy>
  <cp:revision>1139</cp:revision>
  <cp:lastPrinted>2019-11-19T12:55:43Z</cp:lastPrinted>
  <dcterms:created xsi:type="dcterms:W3CDTF">2009-06-11T16:17:34Z</dcterms:created>
  <dcterms:modified xsi:type="dcterms:W3CDTF">2019-11-19T16:27:02Z</dcterms:modified>
</cp:coreProperties>
</file>