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handoutMasterIdLst>
    <p:handoutMasterId r:id="rId62"/>
  </p:handoutMasterIdLst>
  <p:sldIdLst>
    <p:sldId id="504" r:id="rId2"/>
    <p:sldId id="503" r:id="rId3"/>
    <p:sldId id="547" r:id="rId4"/>
    <p:sldId id="509" r:id="rId5"/>
    <p:sldId id="543" r:id="rId6"/>
    <p:sldId id="542" r:id="rId7"/>
    <p:sldId id="574" r:id="rId8"/>
    <p:sldId id="544" r:id="rId9"/>
    <p:sldId id="548" r:id="rId10"/>
    <p:sldId id="541" r:id="rId11"/>
    <p:sldId id="576" r:id="rId12"/>
    <p:sldId id="575" r:id="rId13"/>
    <p:sldId id="577" r:id="rId14"/>
    <p:sldId id="546" r:id="rId15"/>
    <p:sldId id="545" r:id="rId16"/>
    <p:sldId id="525" r:id="rId17"/>
    <p:sldId id="578" r:id="rId18"/>
    <p:sldId id="560" r:id="rId19"/>
    <p:sldId id="579" r:id="rId20"/>
    <p:sldId id="561" r:id="rId21"/>
    <p:sldId id="514" r:id="rId22"/>
    <p:sldId id="512" r:id="rId23"/>
    <p:sldId id="583" r:id="rId24"/>
    <p:sldId id="584" r:id="rId25"/>
    <p:sldId id="585" r:id="rId26"/>
    <p:sldId id="556" r:id="rId27"/>
    <p:sldId id="551" r:id="rId28"/>
    <p:sldId id="452" r:id="rId29"/>
    <p:sldId id="549" r:id="rId30"/>
    <p:sldId id="550" r:id="rId31"/>
    <p:sldId id="580" r:id="rId32"/>
    <p:sldId id="581" r:id="rId33"/>
    <p:sldId id="582" r:id="rId34"/>
    <p:sldId id="557" r:id="rId35"/>
    <p:sldId id="552" r:id="rId36"/>
    <p:sldId id="558" r:id="rId37"/>
    <p:sldId id="559" r:id="rId38"/>
    <p:sldId id="555" r:id="rId39"/>
    <p:sldId id="569" r:id="rId40"/>
    <p:sldId id="570" r:id="rId41"/>
    <p:sldId id="571" r:id="rId42"/>
    <p:sldId id="572" r:id="rId43"/>
    <p:sldId id="573" r:id="rId44"/>
    <p:sldId id="488" r:id="rId45"/>
    <p:sldId id="489" r:id="rId46"/>
    <p:sldId id="493" r:id="rId47"/>
    <p:sldId id="490" r:id="rId48"/>
    <p:sldId id="491" r:id="rId49"/>
    <p:sldId id="492" r:id="rId50"/>
    <p:sldId id="472" r:id="rId51"/>
    <p:sldId id="473" r:id="rId52"/>
    <p:sldId id="474" r:id="rId53"/>
    <p:sldId id="475" r:id="rId54"/>
    <p:sldId id="476" r:id="rId55"/>
    <p:sldId id="494" r:id="rId56"/>
    <p:sldId id="487" r:id="rId57"/>
    <p:sldId id="477" r:id="rId58"/>
    <p:sldId id="478" r:id="rId59"/>
    <p:sldId id="495" r:id="rId6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78" autoAdjust="0"/>
    <p:restoredTop sz="94711"/>
  </p:normalViewPr>
  <p:slideViewPr>
    <p:cSldViewPr>
      <p:cViewPr>
        <p:scale>
          <a:sx n="95" d="100"/>
          <a:sy n="95" d="100"/>
        </p:scale>
        <p:origin x="256" y="2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52"/>
    </p:cViewPr>
  </p:sorterViewPr>
  <p:notesViewPr>
    <p:cSldViewPr>
      <p:cViewPr varScale="1">
        <p:scale>
          <a:sx n="84" d="100"/>
          <a:sy n="84" d="100"/>
        </p:scale>
        <p:origin x="-3216" y="-7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148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atin typeface="Arial" pitchFamily="34" charset="0"/>
              </a:defRPr>
            </a:lvl1pPr>
          </a:lstStyle>
          <a:p>
            <a:pPr>
              <a:defRPr/>
            </a:pPr>
            <a:fld id="{00496761-FA96-474B-BD2D-CE59856EADFE}" type="datetimeFigureOut">
              <a:rPr lang="en-US"/>
              <a:pPr>
                <a:defRPr/>
              </a:pPr>
              <a:t>9/12/19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atin typeface="Arial" pitchFamily="34" charset="0"/>
              </a:defRPr>
            </a:lvl1pPr>
          </a:lstStyle>
          <a:p>
            <a:pPr>
              <a:defRPr/>
            </a:pPr>
            <a:fld id="{9B1A45A2-03ED-4E78-BD05-9188A79F3CAE}" type="slidenum">
              <a:rPr lang="en-US"/>
              <a:pPr>
                <a:defRPr/>
              </a:pPr>
              <a:t>‹#›</a:t>
            </a:fld>
            <a:endParaRPr lang="en-US"/>
          </a:p>
        </p:txBody>
      </p:sp>
    </p:spTree>
    <p:extLst>
      <p:ext uri="{BB962C8B-B14F-4D97-AF65-F5344CB8AC3E}">
        <p14:creationId xmlns:p14="http://schemas.microsoft.com/office/powerpoint/2010/main" val="937142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3</a:t>
            </a:fld>
            <a:endParaRPr lang="en-US" altLang="en-US" dirty="0"/>
          </a:p>
        </p:txBody>
      </p:sp>
    </p:spTree>
    <p:extLst>
      <p:ext uri="{BB962C8B-B14F-4D97-AF65-F5344CB8AC3E}">
        <p14:creationId xmlns:p14="http://schemas.microsoft.com/office/powerpoint/2010/main" val="129621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4</a:t>
            </a:fld>
            <a:endParaRPr lang="en-US" altLang="en-US" dirty="0"/>
          </a:p>
        </p:txBody>
      </p:sp>
    </p:spTree>
    <p:extLst>
      <p:ext uri="{BB962C8B-B14F-4D97-AF65-F5344CB8AC3E}">
        <p14:creationId xmlns:p14="http://schemas.microsoft.com/office/powerpoint/2010/main" val="46420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7</a:t>
            </a:fld>
            <a:endParaRPr lang="en-US" altLang="en-US" dirty="0"/>
          </a:p>
        </p:txBody>
      </p:sp>
    </p:spTree>
    <p:extLst>
      <p:ext uri="{BB962C8B-B14F-4D97-AF65-F5344CB8AC3E}">
        <p14:creationId xmlns:p14="http://schemas.microsoft.com/office/powerpoint/2010/main" val="35575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11</a:t>
            </a:fld>
            <a:endParaRPr lang="en-US" altLang="en-US" dirty="0"/>
          </a:p>
        </p:txBody>
      </p:sp>
    </p:spTree>
    <p:extLst>
      <p:ext uri="{BB962C8B-B14F-4D97-AF65-F5344CB8AC3E}">
        <p14:creationId xmlns:p14="http://schemas.microsoft.com/office/powerpoint/2010/main" val="938241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13</a:t>
            </a:fld>
            <a:endParaRPr lang="en-US" altLang="en-US" dirty="0"/>
          </a:p>
        </p:txBody>
      </p:sp>
    </p:spTree>
    <p:extLst>
      <p:ext uri="{BB962C8B-B14F-4D97-AF65-F5344CB8AC3E}">
        <p14:creationId xmlns:p14="http://schemas.microsoft.com/office/powerpoint/2010/main" val="44884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17</a:t>
            </a:fld>
            <a:endParaRPr lang="en-US" altLang="en-US" dirty="0"/>
          </a:p>
        </p:txBody>
      </p:sp>
    </p:spTree>
    <p:extLst>
      <p:ext uri="{BB962C8B-B14F-4D97-AF65-F5344CB8AC3E}">
        <p14:creationId xmlns:p14="http://schemas.microsoft.com/office/powerpoint/2010/main" val="184768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E0867-67FD-6F4B-8199-6F5ABE4A0EBB}" type="slidenum">
              <a:rPr lang="en-US" altLang="en-US"/>
              <a:pPr/>
              <a:t>21</a:t>
            </a:fld>
            <a:endParaRPr lang="en-US" altLang="en-US" dirty="0"/>
          </a:p>
        </p:txBody>
      </p:sp>
    </p:spTree>
    <p:extLst>
      <p:ext uri="{BB962C8B-B14F-4D97-AF65-F5344CB8AC3E}">
        <p14:creationId xmlns:p14="http://schemas.microsoft.com/office/powerpoint/2010/main" val="53109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When want to move from t-test, correlation framework to Linear regression? </a:t>
            </a:r>
          </a:p>
          <a:p>
            <a:r>
              <a:rPr lang="en-US" altLang="en-US" dirty="0"/>
              <a:t>Confounders, more covariates, more than 1 exposure—complex relationship</a:t>
            </a:r>
          </a:p>
          <a:p>
            <a:r>
              <a:rPr lang="en-US" altLang="en-US" dirty="0"/>
              <a:t>T-test in descriptive stats on 1</a:t>
            </a:r>
            <a:r>
              <a:rPr lang="en-US" altLang="en-US" baseline="30000" dirty="0"/>
              <a:t>st</a:t>
            </a:r>
            <a:r>
              <a:rPr lang="en-US" altLang="en-US" dirty="0"/>
              <a:t> page manuscript</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89DD6F-C78C-F14F-A138-C54B894C1534}" type="slidenum">
              <a:rPr lang="en-US" altLang="en-US"/>
              <a:pPr/>
              <a:t>22</a:t>
            </a:fld>
            <a:endParaRPr lang="en-US" altLang="en-US" dirty="0"/>
          </a:p>
        </p:txBody>
      </p:sp>
    </p:spTree>
    <p:extLst>
      <p:ext uri="{BB962C8B-B14F-4D97-AF65-F5344CB8AC3E}">
        <p14:creationId xmlns:p14="http://schemas.microsoft.com/office/powerpoint/2010/main" val="150545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D28D3C4-550B-4B34-A7D2-7E327A8A2C7E}" type="datetime1">
              <a:rPr lang="en-US" smtClean="0"/>
              <a:t>9/12/19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88D68F-052D-4498-96E7-7FAF5C8C27EF}" type="slidenum">
              <a:rPr lang="en-US"/>
              <a:pPr>
                <a:defRPr/>
              </a:pPr>
              <a:t>‹#›</a:t>
            </a:fld>
            <a:endParaRPr lang="en-US"/>
          </a:p>
        </p:txBody>
      </p:sp>
    </p:spTree>
    <p:extLst>
      <p:ext uri="{BB962C8B-B14F-4D97-AF65-F5344CB8AC3E}">
        <p14:creationId xmlns:p14="http://schemas.microsoft.com/office/powerpoint/2010/main" val="290405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7685E8-30A5-4D6A-811E-8168F5A43503}" type="datetime1">
              <a:rPr lang="en-US" smtClean="0"/>
              <a:t>9/12/19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CB64E0-9FA2-46A1-BDD5-B9858DC6E364}" type="slidenum">
              <a:rPr lang="en-US"/>
              <a:pPr>
                <a:defRPr/>
              </a:pPr>
              <a:t>‹#›</a:t>
            </a:fld>
            <a:endParaRPr lang="en-US"/>
          </a:p>
        </p:txBody>
      </p:sp>
    </p:spTree>
    <p:extLst>
      <p:ext uri="{BB962C8B-B14F-4D97-AF65-F5344CB8AC3E}">
        <p14:creationId xmlns:p14="http://schemas.microsoft.com/office/powerpoint/2010/main" val="168108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E3FF84-9ABE-4C30-830C-537F58D7E000}" type="datetime1">
              <a:rPr lang="en-US" smtClean="0"/>
              <a:t>9/12/19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603B4C-B625-4FA9-9BC1-7F60008CFB8C}" type="slidenum">
              <a:rPr lang="en-US"/>
              <a:pPr>
                <a:defRPr/>
              </a:pPr>
              <a:t>‹#›</a:t>
            </a:fld>
            <a:endParaRPr lang="en-US"/>
          </a:p>
        </p:txBody>
      </p:sp>
    </p:spTree>
    <p:extLst>
      <p:ext uri="{BB962C8B-B14F-4D97-AF65-F5344CB8AC3E}">
        <p14:creationId xmlns:p14="http://schemas.microsoft.com/office/powerpoint/2010/main" val="281996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15508C0-B444-4562-8ACF-C53F16C45510}" type="datetime1">
              <a:rPr lang="en-US" smtClean="0"/>
              <a:t>9/12/19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D48F1F-972C-4EC7-AAD6-55C7142ECD2B}" type="slidenum">
              <a:rPr lang="en-US"/>
              <a:pPr>
                <a:defRPr/>
              </a:pPr>
              <a:t>‹#›</a:t>
            </a:fld>
            <a:endParaRPr lang="en-US"/>
          </a:p>
        </p:txBody>
      </p:sp>
    </p:spTree>
    <p:extLst>
      <p:ext uri="{BB962C8B-B14F-4D97-AF65-F5344CB8AC3E}">
        <p14:creationId xmlns:p14="http://schemas.microsoft.com/office/powerpoint/2010/main" val="30801778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01C8CE-2C8A-46B3-BAB9-B444AA3E8DEA}" type="datetime1">
              <a:rPr lang="en-US" smtClean="0"/>
              <a:t>9/12/19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D54184-ADF5-4737-ABAC-BD5351E26381}" type="slidenum">
              <a:rPr lang="en-US"/>
              <a:pPr>
                <a:defRPr/>
              </a:pPr>
              <a:t>‹#›</a:t>
            </a:fld>
            <a:endParaRPr lang="en-US"/>
          </a:p>
        </p:txBody>
      </p:sp>
    </p:spTree>
    <p:extLst>
      <p:ext uri="{BB962C8B-B14F-4D97-AF65-F5344CB8AC3E}">
        <p14:creationId xmlns:p14="http://schemas.microsoft.com/office/powerpoint/2010/main" val="191147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4A41DAE-5BFC-4AC3-97AF-55653F3A8B51}" type="datetime1">
              <a:rPr lang="en-US" smtClean="0"/>
              <a:t>9/12/19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A32EFE-B7FC-46C8-95AC-D3EE03A270C5}" type="slidenum">
              <a:rPr lang="en-US"/>
              <a:pPr>
                <a:defRPr/>
              </a:pPr>
              <a:t>‹#›</a:t>
            </a:fld>
            <a:endParaRPr lang="en-US"/>
          </a:p>
        </p:txBody>
      </p:sp>
    </p:spTree>
    <p:extLst>
      <p:ext uri="{BB962C8B-B14F-4D97-AF65-F5344CB8AC3E}">
        <p14:creationId xmlns:p14="http://schemas.microsoft.com/office/powerpoint/2010/main" val="408252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CE10631-2B71-424F-A3BB-7788ABA110AE}" type="datetime1">
              <a:rPr lang="en-US" smtClean="0"/>
              <a:t>9/12/19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D4B403-2016-42D2-B4AC-C9E0AFB7BF49}" type="slidenum">
              <a:rPr lang="en-US"/>
              <a:pPr>
                <a:defRPr/>
              </a:pPr>
              <a:t>‹#›</a:t>
            </a:fld>
            <a:endParaRPr lang="en-US"/>
          </a:p>
        </p:txBody>
      </p:sp>
    </p:spTree>
    <p:extLst>
      <p:ext uri="{BB962C8B-B14F-4D97-AF65-F5344CB8AC3E}">
        <p14:creationId xmlns:p14="http://schemas.microsoft.com/office/powerpoint/2010/main" val="395333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8CFCF66-CD05-459F-B453-D77FF98AD783}" type="datetime1">
              <a:rPr lang="en-US" smtClean="0"/>
              <a:t>9/12/19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286535-E3D9-4D14-8184-8A30C783E174}" type="slidenum">
              <a:rPr lang="en-US"/>
              <a:pPr>
                <a:defRPr/>
              </a:pPr>
              <a:t>‹#›</a:t>
            </a:fld>
            <a:endParaRPr lang="en-US"/>
          </a:p>
        </p:txBody>
      </p:sp>
    </p:spTree>
    <p:extLst>
      <p:ext uri="{BB962C8B-B14F-4D97-AF65-F5344CB8AC3E}">
        <p14:creationId xmlns:p14="http://schemas.microsoft.com/office/powerpoint/2010/main" val="326817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23D46D6-B004-4DBF-9837-A0717BB335B8}" type="datetime1">
              <a:rPr lang="en-US" smtClean="0"/>
              <a:t>9/12/19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CFEA551-A090-4376-B3B4-FA8E51611930}" type="slidenum">
              <a:rPr lang="en-US"/>
              <a:pPr>
                <a:defRPr/>
              </a:pPr>
              <a:t>‹#›</a:t>
            </a:fld>
            <a:endParaRPr lang="en-US"/>
          </a:p>
        </p:txBody>
      </p:sp>
    </p:spTree>
    <p:extLst>
      <p:ext uri="{BB962C8B-B14F-4D97-AF65-F5344CB8AC3E}">
        <p14:creationId xmlns:p14="http://schemas.microsoft.com/office/powerpoint/2010/main" val="35484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94095A8-6F1B-4E24-B3EF-9AFFA301970E}" type="datetime1">
              <a:rPr lang="en-US" smtClean="0"/>
              <a:t>9/12/19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1FF0B7F-83BC-4735-A684-A6A9932E241A}" type="slidenum">
              <a:rPr lang="en-US"/>
              <a:pPr>
                <a:defRPr/>
              </a:pPr>
              <a:t>‹#›</a:t>
            </a:fld>
            <a:endParaRPr lang="en-US"/>
          </a:p>
        </p:txBody>
      </p:sp>
    </p:spTree>
    <p:extLst>
      <p:ext uri="{BB962C8B-B14F-4D97-AF65-F5344CB8AC3E}">
        <p14:creationId xmlns:p14="http://schemas.microsoft.com/office/powerpoint/2010/main" val="362262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4CF274-8867-47A2-B90A-6D0C66436928}" type="datetime1">
              <a:rPr lang="en-US" smtClean="0"/>
              <a:t>9/12/19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86DAAE-FAF1-4803-BA1C-831E37629B16}" type="slidenum">
              <a:rPr lang="en-US"/>
              <a:pPr>
                <a:defRPr/>
              </a:pPr>
              <a:t>‹#›</a:t>
            </a:fld>
            <a:endParaRPr lang="en-US"/>
          </a:p>
        </p:txBody>
      </p:sp>
    </p:spTree>
    <p:extLst>
      <p:ext uri="{BB962C8B-B14F-4D97-AF65-F5344CB8AC3E}">
        <p14:creationId xmlns:p14="http://schemas.microsoft.com/office/powerpoint/2010/main" val="49101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15135A-35D6-48BA-A069-6DC4E663E4C7}" type="datetime1">
              <a:rPr lang="en-US" smtClean="0"/>
              <a:t>9/12/19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E5A642-CBC9-456A-975D-435D70371D98}" type="slidenum">
              <a:rPr lang="en-US"/>
              <a:pPr>
                <a:defRPr/>
              </a:pPr>
              <a:t>‹#›</a:t>
            </a:fld>
            <a:endParaRPr lang="en-US"/>
          </a:p>
        </p:txBody>
      </p:sp>
    </p:spTree>
    <p:extLst>
      <p:ext uri="{BB962C8B-B14F-4D97-AF65-F5344CB8AC3E}">
        <p14:creationId xmlns:p14="http://schemas.microsoft.com/office/powerpoint/2010/main" val="739014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9F64AEE5-B678-40D0-AF6B-782F0C1173C5}" type="datetime1">
              <a:rPr lang="en-US" smtClean="0"/>
              <a:t>9/12/19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FE534E40-4C58-4B77-8450-3B0AD9531B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oleObject" Target="../embeddings/oleObject2.bin"/><Relationship Id="rId5"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4" Type="http://schemas.openxmlformats.org/officeDocument/2006/relationships/image" Target="../media/image1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320.png"/><Relationship Id="rId4"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image" Target="../media/image20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457200" y="1924050"/>
            <a:ext cx="8229600" cy="1524000"/>
          </a:xfrm>
        </p:spPr>
        <p:txBody>
          <a:bodyPr/>
          <a:lstStyle/>
          <a:p>
            <a:pPr eaLnBrk="1" hangingPunct="1"/>
            <a:r>
              <a:rPr lang="en-US" altLang="en-US" b="1" dirty="0">
                <a:solidFill>
                  <a:srgbClr val="7030A0"/>
                </a:solidFill>
              </a:rPr>
              <a:t>BST 210</a:t>
            </a:r>
            <a:br>
              <a:rPr lang="en-US" altLang="en-US" b="1" dirty="0">
                <a:solidFill>
                  <a:srgbClr val="7030A0"/>
                </a:solidFill>
              </a:rPr>
            </a:br>
            <a:r>
              <a:rPr lang="en-US" altLang="en-US" b="1" dirty="0">
                <a:solidFill>
                  <a:srgbClr val="7030A0"/>
                </a:solidFill>
              </a:rPr>
              <a:t>Applied Regression Analysis</a:t>
            </a:r>
            <a:br>
              <a:rPr lang="en-US" altLang="en-US" b="1" dirty="0">
                <a:solidFill>
                  <a:srgbClr val="7030A0"/>
                </a:solidFill>
              </a:rPr>
            </a:br>
            <a:r>
              <a:rPr lang="en-US" altLang="en-US" b="1" dirty="0">
                <a:solidFill>
                  <a:srgbClr val="7030A0"/>
                </a:solidFill>
              </a:rPr>
              <a:t/>
            </a:r>
            <a:br>
              <a:rPr lang="en-US" altLang="en-US" b="1" dirty="0">
                <a:solidFill>
                  <a:srgbClr val="7030A0"/>
                </a:solidFill>
              </a:rPr>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759EAFF-E186-A544-AC53-8DCC5326F6D8}" type="slidenum">
              <a:rPr lang="en-US" altLang="en-US" sz="1200">
                <a:solidFill>
                  <a:srgbClr val="898989"/>
                </a:solidFill>
                <a:latin typeface="Arial" charset="0"/>
              </a:rPr>
              <a:pPr>
                <a:spcBef>
                  <a:spcPct val="0"/>
                </a:spcBef>
                <a:buFontTx/>
                <a:buNone/>
              </a:pPr>
              <a:t>1</a:t>
            </a:fld>
            <a:endParaRPr lang="en-US" altLang="en-US" sz="1200" dirty="0">
              <a:solidFill>
                <a:srgbClr val="898989"/>
              </a:solidFill>
              <a:latin typeface="Arial" charset="0"/>
            </a:endParaRPr>
          </a:p>
        </p:txBody>
      </p:sp>
      <p:sp>
        <p:nvSpPr>
          <p:cNvPr id="15364" name="TextBox 3"/>
          <p:cNvSpPr txBox="1">
            <a:spLocks noChangeArrowheads="1"/>
          </p:cNvSpPr>
          <p:nvPr/>
        </p:nvSpPr>
        <p:spPr bwMode="auto">
          <a:xfrm>
            <a:off x="641350" y="1873250"/>
            <a:ext cx="484505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en-US" altLang="en-US" sz="1800" dirty="0">
              <a:latin typeface="Arial" charset="0"/>
            </a:endParaRPr>
          </a:p>
        </p:txBody>
      </p:sp>
      <p:sp>
        <p:nvSpPr>
          <p:cNvPr id="15365" name="TextBox 4"/>
          <p:cNvSpPr txBox="1">
            <a:spLocks noChangeArrowheads="1"/>
          </p:cNvSpPr>
          <p:nvPr/>
        </p:nvSpPr>
        <p:spPr bwMode="auto">
          <a:xfrm>
            <a:off x="641350" y="2443163"/>
            <a:ext cx="2216150" cy="2433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en-US" altLang="en-US" sz="1800" dirty="0">
              <a:latin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24" y="2673156"/>
            <a:ext cx="7557951" cy="2203644"/>
          </a:xfrm>
          <a:prstGeom prst="rect">
            <a:avLst/>
          </a:prstGeom>
        </p:spPr>
      </p:pic>
    </p:spTree>
    <p:extLst>
      <p:ext uri="{BB962C8B-B14F-4D97-AF65-F5344CB8AC3E}">
        <p14:creationId xmlns:p14="http://schemas.microsoft.com/office/powerpoint/2010/main" val="2141198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457200"/>
            <a:ext cx="7772400" cy="1143000"/>
          </a:xfrm>
        </p:spPr>
        <p:txBody>
          <a:bodyPr/>
          <a:lstStyle/>
          <a:p>
            <a:pPr eaLnBrk="1" hangingPunct="1"/>
            <a:r>
              <a:rPr lang="en-US" altLang="en-US" sz="4000" b="1" dirty="0" smtClean="0">
                <a:solidFill>
                  <a:srgbClr val="7030A0"/>
                </a:solidFill>
              </a:rPr>
              <a:t>Which Linear Model?</a:t>
            </a:r>
            <a:endParaRPr lang="en-US" altLang="en-US" sz="4000" dirty="0" smtClean="0">
              <a:solidFill>
                <a:srgbClr val="7030A0"/>
              </a:solidFill>
            </a:endParaRPr>
          </a:p>
        </p:txBody>
      </p:sp>
      <p:sp>
        <p:nvSpPr>
          <p:cNvPr id="22531" name="Rectangle 3"/>
          <p:cNvSpPr>
            <a:spLocks noGrp="1" noChangeArrowheads="1"/>
          </p:cNvSpPr>
          <p:nvPr>
            <p:ph idx="1"/>
          </p:nvPr>
        </p:nvSpPr>
        <p:spPr>
          <a:xfrm>
            <a:off x="457200" y="1828800"/>
            <a:ext cx="8458200" cy="4114800"/>
          </a:xfrm>
        </p:spPr>
        <p:txBody>
          <a:bodyPr/>
          <a:lstStyle/>
          <a:p>
            <a:pPr eaLnBrk="1" hangingPunct="1"/>
            <a:endParaRPr lang="en-US" altLang="en-US" dirty="0" smtClean="0"/>
          </a:p>
          <a:p>
            <a:pPr eaLnBrk="1" hangingPunct="1"/>
            <a:r>
              <a:rPr lang="en-US" altLang="en-US" dirty="0"/>
              <a:t>E(</a:t>
            </a:r>
            <a:r>
              <a:rPr lang="en-US" altLang="en-US" i="1" dirty="0"/>
              <a:t>Y</a:t>
            </a:r>
            <a:r>
              <a:rPr lang="en-US" altLang="en-US" baseline="-25000" dirty="0"/>
              <a:t>i</a:t>
            </a:r>
            <a:r>
              <a:rPr lang="en-US" altLang="en-US" dirty="0"/>
              <a:t>) = </a:t>
            </a:r>
            <a:r>
              <a:rPr lang="el-GR" altLang="en-US" dirty="0"/>
              <a:t>β</a:t>
            </a:r>
            <a:r>
              <a:rPr lang="en-US" altLang="en-US" baseline="-25000" dirty="0"/>
              <a:t>0</a:t>
            </a:r>
            <a:r>
              <a:rPr lang="en-US" altLang="en-US" dirty="0"/>
              <a:t> + </a:t>
            </a:r>
            <a:r>
              <a:rPr lang="el-GR" altLang="en-US" dirty="0"/>
              <a:t>β</a:t>
            </a:r>
            <a:r>
              <a:rPr lang="en-US" altLang="en-US" baseline="-25000" dirty="0"/>
              <a:t>1</a:t>
            </a:r>
            <a:r>
              <a:rPr lang="en-US" altLang="en-US" dirty="0"/>
              <a:t>·</a:t>
            </a:r>
            <a:r>
              <a:rPr lang="en-US" altLang="en-US" i="1" dirty="0"/>
              <a:t>age</a:t>
            </a:r>
            <a:r>
              <a:rPr lang="en-US" altLang="en-US" baseline="-25000" dirty="0"/>
              <a:t>i</a:t>
            </a:r>
            <a:r>
              <a:rPr lang="en-US" altLang="en-US" i="1" baseline="-25000" dirty="0"/>
              <a:t> </a:t>
            </a:r>
            <a:r>
              <a:rPr lang="en-US" altLang="en-US" dirty="0"/>
              <a:t>+ </a:t>
            </a:r>
            <a:r>
              <a:rPr lang="el-GR" altLang="en-US" dirty="0"/>
              <a:t>β</a:t>
            </a:r>
            <a:r>
              <a:rPr lang="en-US" altLang="en-US" baseline="-25000" dirty="0" smtClean="0"/>
              <a:t>2</a:t>
            </a:r>
            <a:r>
              <a:rPr lang="en-US" altLang="en-US" dirty="0" smtClean="0"/>
              <a:t>·</a:t>
            </a:r>
            <a:r>
              <a:rPr lang="en-US" altLang="en-US" i="1" dirty="0" smtClean="0"/>
              <a:t>female</a:t>
            </a:r>
            <a:r>
              <a:rPr lang="en-US" altLang="en-US" baseline="-25000" dirty="0" smtClean="0"/>
              <a:t>i</a:t>
            </a:r>
          </a:p>
          <a:p>
            <a:pPr eaLnBrk="1" hangingPunct="1"/>
            <a:endParaRPr lang="en-US" altLang="en-US" dirty="0"/>
          </a:p>
          <a:p>
            <a:pPr eaLnBrk="1" hangingPunct="1"/>
            <a:r>
              <a:rPr lang="en-US" altLang="en-US" dirty="0" smtClean="0"/>
              <a:t>E(</a:t>
            </a:r>
            <a:r>
              <a:rPr lang="en-US" altLang="en-US" i="1" dirty="0" smtClean="0"/>
              <a:t>Y</a:t>
            </a:r>
            <a:r>
              <a:rPr lang="en-US" altLang="en-US" baseline="-25000" dirty="0" smtClean="0"/>
              <a:t>i</a:t>
            </a:r>
            <a:r>
              <a:rPr lang="en-US" altLang="en-US" dirty="0"/>
              <a:t>) = </a:t>
            </a:r>
            <a:r>
              <a:rPr lang="el-GR" altLang="en-US" dirty="0"/>
              <a:t>β</a:t>
            </a:r>
            <a:r>
              <a:rPr lang="en-US" altLang="en-US" baseline="-25000" dirty="0"/>
              <a:t>0</a:t>
            </a:r>
            <a:r>
              <a:rPr lang="en-US" altLang="en-US" dirty="0"/>
              <a:t> + </a:t>
            </a:r>
            <a:r>
              <a:rPr lang="el-GR" altLang="en-US" dirty="0"/>
              <a:t>β</a:t>
            </a:r>
            <a:r>
              <a:rPr lang="en-US" altLang="en-US" baseline="-25000" dirty="0"/>
              <a:t>1</a:t>
            </a:r>
            <a:r>
              <a:rPr lang="en-US" altLang="en-US" dirty="0"/>
              <a:t>·</a:t>
            </a:r>
            <a:r>
              <a:rPr lang="en-US" altLang="en-US" i="1" dirty="0"/>
              <a:t>age</a:t>
            </a:r>
            <a:r>
              <a:rPr lang="en-US" altLang="en-US" baseline="-25000" dirty="0"/>
              <a:t>i</a:t>
            </a:r>
            <a:r>
              <a:rPr lang="en-US" altLang="en-US" i="1" baseline="-25000" dirty="0"/>
              <a:t> </a:t>
            </a:r>
            <a:r>
              <a:rPr lang="en-US" altLang="en-US" dirty="0"/>
              <a:t>+ </a:t>
            </a:r>
            <a:r>
              <a:rPr lang="el-GR" altLang="en-US" dirty="0"/>
              <a:t>β</a:t>
            </a:r>
            <a:r>
              <a:rPr lang="en-US" altLang="en-US" baseline="-25000" dirty="0"/>
              <a:t>2</a:t>
            </a:r>
            <a:r>
              <a:rPr lang="en-US" altLang="en-US" dirty="0"/>
              <a:t>·</a:t>
            </a:r>
            <a:r>
              <a:rPr lang="en-US" altLang="en-US" i="1" dirty="0"/>
              <a:t>female</a:t>
            </a:r>
            <a:r>
              <a:rPr lang="en-US" altLang="en-US" baseline="-25000" dirty="0"/>
              <a:t>i</a:t>
            </a:r>
            <a:r>
              <a:rPr lang="en-US" altLang="en-US" i="1" dirty="0"/>
              <a:t> </a:t>
            </a:r>
            <a:r>
              <a:rPr lang="en-US" altLang="en-US" dirty="0"/>
              <a:t>+ </a:t>
            </a:r>
            <a:r>
              <a:rPr lang="el-GR" altLang="en-US" dirty="0"/>
              <a:t>β</a:t>
            </a:r>
            <a:r>
              <a:rPr lang="en-US" altLang="en-US" baseline="-25000" dirty="0"/>
              <a:t>3</a:t>
            </a:r>
            <a:r>
              <a:rPr lang="en-US" altLang="en-US" dirty="0"/>
              <a:t>·</a:t>
            </a:r>
            <a:r>
              <a:rPr lang="en-US" altLang="en-US" i="1" dirty="0"/>
              <a:t>age</a:t>
            </a:r>
            <a:r>
              <a:rPr lang="en-US" altLang="en-US" baseline="-25000" dirty="0"/>
              <a:t>i</a:t>
            </a:r>
            <a:r>
              <a:rPr lang="en-US" altLang="en-US" dirty="0"/>
              <a:t>·</a:t>
            </a:r>
            <a:r>
              <a:rPr lang="en-US" altLang="en-US" i="1" dirty="0"/>
              <a:t>female</a:t>
            </a:r>
            <a:r>
              <a:rPr lang="en-US" altLang="en-US" baseline="-25000" dirty="0"/>
              <a:t>i</a:t>
            </a:r>
            <a:endParaRPr lang="en-US" altLang="en-US" i="1" dirty="0"/>
          </a:p>
          <a:p>
            <a:pPr eaLnBrk="1" hangingPunct="1"/>
            <a:endParaRPr lang="en-US" altLang="en-US" dirty="0" smtClean="0"/>
          </a:p>
          <a:p>
            <a:pPr eaLnBrk="1" hangingPunct="1"/>
            <a:r>
              <a:rPr lang="en-US" altLang="en-US" dirty="0" smtClean="0">
                <a:solidFill>
                  <a:srgbClr val="FF0000"/>
                </a:solidFill>
              </a:rPr>
              <a:t>E(</a:t>
            </a:r>
            <a:r>
              <a:rPr lang="en-US" altLang="en-US" i="1" dirty="0" smtClean="0">
                <a:solidFill>
                  <a:srgbClr val="FF0000"/>
                </a:solidFill>
              </a:rPr>
              <a:t>Y</a:t>
            </a:r>
            <a:r>
              <a:rPr lang="en-US" altLang="en-US" baseline="-25000" dirty="0" smtClean="0">
                <a:solidFill>
                  <a:srgbClr val="FF0000"/>
                </a:solidFill>
              </a:rPr>
              <a:t>i</a:t>
            </a:r>
            <a:r>
              <a:rPr lang="en-US" altLang="en-US" dirty="0" smtClean="0">
                <a:solidFill>
                  <a:srgbClr val="FF0000"/>
                </a:solidFill>
              </a:rPr>
              <a:t>) = </a:t>
            </a:r>
            <a:r>
              <a:rPr lang="el-GR" altLang="en-US" dirty="0" smtClean="0">
                <a:solidFill>
                  <a:srgbClr val="FF0000"/>
                </a:solidFill>
              </a:rPr>
              <a:t>β</a:t>
            </a:r>
            <a:r>
              <a:rPr lang="en-US" altLang="en-US" baseline="-25000" dirty="0" smtClean="0">
                <a:solidFill>
                  <a:srgbClr val="FF0000"/>
                </a:solidFill>
              </a:rPr>
              <a:t>0</a:t>
            </a:r>
            <a:r>
              <a:rPr lang="en-US" altLang="en-US" dirty="0" smtClean="0">
                <a:solidFill>
                  <a:srgbClr val="FF0000"/>
                </a:solidFill>
              </a:rPr>
              <a:t> + </a:t>
            </a:r>
            <a:r>
              <a:rPr lang="el-GR" altLang="en-US" dirty="0" smtClean="0">
                <a:solidFill>
                  <a:srgbClr val="FF0000"/>
                </a:solidFill>
              </a:rPr>
              <a:t>β</a:t>
            </a:r>
            <a:r>
              <a:rPr lang="en-US" altLang="en-US" baseline="-25000" dirty="0" smtClean="0">
                <a:solidFill>
                  <a:srgbClr val="FF0000"/>
                </a:solidFill>
              </a:rPr>
              <a:t>1</a:t>
            </a:r>
            <a:r>
              <a:rPr lang="en-US" altLang="en-US" dirty="0" smtClean="0">
                <a:solidFill>
                  <a:srgbClr val="FF0000"/>
                </a:solidFill>
              </a:rPr>
              <a:t>·</a:t>
            </a:r>
            <a:r>
              <a:rPr lang="en-US" altLang="en-US" i="1" dirty="0" smtClean="0">
                <a:solidFill>
                  <a:srgbClr val="FF0000"/>
                </a:solidFill>
              </a:rPr>
              <a:t>age</a:t>
            </a:r>
            <a:r>
              <a:rPr lang="en-US" altLang="en-US" baseline="-25000" dirty="0" smtClean="0">
                <a:solidFill>
                  <a:srgbClr val="FF0000"/>
                </a:solidFill>
              </a:rPr>
              <a:t>i</a:t>
            </a:r>
            <a:r>
              <a:rPr lang="en-US" altLang="en-US" i="1" baseline="-25000" dirty="0" smtClean="0">
                <a:solidFill>
                  <a:srgbClr val="FF0000"/>
                </a:solidFill>
              </a:rPr>
              <a:t> </a:t>
            </a:r>
            <a:r>
              <a:rPr lang="en-US" altLang="en-US" dirty="0" smtClean="0">
                <a:solidFill>
                  <a:srgbClr val="FF0000"/>
                </a:solidFill>
              </a:rPr>
              <a:t>+ </a:t>
            </a:r>
            <a:r>
              <a:rPr lang="el-GR" altLang="en-US" dirty="0" smtClean="0">
                <a:solidFill>
                  <a:srgbClr val="FF0000"/>
                </a:solidFill>
              </a:rPr>
              <a:t>β</a:t>
            </a:r>
            <a:r>
              <a:rPr lang="en-US" altLang="en-US" baseline="-25000" dirty="0" smtClean="0">
                <a:solidFill>
                  <a:srgbClr val="FF0000"/>
                </a:solidFill>
              </a:rPr>
              <a:t>2</a:t>
            </a:r>
            <a:r>
              <a:rPr lang="en-US" altLang="en-US" dirty="0" smtClean="0">
                <a:solidFill>
                  <a:srgbClr val="FF0000"/>
                </a:solidFill>
              </a:rPr>
              <a:t>·</a:t>
            </a:r>
            <a:r>
              <a:rPr lang="en-US" altLang="en-US" i="1" dirty="0" smtClean="0">
                <a:solidFill>
                  <a:srgbClr val="FF0000"/>
                </a:solidFill>
              </a:rPr>
              <a:t>age</a:t>
            </a:r>
            <a:r>
              <a:rPr lang="en-US" altLang="en-US" baseline="-25000" dirty="0" smtClean="0">
                <a:solidFill>
                  <a:srgbClr val="FF0000"/>
                </a:solidFill>
              </a:rPr>
              <a:t>i</a:t>
            </a:r>
            <a:r>
              <a:rPr lang="en-US" altLang="en-US" baseline="30000" dirty="0" smtClean="0">
                <a:solidFill>
                  <a:srgbClr val="FF0000"/>
                </a:solidFill>
              </a:rPr>
              <a:t>2</a:t>
            </a:r>
            <a:r>
              <a:rPr lang="en-US" altLang="en-US" i="1" baseline="-25000" dirty="0" smtClean="0">
                <a:solidFill>
                  <a:srgbClr val="FF0000"/>
                </a:solidFill>
              </a:rPr>
              <a:t> </a:t>
            </a:r>
            <a:endParaRPr lang="en-US" altLang="en-US" i="1" dirty="0" smtClean="0">
              <a:solidFill>
                <a:srgbClr val="FF0000"/>
              </a:solidFill>
            </a:endParaRPr>
          </a:p>
          <a:p>
            <a:pPr eaLnBrk="1" hangingPunct="1"/>
            <a:endParaRPr lang="en-US" altLang="en-US" dirty="0" smtClean="0"/>
          </a:p>
        </p:txBody>
      </p:sp>
      <p:sp>
        <p:nvSpPr>
          <p:cNvPr id="22533" name="Line 4"/>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6282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Questions from/since last class</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11</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3" name="Content Placeholder 2"/>
          <p:cNvSpPr>
            <a:spLocks noGrp="1"/>
          </p:cNvSpPr>
          <p:nvPr>
            <p:ph idx="1"/>
          </p:nvPr>
        </p:nvSpPr>
        <p:spPr/>
        <p:txBody>
          <a:bodyPr/>
          <a:lstStyle/>
          <a:p>
            <a:r>
              <a:rPr lang="en-US" dirty="0" smtClean="0"/>
              <a:t>Outlier deletion</a:t>
            </a:r>
          </a:p>
          <a:p>
            <a:r>
              <a:rPr lang="en-US" dirty="0" smtClean="0"/>
              <a:t>Nonlinear predictor (independent) variables X</a:t>
            </a:r>
          </a:p>
          <a:p>
            <a:r>
              <a:rPr lang="en-US" dirty="0" err="1" smtClean="0">
                <a:solidFill>
                  <a:srgbClr val="FF0000"/>
                </a:solidFill>
              </a:rPr>
              <a:t>Lowess</a:t>
            </a:r>
            <a:r>
              <a:rPr lang="en-US" dirty="0" smtClean="0">
                <a:solidFill>
                  <a:srgbClr val="FF0000"/>
                </a:solidFill>
              </a:rPr>
              <a:t> and knots</a:t>
            </a:r>
          </a:p>
          <a:p>
            <a:r>
              <a:rPr lang="en-US" dirty="0" smtClean="0"/>
              <a:t>’describe output as if for manuscript’</a:t>
            </a:r>
          </a:p>
          <a:p>
            <a:r>
              <a:rPr lang="en-US" dirty="0" smtClean="0"/>
              <a:t>R</a:t>
            </a:r>
            <a:r>
              <a:rPr lang="en-US" baseline="30000" dirty="0" smtClean="0"/>
              <a:t>2 </a:t>
            </a:r>
            <a:r>
              <a:rPr lang="en-US" dirty="0" smtClean="0"/>
              <a:t>&gt; .70 is considered ‘good’</a:t>
            </a:r>
          </a:p>
          <a:p>
            <a:r>
              <a:rPr lang="en-US" dirty="0" smtClean="0"/>
              <a:t>10% rule for confounders</a:t>
            </a:r>
          </a:p>
          <a:p>
            <a:r>
              <a:rPr lang="en-US" dirty="0" smtClean="0"/>
              <a:t>Comparing R</a:t>
            </a:r>
            <a:r>
              <a:rPr lang="en-US" baseline="30000" dirty="0" smtClean="0"/>
              <a:t>2</a:t>
            </a:r>
            <a:r>
              <a:rPr lang="en-US" dirty="0" smtClean="0"/>
              <a:t> values across models to choose ‘best’ fit</a:t>
            </a:r>
          </a:p>
          <a:p>
            <a:endParaRPr lang="en-US" dirty="0" smtClean="0"/>
          </a:p>
        </p:txBody>
      </p:sp>
    </p:spTree>
    <p:extLst>
      <p:ext uri="{BB962C8B-B14F-4D97-AF65-F5344CB8AC3E}">
        <p14:creationId xmlns:p14="http://schemas.microsoft.com/office/powerpoint/2010/main" val="1329407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noChangeArrowheads="1"/>
          </p:cNvSpPr>
          <p:nvPr>
            <p:ph type="title"/>
          </p:nvPr>
        </p:nvSpPr>
        <p:spPr>
          <a:xfrm>
            <a:off x="152400" y="457200"/>
            <a:ext cx="8763000" cy="1143000"/>
          </a:xfrm>
        </p:spPr>
        <p:txBody>
          <a:bodyPr/>
          <a:lstStyle/>
          <a:p>
            <a:pPr eaLnBrk="1" hangingPunct="1"/>
            <a:r>
              <a:rPr lang="en-US" altLang="en-US" sz="3800" b="1" dirty="0" smtClean="0">
                <a:solidFill>
                  <a:srgbClr val="7030A0"/>
                </a:solidFill>
              </a:rPr>
              <a:t>‘Knots’ in Smoothing</a:t>
            </a:r>
            <a:endParaRPr lang="en-US" altLang="en-US" sz="3800" dirty="0">
              <a:solidFill>
                <a:srgbClr val="7030A0"/>
              </a:solidFill>
            </a:endParaRPr>
          </a:p>
        </p:txBody>
      </p:sp>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DCD57845-C28D-344C-B67D-6DBFE99AFEE2}" type="slidenum">
              <a:rPr lang="en-US" altLang="en-US" sz="1200">
                <a:solidFill>
                  <a:srgbClr val="898989"/>
                </a:solidFill>
                <a:latin typeface="Arial" charset="0"/>
              </a:rPr>
              <a:pPr>
                <a:spcBef>
                  <a:spcPct val="0"/>
                </a:spcBef>
                <a:buFontTx/>
                <a:buNone/>
              </a:pPr>
              <a:t>12</a:t>
            </a:fld>
            <a:endParaRPr lang="en-US" altLang="en-US" sz="1200">
              <a:latin typeface="Arial" charset="0"/>
            </a:endParaRPr>
          </a:p>
        </p:txBody>
      </p:sp>
      <p:sp>
        <p:nvSpPr>
          <p:cNvPr id="49156" name="Line 1028"/>
          <p:cNvSpPr>
            <a:spLocks noChangeShapeType="1"/>
          </p:cNvSpPr>
          <p:nvPr/>
        </p:nvSpPr>
        <p:spPr bwMode="auto">
          <a:xfrm>
            <a:off x="609600" y="1600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49157" name="Rectangle 1031"/>
          <p:cNvSpPr>
            <a:spLocks noChangeArrowheads="1"/>
          </p:cNvSpPr>
          <p:nvPr/>
        </p:nvSpPr>
        <p:spPr bwMode="auto">
          <a:xfrm>
            <a:off x="1152525" y="1720850"/>
            <a:ext cx="68214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2400" smtClean="0">
                <a:latin typeface="Courier" charset="0"/>
              </a:rPr>
              <a:t>lowess pdi minutes, xlabel(0(20)120)</a:t>
            </a:r>
          </a:p>
          <a:p>
            <a:pPr eaLnBrk="1" hangingPunct="1">
              <a:spcBef>
                <a:spcPct val="0"/>
              </a:spcBef>
              <a:buFontTx/>
              <a:buNone/>
              <a:defRPr/>
            </a:pPr>
            <a:r>
              <a:rPr lang="en-US" altLang="en-US" sz="2400" smtClean="0">
                <a:latin typeface="Courier" charset="0"/>
              </a:rPr>
              <a:t>ylabel(50(25)150)</a:t>
            </a:r>
            <a:endParaRPr lang="en-US" altLang="en-US" sz="2000" smtClean="0">
              <a:latin typeface="Courier" charset="0"/>
            </a:endParaRPr>
          </a:p>
        </p:txBody>
      </p:sp>
      <p:pic>
        <p:nvPicPr>
          <p:cNvPr id="9216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590800"/>
            <a:ext cx="51149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3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Questions from/since last class</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13</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3" name="Content Placeholder 2"/>
          <p:cNvSpPr>
            <a:spLocks noGrp="1"/>
          </p:cNvSpPr>
          <p:nvPr>
            <p:ph idx="1"/>
          </p:nvPr>
        </p:nvSpPr>
        <p:spPr/>
        <p:txBody>
          <a:bodyPr/>
          <a:lstStyle/>
          <a:p>
            <a:r>
              <a:rPr lang="en-US" dirty="0" smtClean="0"/>
              <a:t>Outlier deletion</a:t>
            </a:r>
          </a:p>
          <a:p>
            <a:r>
              <a:rPr lang="en-US" dirty="0" smtClean="0"/>
              <a:t>Nonlinear predictor (independent) variables X</a:t>
            </a:r>
          </a:p>
          <a:p>
            <a:r>
              <a:rPr lang="en-US" dirty="0" err="1" smtClean="0"/>
              <a:t>Lowess</a:t>
            </a:r>
            <a:r>
              <a:rPr lang="en-US" dirty="0" smtClean="0"/>
              <a:t> and knots</a:t>
            </a:r>
          </a:p>
          <a:p>
            <a:r>
              <a:rPr lang="en-US" dirty="0">
                <a:solidFill>
                  <a:srgbClr val="FF0000"/>
                </a:solidFill>
              </a:rPr>
              <a:t>10% rule for </a:t>
            </a:r>
            <a:r>
              <a:rPr lang="en-US" dirty="0" smtClean="0">
                <a:solidFill>
                  <a:srgbClr val="FF0000"/>
                </a:solidFill>
              </a:rPr>
              <a:t>confounders</a:t>
            </a:r>
          </a:p>
          <a:p>
            <a:r>
              <a:rPr lang="en-US" dirty="0" smtClean="0"/>
              <a:t>’describe output as if for manuscript’</a:t>
            </a:r>
          </a:p>
          <a:p>
            <a:r>
              <a:rPr lang="en-US" dirty="0" smtClean="0"/>
              <a:t>R</a:t>
            </a:r>
            <a:r>
              <a:rPr lang="en-US" baseline="30000" dirty="0" smtClean="0"/>
              <a:t>2 </a:t>
            </a:r>
            <a:r>
              <a:rPr lang="en-US" dirty="0" smtClean="0"/>
              <a:t>&gt; .70 is considered ‘good’</a:t>
            </a:r>
          </a:p>
          <a:p>
            <a:r>
              <a:rPr lang="en-US" dirty="0" smtClean="0"/>
              <a:t>Comparing R</a:t>
            </a:r>
            <a:r>
              <a:rPr lang="en-US" baseline="30000" dirty="0" smtClean="0"/>
              <a:t>2</a:t>
            </a:r>
            <a:r>
              <a:rPr lang="en-US" dirty="0" smtClean="0"/>
              <a:t> values across models to choose ‘best’ fit</a:t>
            </a:r>
          </a:p>
          <a:p>
            <a:endParaRPr lang="en-US" dirty="0" smtClean="0"/>
          </a:p>
        </p:txBody>
      </p:sp>
    </p:spTree>
    <p:extLst>
      <p:ext uri="{BB962C8B-B14F-4D97-AF65-F5344CB8AC3E}">
        <p14:creationId xmlns:p14="http://schemas.microsoft.com/office/powerpoint/2010/main" val="27625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762000" y="228600"/>
            <a:ext cx="7772400" cy="1143000"/>
          </a:xfrm>
        </p:spPr>
        <p:txBody>
          <a:bodyPr/>
          <a:lstStyle/>
          <a:p>
            <a:pPr eaLnBrk="1" hangingPunct="1"/>
            <a:r>
              <a:rPr lang="en-US" altLang="en-US" sz="4000" b="1" dirty="0" smtClean="0">
                <a:solidFill>
                  <a:srgbClr val="7030A0"/>
                </a:solidFill>
              </a:rPr>
              <a:t>Note on Confounding</a:t>
            </a:r>
            <a:endParaRPr lang="en-US" altLang="en-US" sz="4000" dirty="0">
              <a:solidFill>
                <a:srgbClr val="7030A0"/>
              </a:solidFill>
            </a:endParaRPr>
          </a:p>
        </p:txBody>
      </p:sp>
      <p:sp>
        <p:nvSpPr>
          <p:cNvPr id="38914" name="Rectangle 3"/>
          <p:cNvSpPr>
            <a:spLocks noGrp="1" noChangeArrowheads="1"/>
          </p:cNvSpPr>
          <p:nvPr>
            <p:ph idx="1"/>
          </p:nvPr>
        </p:nvSpPr>
        <p:spPr>
          <a:xfrm>
            <a:off x="685800" y="1600200"/>
            <a:ext cx="7772400" cy="4114800"/>
          </a:xfrm>
        </p:spPr>
        <p:txBody>
          <a:bodyPr/>
          <a:lstStyle/>
          <a:p>
            <a:pPr eaLnBrk="1" hangingPunct="1"/>
            <a:endParaRPr lang="en-US" altLang="en-US" sz="2800" dirty="0" smtClean="0"/>
          </a:p>
          <a:p>
            <a:pPr eaLnBrk="1" hangingPunct="1"/>
            <a:r>
              <a:rPr lang="en-US" altLang="en-US" sz="2800" dirty="0" smtClean="0"/>
              <a:t>If </a:t>
            </a:r>
            <a:r>
              <a:rPr lang="en-US" altLang="en-US" sz="2800" dirty="0"/>
              <a:t>an adjusted analysis gives an appreciably different result than a crude (unadjusted) </a:t>
            </a:r>
            <a:r>
              <a:rPr lang="en-US" altLang="en-US" sz="2800" dirty="0" smtClean="0"/>
              <a:t>analysis </a:t>
            </a:r>
            <a:r>
              <a:rPr lang="en-US" altLang="en-US" sz="2800" dirty="0" smtClean="0">
                <a:solidFill>
                  <a:srgbClr val="FF0000"/>
                </a:solidFill>
              </a:rPr>
              <a:t>(rule of thumb: &gt;10%)</a:t>
            </a:r>
            <a:r>
              <a:rPr lang="en-US" altLang="en-US" sz="2800" dirty="0" smtClean="0"/>
              <a:t>, </a:t>
            </a:r>
            <a:r>
              <a:rPr lang="en-US" altLang="en-US" sz="2800" dirty="0"/>
              <a:t>we say the added variable is a confounder of the exposure-outcome association; use the adjusted analysis!</a:t>
            </a:r>
          </a:p>
          <a:p>
            <a:pPr eaLnBrk="1" hangingPunct="1"/>
            <a:endParaRPr lang="en-US" altLang="en-US" dirty="0"/>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584AD903-FA3B-2149-BF83-C0CC6381EB24}" type="slidenum">
              <a:rPr lang="en-US" altLang="en-US" sz="1200">
                <a:solidFill>
                  <a:srgbClr val="898989"/>
                </a:solidFill>
                <a:latin typeface="Arial" charset="0"/>
              </a:rPr>
              <a:pPr>
                <a:spcBef>
                  <a:spcPct val="0"/>
                </a:spcBef>
                <a:buFontTx/>
                <a:buNone/>
              </a:pPr>
              <a:t>14</a:t>
            </a:fld>
            <a:endParaRPr lang="en-US" altLang="en-US" sz="1200">
              <a:latin typeface="Arial" charset="0"/>
            </a:endParaRPr>
          </a:p>
        </p:txBody>
      </p:sp>
      <p:sp>
        <p:nvSpPr>
          <p:cNvPr id="25605" name="Line 4"/>
          <p:cNvSpPr>
            <a:spLocks noChangeShapeType="1"/>
          </p:cNvSpPr>
          <p:nvPr/>
        </p:nvSpPr>
        <p:spPr bwMode="auto">
          <a:xfrm>
            <a:off x="609600" y="12954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Tree>
    <p:extLst>
      <p:ext uri="{BB962C8B-B14F-4D97-AF65-F5344CB8AC3E}">
        <p14:creationId xmlns:p14="http://schemas.microsoft.com/office/powerpoint/2010/main" val="207489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762000" y="457200"/>
            <a:ext cx="7772400" cy="1143000"/>
          </a:xfrm>
        </p:spPr>
        <p:txBody>
          <a:bodyPr/>
          <a:lstStyle/>
          <a:p>
            <a:pPr eaLnBrk="1" hangingPunct="1"/>
            <a:r>
              <a:rPr lang="en-US" altLang="en-US" b="1" dirty="0" smtClean="0">
                <a:solidFill>
                  <a:srgbClr val="7030A0"/>
                </a:solidFill>
              </a:rPr>
              <a:t>Recall Confounding</a:t>
            </a:r>
            <a:endParaRPr lang="en-US" altLang="en-US" dirty="0">
              <a:solidFill>
                <a:srgbClr val="7030A0"/>
              </a:solidFill>
            </a:endParaRPr>
          </a:p>
        </p:txBody>
      </p:sp>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E5E59537-6F77-C54B-8094-F232727E8EBE}" type="slidenum">
              <a:rPr lang="en-US" altLang="en-US" sz="1200">
                <a:solidFill>
                  <a:srgbClr val="898989"/>
                </a:solidFill>
                <a:latin typeface="Arial" charset="0"/>
              </a:rPr>
              <a:pPr>
                <a:spcBef>
                  <a:spcPct val="0"/>
                </a:spcBef>
                <a:buFontTx/>
                <a:buNone/>
              </a:pPr>
              <a:t>15</a:t>
            </a:fld>
            <a:endParaRPr lang="en-US" altLang="en-US" sz="1200">
              <a:latin typeface="Arial" charset="0"/>
            </a:endParaRPr>
          </a:p>
        </p:txBody>
      </p:sp>
      <p:sp>
        <p:nvSpPr>
          <p:cNvPr id="56324" name="Line 4"/>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56325" name="Rectangle 6"/>
          <p:cNvSpPr>
            <a:spLocks noChangeArrowheads="1"/>
          </p:cNvSpPr>
          <p:nvPr/>
        </p:nvSpPr>
        <p:spPr bwMode="auto">
          <a:xfrm>
            <a:off x="339725" y="1944688"/>
            <a:ext cx="8562975" cy="36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2400" dirty="0" smtClean="0">
                <a:latin typeface="Courier" charset="0"/>
              </a:rPr>
              <a:t>regress </a:t>
            </a:r>
            <a:r>
              <a:rPr lang="en-US" altLang="en-US" sz="2400" dirty="0" err="1" smtClean="0">
                <a:latin typeface="Courier" charset="0"/>
              </a:rPr>
              <a:t>pdi</a:t>
            </a:r>
            <a:r>
              <a:rPr lang="en-US" altLang="en-US" sz="2400" dirty="0" smtClean="0">
                <a:latin typeface="Courier" charset="0"/>
              </a:rPr>
              <a:t> minutes</a:t>
            </a:r>
          </a:p>
          <a:p>
            <a:pPr eaLnBrk="1" hangingPunct="1">
              <a:spcBef>
                <a:spcPct val="0"/>
              </a:spcBef>
              <a:buFontTx/>
              <a:buNone/>
              <a:defRPr/>
            </a:pPr>
            <a:endParaRPr lang="en-US" altLang="en-US" sz="2400" dirty="0" smtClean="0">
              <a:latin typeface="Courier New" charset="0"/>
            </a:endParaRP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r>
              <a:rPr lang="en-US" altLang="en-US" sz="1400" dirty="0" smtClean="0">
                <a:latin typeface="Courier New" charset="0"/>
              </a:rPr>
              <a:t>      Source |       SS       </a:t>
            </a:r>
            <a:r>
              <a:rPr lang="en-US" altLang="en-US" sz="1400" dirty="0" err="1" smtClean="0">
                <a:latin typeface="Courier New" charset="0"/>
              </a:rPr>
              <a:t>df</a:t>
            </a:r>
            <a:r>
              <a:rPr lang="en-US" altLang="en-US" sz="1400" dirty="0" smtClean="0">
                <a:latin typeface="Courier New" charset="0"/>
              </a:rPr>
              <a:t>       MS              Number of </a:t>
            </a:r>
            <a:r>
              <a:rPr lang="en-US" altLang="en-US" sz="1400" dirty="0" err="1" smtClean="0">
                <a:latin typeface="Courier New" charset="0"/>
              </a:rPr>
              <a:t>obs</a:t>
            </a:r>
            <a:r>
              <a:rPr lang="en-US" altLang="en-US" sz="1400" dirty="0" smtClean="0">
                <a:latin typeface="Courier New" charset="0"/>
              </a:rPr>
              <a:t> =     142</a:t>
            </a:r>
          </a:p>
          <a:p>
            <a:pPr eaLnBrk="1" hangingPunct="1">
              <a:spcBef>
                <a:spcPct val="0"/>
              </a:spcBef>
              <a:buFontTx/>
              <a:buNone/>
              <a:defRPr/>
            </a:pPr>
            <a:r>
              <a:rPr lang="en-US" altLang="en-US" sz="1400" dirty="0" smtClean="0">
                <a:latin typeface="Courier New" charset="0"/>
              </a:rPr>
              <a:t>-------------+------------------------------           F(  1,   140) =    7.10</a:t>
            </a:r>
          </a:p>
          <a:p>
            <a:pPr eaLnBrk="1" hangingPunct="1">
              <a:spcBef>
                <a:spcPct val="0"/>
              </a:spcBef>
              <a:buFontTx/>
              <a:buNone/>
              <a:defRPr/>
            </a:pPr>
            <a:r>
              <a:rPr lang="en-US" altLang="en-US" sz="1400" dirty="0" smtClean="0">
                <a:latin typeface="Courier New" charset="0"/>
              </a:rPr>
              <a:t>       Model |  1625.47748     1  1625.47748           </a:t>
            </a:r>
            <a:r>
              <a:rPr lang="en-US" altLang="en-US" sz="1400" dirty="0" err="1" smtClean="0">
                <a:latin typeface="Courier New" charset="0"/>
              </a:rPr>
              <a:t>Prob</a:t>
            </a:r>
            <a:r>
              <a:rPr lang="en-US" altLang="en-US" sz="1400" dirty="0" smtClean="0">
                <a:latin typeface="Courier New" charset="0"/>
              </a:rPr>
              <a:t> &gt; F      =  0.0086</a:t>
            </a:r>
          </a:p>
          <a:p>
            <a:pPr eaLnBrk="1" hangingPunct="1">
              <a:spcBef>
                <a:spcPct val="0"/>
              </a:spcBef>
              <a:buFontTx/>
              <a:buNone/>
              <a:defRPr/>
            </a:pPr>
            <a:r>
              <a:rPr lang="en-US" altLang="en-US" sz="1400" dirty="0" smtClean="0">
                <a:latin typeface="Courier New" charset="0"/>
              </a:rPr>
              <a:t>    Residual |  32033.1422   140  228.808159           R-squared     =  0.0483</a:t>
            </a:r>
          </a:p>
          <a:p>
            <a:pPr eaLnBrk="1" hangingPunct="1">
              <a:spcBef>
                <a:spcPct val="0"/>
              </a:spcBef>
              <a:buFontTx/>
              <a:buNone/>
              <a:defRPr/>
            </a:pPr>
            <a:r>
              <a:rPr lang="en-US" altLang="en-US" sz="1400" dirty="0" smtClean="0">
                <a:latin typeface="Courier New" charset="0"/>
              </a:rPr>
              <a:t>-------------+------------------------------           </a:t>
            </a:r>
            <a:r>
              <a:rPr lang="en-US" altLang="en-US" sz="1400" dirty="0" err="1" smtClean="0">
                <a:latin typeface="Courier New" charset="0"/>
              </a:rPr>
              <a:t>Adj</a:t>
            </a:r>
            <a:r>
              <a:rPr lang="en-US" altLang="en-US" sz="1400" dirty="0" smtClean="0">
                <a:latin typeface="Courier New" charset="0"/>
              </a:rPr>
              <a:t> R-squared =  0.0415</a:t>
            </a:r>
          </a:p>
          <a:p>
            <a:pPr eaLnBrk="1" hangingPunct="1">
              <a:spcBef>
                <a:spcPct val="0"/>
              </a:spcBef>
              <a:buFontTx/>
              <a:buNone/>
              <a:defRPr/>
            </a:pPr>
            <a:r>
              <a:rPr lang="en-US" altLang="en-US" sz="1400" dirty="0" smtClean="0">
                <a:latin typeface="Courier New" charset="0"/>
              </a:rPr>
              <a:t>       Total |  33658.6197   141  238.713615           Root MSE      =  15.126</a:t>
            </a: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r>
              <a:rPr lang="en-US" altLang="en-US" sz="1400" dirty="0" smtClean="0">
                <a:latin typeface="Courier New" charset="0"/>
              </a:rPr>
              <a:t>------------------------------------------------------------------------------</a:t>
            </a:r>
          </a:p>
          <a:p>
            <a:pPr eaLnBrk="1" hangingPunct="1">
              <a:spcBef>
                <a:spcPct val="0"/>
              </a:spcBef>
              <a:buFontTx/>
              <a:buNone/>
              <a:defRPr/>
            </a:pPr>
            <a:r>
              <a:rPr lang="en-US" altLang="en-US" sz="1400" dirty="0" smtClean="0">
                <a:latin typeface="Courier New" charset="0"/>
              </a:rPr>
              <a:t>         </a:t>
            </a:r>
            <a:r>
              <a:rPr lang="en-US" altLang="en-US" sz="1400" dirty="0" err="1" smtClean="0">
                <a:latin typeface="Courier New" charset="0"/>
              </a:rPr>
              <a:t>pdi</a:t>
            </a:r>
            <a:r>
              <a:rPr lang="en-US" altLang="en-US" sz="1400" dirty="0" smtClean="0">
                <a:latin typeface="Courier New" charset="0"/>
              </a:rPr>
              <a:t> |      </a:t>
            </a:r>
            <a:r>
              <a:rPr lang="en-US" altLang="en-US" sz="1400" dirty="0" err="1" smtClean="0">
                <a:latin typeface="Courier New" charset="0"/>
              </a:rPr>
              <a:t>Coef</a:t>
            </a:r>
            <a:r>
              <a:rPr lang="en-US" altLang="en-US" sz="1400" dirty="0" smtClean="0">
                <a:latin typeface="Courier New" charset="0"/>
              </a:rPr>
              <a:t>.   Std. Err.      t    P&gt;|t|     [95% Conf. Interval]</a:t>
            </a:r>
          </a:p>
          <a:p>
            <a:pPr eaLnBrk="1" hangingPunct="1">
              <a:spcBef>
                <a:spcPct val="0"/>
              </a:spcBef>
              <a:buFontTx/>
              <a:buNone/>
              <a:defRPr/>
            </a:pPr>
            <a:r>
              <a:rPr lang="en-US" altLang="en-US" sz="1400" dirty="0" smtClean="0">
                <a:latin typeface="Courier New" charset="0"/>
              </a:rPr>
              <a:t>-------------+----------------------------------------------------------------</a:t>
            </a:r>
          </a:p>
          <a:p>
            <a:pPr eaLnBrk="1" hangingPunct="1">
              <a:spcBef>
                <a:spcPct val="0"/>
              </a:spcBef>
              <a:buFontTx/>
              <a:buNone/>
              <a:defRPr/>
            </a:pPr>
            <a:r>
              <a:rPr lang="en-US" altLang="en-US" sz="1400" dirty="0" smtClean="0">
                <a:latin typeface="Courier New" charset="0"/>
              </a:rPr>
              <a:t>     minutes |  -.1545158    .057972    -2.67   0.009    -.2691295   -.0399021</a:t>
            </a:r>
          </a:p>
          <a:p>
            <a:pPr eaLnBrk="1" hangingPunct="1">
              <a:spcBef>
                <a:spcPct val="0"/>
              </a:spcBef>
              <a:buFontTx/>
              <a:buNone/>
              <a:defRPr/>
            </a:pPr>
            <a:r>
              <a:rPr lang="en-US" altLang="en-US" sz="1400" dirty="0" smtClean="0">
                <a:latin typeface="Courier New" charset="0"/>
              </a:rPr>
              <a:t>       _cons |   100.5708   2.413829    41.66   0.000     95.79857    105.3431</a:t>
            </a:r>
          </a:p>
        </p:txBody>
      </p:sp>
    </p:spTree>
    <p:extLst>
      <p:ext uri="{BB962C8B-B14F-4D97-AF65-F5344CB8AC3E}">
        <p14:creationId xmlns:p14="http://schemas.microsoft.com/office/powerpoint/2010/main" val="121606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762000" y="457200"/>
            <a:ext cx="7772400" cy="1143000"/>
          </a:xfrm>
        </p:spPr>
        <p:txBody>
          <a:bodyPr/>
          <a:lstStyle/>
          <a:p>
            <a:pPr eaLnBrk="1" hangingPunct="1"/>
            <a:r>
              <a:rPr lang="en-US" altLang="en-US" b="1" dirty="0" smtClean="0">
                <a:solidFill>
                  <a:srgbClr val="7030A0"/>
                </a:solidFill>
              </a:rPr>
              <a:t>Recall Confounding</a:t>
            </a:r>
            <a:endParaRPr lang="en-US" altLang="en-US" dirty="0">
              <a:solidFill>
                <a:srgbClr val="7030A0"/>
              </a:solidFill>
            </a:endParaRPr>
          </a:p>
        </p:txBody>
      </p:sp>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2A650E36-CA8C-1045-AA49-646E94F2E77A}" type="slidenum">
              <a:rPr lang="en-US" altLang="en-US" sz="1200">
                <a:solidFill>
                  <a:srgbClr val="898989"/>
                </a:solidFill>
                <a:latin typeface="Arial" charset="0"/>
              </a:rPr>
              <a:pPr>
                <a:spcBef>
                  <a:spcPct val="0"/>
                </a:spcBef>
                <a:buFontTx/>
                <a:buNone/>
              </a:pPr>
              <a:t>16</a:t>
            </a:fld>
            <a:endParaRPr lang="en-US" altLang="en-US" sz="1200">
              <a:latin typeface="Arial" charset="0"/>
            </a:endParaRPr>
          </a:p>
        </p:txBody>
      </p:sp>
      <p:sp>
        <p:nvSpPr>
          <p:cNvPr id="22532" name="Line 3"/>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22533" name="Rectangle 4"/>
          <p:cNvSpPr>
            <a:spLocks noChangeArrowheads="1"/>
          </p:cNvSpPr>
          <p:nvPr/>
        </p:nvSpPr>
        <p:spPr bwMode="auto">
          <a:xfrm>
            <a:off x="415925" y="1955800"/>
            <a:ext cx="8562975"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2400" smtClean="0">
                <a:latin typeface="Courier" charset="0"/>
              </a:rPr>
              <a:t>regress pdi minutes birthwt</a:t>
            </a:r>
          </a:p>
          <a:p>
            <a:pPr eaLnBrk="1" hangingPunct="1">
              <a:spcBef>
                <a:spcPct val="0"/>
              </a:spcBef>
              <a:buFontTx/>
              <a:buNone/>
              <a:defRPr/>
            </a:pPr>
            <a:endParaRPr lang="en-US" altLang="en-US" sz="1400" smtClean="0">
              <a:latin typeface="Courier New" charset="0"/>
            </a:endParaRPr>
          </a:p>
          <a:p>
            <a:pPr eaLnBrk="1" hangingPunct="1">
              <a:spcBef>
                <a:spcPct val="0"/>
              </a:spcBef>
              <a:buFontTx/>
              <a:buNone/>
              <a:defRPr/>
            </a:pPr>
            <a:endParaRPr lang="en-US" altLang="en-US" sz="1400" smtClean="0">
              <a:latin typeface="Courier New" charset="0"/>
            </a:endParaRPr>
          </a:p>
          <a:p>
            <a:pPr eaLnBrk="1" hangingPunct="1">
              <a:spcBef>
                <a:spcPct val="0"/>
              </a:spcBef>
              <a:buFontTx/>
              <a:buNone/>
              <a:defRPr/>
            </a:pPr>
            <a:r>
              <a:rPr lang="en-US" altLang="en-US" sz="1400" smtClean="0">
                <a:latin typeface="Courier New" charset="0"/>
              </a:rPr>
              <a:t>      Source |       SS       df       MS              Number of obs =     142</a:t>
            </a:r>
          </a:p>
          <a:p>
            <a:pPr eaLnBrk="1" hangingPunct="1">
              <a:spcBef>
                <a:spcPct val="0"/>
              </a:spcBef>
              <a:buFontTx/>
              <a:buNone/>
              <a:defRPr/>
            </a:pPr>
            <a:r>
              <a:rPr lang="en-US" altLang="en-US" sz="1400" smtClean="0">
                <a:latin typeface="Courier New" charset="0"/>
              </a:rPr>
              <a:t>-------------+------------------------------           F(  2,   139) =    7.75</a:t>
            </a:r>
          </a:p>
          <a:p>
            <a:pPr eaLnBrk="1" hangingPunct="1">
              <a:spcBef>
                <a:spcPct val="0"/>
              </a:spcBef>
              <a:buFontTx/>
              <a:buNone/>
              <a:defRPr/>
            </a:pPr>
            <a:r>
              <a:rPr lang="en-US" altLang="en-US" sz="1400" smtClean="0">
                <a:latin typeface="Courier New" charset="0"/>
              </a:rPr>
              <a:t>       Model |  3377.28384     2  1688.64192           Prob &gt; F      =  0.0006</a:t>
            </a:r>
          </a:p>
          <a:p>
            <a:pPr eaLnBrk="1" hangingPunct="1">
              <a:spcBef>
                <a:spcPct val="0"/>
              </a:spcBef>
              <a:buFontTx/>
              <a:buNone/>
              <a:defRPr/>
            </a:pPr>
            <a:r>
              <a:rPr lang="en-US" altLang="en-US" sz="1400" smtClean="0">
                <a:latin typeface="Courier New" charset="0"/>
              </a:rPr>
              <a:t>    Residual |  30281.3359   139  217.851337           R-squared     =  0.1003</a:t>
            </a:r>
          </a:p>
          <a:p>
            <a:pPr eaLnBrk="1" hangingPunct="1">
              <a:spcBef>
                <a:spcPct val="0"/>
              </a:spcBef>
              <a:buFontTx/>
              <a:buNone/>
              <a:defRPr/>
            </a:pPr>
            <a:r>
              <a:rPr lang="en-US" altLang="en-US" sz="1400" smtClean="0">
                <a:latin typeface="Courier New" charset="0"/>
              </a:rPr>
              <a:t>-------------+------------------------------           Adj R-squared =  0.0874</a:t>
            </a:r>
          </a:p>
          <a:p>
            <a:pPr eaLnBrk="1" hangingPunct="1">
              <a:spcBef>
                <a:spcPct val="0"/>
              </a:spcBef>
              <a:buFontTx/>
              <a:buNone/>
              <a:defRPr/>
            </a:pPr>
            <a:r>
              <a:rPr lang="en-US" altLang="en-US" sz="1400" smtClean="0">
                <a:latin typeface="Courier New" charset="0"/>
              </a:rPr>
              <a:t>       Total |  33658.6197   141  238.713615           Root MSE      =   14.76</a:t>
            </a:r>
          </a:p>
          <a:p>
            <a:pPr eaLnBrk="1" hangingPunct="1">
              <a:spcBef>
                <a:spcPct val="0"/>
              </a:spcBef>
              <a:buFontTx/>
              <a:buNone/>
              <a:defRPr/>
            </a:pPr>
            <a:endParaRPr lang="en-US" altLang="en-US" sz="1400" smtClean="0">
              <a:latin typeface="Courier New" charset="0"/>
            </a:endParaRPr>
          </a:p>
          <a:p>
            <a:pPr eaLnBrk="1" hangingPunct="1">
              <a:spcBef>
                <a:spcPct val="0"/>
              </a:spcBef>
              <a:buFontTx/>
              <a:buNone/>
              <a:defRPr/>
            </a:pPr>
            <a:r>
              <a:rPr lang="en-US" altLang="en-US" sz="1400" smtClean="0">
                <a:latin typeface="Courier New" charset="0"/>
              </a:rPr>
              <a:t>------------------------------------------------------------------------------</a:t>
            </a:r>
          </a:p>
          <a:p>
            <a:pPr eaLnBrk="1" hangingPunct="1">
              <a:spcBef>
                <a:spcPct val="0"/>
              </a:spcBef>
              <a:buFontTx/>
              <a:buNone/>
              <a:defRPr/>
            </a:pPr>
            <a:r>
              <a:rPr lang="en-US" altLang="en-US" sz="1400" smtClean="0">
                <a:latin typeface="Courier New" charset="0"/>
              </a:rPr>
              <a:t>         pdi |      Coef.   Std. Err.      t    P&gt;|t|     [95% Conf. Interval]</a:t>
            </a:r>
          </a:p>
          <a:p>
            <a:pPr eaLnBrk="1" hangingPunct="1">
              <a:spcBef>
                <a:spcPct val="0"/>
              </a:spcBef>
              <a:buFontTx/>
              <a:buNone/>
              <a:defRPr/>
            </a:pPr>
            <a:r>
              <a:rPr lang="en-US" altLang="en-US" sz="1400" smtClean="0">
                <a:latin typeface="Courier New" charset="0"/>
              </a:rPr>
              <a:t>-------------+----------------------------------------------------------------</a:t>
            </a:r>
          </a:p>
          <a:p>
            <a:pPr eaLnBrk="1" hangingPunct="1">
              <a:spcBef>
                <a:spcPct val="0"/>
              </a:spcBef>
              <a:buFontTx/>
              <a:buNone/>
              <a:defRPr/>
            </a:pPr>
            <a:r>
              <a:rPr lang="en-US" altLang="en-US" sz="1400" smtClean="0">
                <a:latin typeface="Courier New" charset="0"/>
              </a:rPr>
              <a:t>     minutes |   -.164923   .0566858    -2.91   0.004     -.277001    -.052845</a:t>
            </a:r>
          </a:p>
          <a:p>
            <a:pPr eaLnBrk="1" hangingPunct="1">
              <a:spcBef>
                <a:spcPct val="0"/>
              </a:spcBef>
              <a:buFontTx/>
              <a:buNone/>
              <a:defRPr/>
            </a:pPr>
            <a:r>
              <a:rPr lang="en-US" altLang="en-US" sz="1400" smtClean="0">
                <a:latin typeface="Courier New" charset="0"/>
              </a:rPr>
              <a:t>     birthwt |   .0084129   .0029668     2.84   0.005     .0025471    .0142788</a:t>
            </a:r>
          </a:p>
          <a:p>
            <a:pPr eaLnBrk="1" hangingPunct="1">
              <a:spcBef>
                <a:spcPct val="0"/>
              </a:spcBef>
              <a:buFontTx/>
              <a:buNone/>
              <a:defRPr/>
            </a:pPr>
            <a:r>
              <a:rPr lang="en-US" altLang="en-US" sz="1400" smtClean="0">
                <a:latin typeface="Courier New" charset="0"/>
              </a:rPr>
              <a:t>       _cons |   71.20498   10.62018     6.70   0.000       50.207    92.20297</a:t>
            </a:r>
          </a:p>
          <a:p>
            <a:pPr eaLnBrk="1" hangingPunct="1">
              <a:spcBef>
                <a:spcPct val="0"/>
              </a:spcBef>
              <a:buFontTx/>
              <a:buNone/>
              <a:defRPr/>
            </a:pPr>
            <a:r>
              <a:rPr lang="en-US" altLang="en-US" sz="1400" smtClean="0">
                <a:latin typeface="Courier New" charset="0"/>
              </a:rPr>
              <a:t>------------------------------------------------------------------------------</a:t>
            </a:r>
          </a:p>
          <a:p>
            <a:pPr eaLnBrk="1" hangingPunct="1">
              <a:spcBef>
                <a:spcPct val="0"/>
              </a:spcBef>
              <a:buFontTx/>
              <a:buNone/>
              <a:defRPr/>
            </a:pPr>
            <a:endParaRPr lang="en-US" altLang="en-US" sz="1400" smtClean="0">
              <a:latin typeface="Courier New" charset="0"/>
            </a:endParaRPr>
          </a:p>
          <a:p>
            <a:pPr eaLnBrk="1" hangingPunct="1">
              <a:spcBef>
                <a:spcPct val="0"/>
              </a:spcBef>
              <a:buFontTx/>
              <a:buNone/>
              <a:defRPr/>
            </a:pPr>
            <a:endParaRPr lang="en-US" altLang="en-US" sz="1400" smtClean="0">
              <a:latin typeface="Courier New" charset="0"/>
            </a:endParaRPr>
          </a:p>
        </p:txBody>
      </p:sp>
    </p:spTree>
    <p:extLst>
      <p:ext uri="{BB962C8B-B14F-4D97-AF65-F5344CB8AC3E}">
        <p14:creationId xmlns:p14="http://schemas.microsoft.com/office/powerpoint/2010/main" val="43187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Questions since last class</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17</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3" name="Content Placeholder 2"/>
          <p:cNvSpPr>
            <a:spLocks noGrp="1"/>
          </p:cNvSpPr>
          <p:nvPr>
            <p:ph idx="1"/>
          </p:nvPr>
        </p:nvSpPr>
        <p:spPr/>
        <p:txBody>
          <a:bodyPr/>
          <a:lstStyle/>
          <a:p>
            <a:r>
              <a:rPr lang="en-US" dirty="0" smtClean="0"/>
              <a:t>Outlier deletion</a:t>
            </a:r>
          </a:p>
          <a:p>
            <a:r>
              <a:rPr lang="en-US" dirty="0" smtClean="0"/>
              <a:t>Nonlinear predictor (independent) variables X</a:t>
            </a:r>
          </a:p>
          <a:p>
            <a:r>
              <a:rPr lang="en-US" dirty="0" err="1" smtClean="0"/>
              <a:t>Lowess</a:t>
            </a:r>
            <a:r>
              <a:rPr lang="en-US" dirty="0" smtClean="0"/>
              <a:t> and knots</a:t>
            </a:r>
          </a:p>
          <a:p>
            <a:r>
              <a:rPr lang="en-US" dirty="0"/>
              <a:t>10% rule for </a:t>
            </a:r>
            <a:r>
              <a:rPr lang="en-US" dirty="0" smtClean="0"/>
              <a:t>confounders</a:t>
            </a:r>
          </a:p>
          <a:p>
            <a:r>
              <a:rPr lang="en-US" dirty="0" smtClean="0">
                <a:solidFill>
                  <a:srgbClr val="FF0000"/>
                </a:solidFill>
              </a:rPr>
              <a:t>’describe output as if for manuscript’</a:t>
            </a:r>
          </a:p>
          <a:p>
            <a:r>
              <a:rPr lang="en-US" dirty="0" smtClean="0"/>
              <a:t>R</a:t>
            </a:r>
            <a:r>
              <a:rPr lang="en-US" baseline="30000" dirty="0" smtClean="0"/>
              <a:t>2 </a:t>
            </a:r>
            <a:r>
              <a:rPr lang="en-US" dirty="0" smtClean="0"/>
              <a:t>&gt; .70 is considered ‘good’</a:t>
            </a:r>
          </a:p>
          <a:p>
            <a:r>
              <a:rPr lang="en-US" dirty="0" smtClean="0"/>
              <a:t>Comparing R</a:t>
            </a:r>
            <a:r>
              <a:rPr lang="en-US" baseline="30000" dirty="0" smtClean="0"/>
              <a:t>2</a:t>
            </a:r>
            <a:r>
              <a:rPr lang="en-US" dirty="0" smtClean="0"/>
              <a:t> values across models to choose ‘best’ fit</a:t>
            </a:r>
          </a:p>
          <a:p>
            <a:endParaRPr lang="en-US" dirty="0" smtClean="0"/>
          </a:p>
        </p:txBody>
      </p:sp>
    </p:spTree>
    <p:extLst>
      <p:ext uri="{BB962C8B-B14F-4D97-AF65-F5344CB8AC3E}">
        <p14:creationId xmlns:p14="http://schemas.microsoft.com/office/powerpoint/2010/main" val="1101642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762000" y="457200"/>
            <a:ext cx="7772400" cy="1143000"/>
          </a:xfrm>
        </p:spPr>
        <p:txBody>
          <a:bodyPr/>
          <a:lstStyle/>
          <a:p>
            <a:pPr eaLnBrk="1" hangingPunct="1"/>
            <a:r>
              <a:rPr lang="en-US" altLang="en-US" sz="4000" b="1" dirty="0" smtClean="0">
                <a:solidFill>
                  <a:srgbClr val="7030A0"/>
                </a:solidFill>
              </a:rPr>
              <a:t>Interpretation, manuscript style</a:t>
            </a:r>
            <a:endParaRPr lang="en-US" altLang="en-US" sz="4000" dirty="0">
              <a:solidFill>
                <a:srgbClr val="7030A0"/>
              </a:solidFill>
            </a:endParaRPr>
          </a:p>
        </p:txBody>
      </p:sp>
      <p:sp>
        <p:nvSpPr>
          <p:cNvPr id="31746" name="Rectangle 3"/>
          <p:cNvSpPr>
            <a:spLocks noGrp="1" noChangeArrowheads="1"/>
          </p:cNvSpPr>
          <p:nvPr>
            <p:ph idx="1"/>
          </p:nvPr>
        </p:nvSpPr>
        <p:spPr>
          <a:xfrm>
            <a:off x="685800" y="1828800"/>
            <a:ext cx="7772400" cy="4114800"/>
          </a:xfrm>
        </p:spPr>
        <p:txBody>
          <a:bodyPr/>
          <a:lstStyle/>
          <a:p>
            <a:pPr eaLnBrk="1" hangingPunct="1"/>
            <a:r>
              <a:rPr lang="en-US" altLang="en-US"/>
              <a:t>The slope </a:t>
            </a:r>
            <a:r>
              <a:rPr lang="el-GR" altLang="en-US"/>
              <a:t>β</a:t>
            </a:r>
            <a:r>
              <a:rPr lang="en-US" altLang="en-US" baseline="-25000"/>
              <a:t>j</a:t>
            </a:r>
            <a:r>
              <a:rPr lang="en-US" altLang="en-US"/>
              <a:t> is the change in </a:t>
            </a:r>
            <a:r>
              <a:rPr lang="en-US" altLang="en-US" i="1"/>
              <a:t>Y</a:t>
            </a:r>
            <a:r>
              <a:rPr lang="en-US" altLang="en-US"/>
              <a:t> corresponding to a 1 unit change in </a:t>
            </a:r>
            <a:r>
              <a:rPr lang="en-US" altLang="en-US" i="1"/>
              <a:t>x</a:t>
            </a:r>
            <a:r>
              <a:rPr lang="en-US" altLang="en-US" baseline="-25000"/>
              <a:t>j</a:t>
            </a:r>
            <a:r>
              <a:rPr lang="en-US" altLang="en-US"/>
              <a:t>, assuming all other covariates are held constant</a:t>
            </a:r>
          </a:p>
          <a:p>
            <a:pPr eaLnBrk="1" hangingPunct="1"/>
            <a:r>
              <a:rPr lang="en-US" altLang="en-US"/>
              <a:t>We say that we are adjusting for, or controlling for, the other covariates</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CC7771FB-B2CA-2845-B043-22EC808260A7}" type="slidenum">
              <a:rPr lang="en-US" altLang="en-US" sz="1200">
                <a:solidFill>
                  <a:srgbClr val="898989"/>
                </a:solidFill>
                <a:latin typeface="Arial" charset="0"/>
              </a:rPr>
              <a:pPr>
                <a:spcBef>
                  <a:spcPct val="0"/>
                </a:spcBef>
                <a:buFontTx/>
                <a:buNone/>
              </a:pPr>
              <a:t>18</a:t>
            </a:fld>
            <a:endParaRPr lang="en-US" altLang="en-US" sz="1200">
              <a:latin typeface="Arial" charset="0"/>
            </a:endParaRPr>
          </a:p>
        </p:txBody>
      </p:sp>
      <p:sp>
        <p:nvSpPr>
          <p:cNvPr id="18437" name="Line 4"/>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Tree>
    <p:extLst>
      <p:ext uri="{BB962C8B-B14F-4D97-AF65-F5344CB8AC3E}">
        <p14:creationId xmlns:p14="http://schemas.microsoft.com/office/powerpoint/2010/main" val="285199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762000" y="457200"/>
            <a:ext cx="7772400" cy="1143000"/>
          </a:xfrm>
        </p:spPr>
        <p:txBody>
          <a:bodyPr/>
          <a:lstStyle/>
          <a:p>
            <a:pPr eaLnBrk="1" hangingPunct="1"/>
            <a:r>
              <a:rPr lang="en-US" altLang="en-US" b="1" dirty="0">
                <a:solidFill>
                  <a:srgbClr val="7030A0"/>
                </a:solidFill>
              </a:rPr>
              <a:t>Interpretation, manuscript style</a:t>
            </a:r>
            <a:endParaRPr lang="en-US" altLang="en-US" dirty="0">
              <a:solidFill>
                <a:srgbClr val="7030A0"/>
              </a:solidFill>
            </a:endParaRPr>
          </a:p>
        </p:txBody>
      </p:sp>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2A650E36-CA8C-1045-AA49-646E94F2E77A}" type="slidenum">
              <a:rPr lang="en-US" altLang="en-US" sz="1200">
                <a:solidFill>
                  <a:srgbClr val="898989"/>
                </a:solidFill>
                <a:latin typeface="Arial" charset="0"/>
              </a:rPr>
              <a:pPr>
                <a:spcBef>
                  <a:spcPct val="0"/>
                </a:spcBef>
                <a:buFontTx/>
                <a:buNone/>
              </a:pPr>
              <a:t>19</a:t>
            </a:fld>
            <a:endParaRPr lang="en-US" altLang="en-US" sz="1200">
              <a:latin typeface="Arial" charset="0"/>
            </a:endParaRPr>
          </a:p>
        </p:txBody>
      </p:sp>
      <p:sp>
        <p:nvSpPr>
          <p:cNvPr id="22532" name="Line 3"/>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22533" name="Rectangle 4"/>
          <p:cNvSpPr>
            <a:spLocks noChangeArrowheads="1"/>
          </p:cNvSpPr>
          <p:nvPr/>
        </p:nvSpPr>
        <p:spPr bwMode="auto">
          <a:xfrm>
            <a:off x="415925" y="1955800"/>
            <a:ext cx="8562975"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2400" dirty="0" smtClean="0">
                <a:latin typeface="Courier" charset="0"/>
              </a:rPr>
              <a:t>regress </a:t>
            </a:r>
            <a:r>
              <a:rPr lang="en-US" altLang="en-US" sz="2400" dirty="0" err="1" smtClean="0">
                <a:latin typeface="Courier" charset="0"/>
              </a:rPr>
              <a:t>pdi</a:t>
            </a:r>
            <a:r>
              <a:rPr lang="en-US" altLang="en-US" sz="2400" dirty="0" smtClean="0">
                <a:latin typeface="Courier" charset="0"/>
              </a:rPr>
              <a:t> minutes </a:t>
            </a:r>
            <a:r>
              <a:rPr lang="en-US" altLang="en-US" sz="2400" dirty="0" err="1" smtClean="0">
                <a:latin typeface="Courier" charset="0"/>
              </a:rPr>
              <a:t>birthwt</a:t>
            </a:r>
            <a:endParaRPr lang="en-US" altLang="en-US" sz="2400" dirty="0" smtClean="0">
              <a:latin typeface="Courier" charset="0"/>
            </a:endParaRP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r>
              <a:rPr lang="en-US" altLang="en-US" sz="1400" dirty="0" smtClean="0">
                <a:latin typeface="Courier New" charset="0"/>
              </a:rPr>
              <a:t>      Source |       SS       </a:t>
            </a:r>
            <a:r>
              <a:rPr lang="en-US" altLang="en-US" sz="1400" dirty="0" err="1" smtClean="0">
                <a:latin typeface="Courier New" charset="0"/>
              </a:rPr>
              <a:t>df</a:t>
            </a:r>
            <a:r>
              <a:rPr lang="en-US" altLang="en-US" sz="1400" dirty="0" smtClean="0">
                <a:latin typeface="Courier New" charset="0"/>
              </a:rPr>
              <a:t>       MS              Number of </a:t>
            </a:r>
            <a:r>
              <a:rPr lang="en-US" altLang="en-US" sz="1400" dirty="0" err="1" smtClean="0">
                <a:latin typeface="Courier New" charset="0"/>
              </a:rPr>
              <a:t>obs</a:t>
            </a:r>
            <a:r>
              <a:rPr lang="en-US" altLang="en-US" sz="1400" dirty="0" smtClean="0">
                <a:latin typeface="Courier New" charset="0"/>
              </a:rPr>
              <a:t> =     142</a:t>
            </a:r>
          </a:p>
          <a:p>
            <a:pPr eaLnBrk="1" hangingPunct="1">
              <a:spcBef>
                <a:spcPct val="0"/>
              </a:spcBef>
              <a:buFontTx/>
              <a:buNone/>
              <a:defRPr/>
            </a:pPr>
            <a:r>
              <a:rPr lang="en-US" altLang="en-US" sz="1400" dirty="0" smtClean="0">
                <a:latin typeface="Courier New" charset="0"/>
              </a:rPr>
              <a:t>-------------+------------------------------           F(  2,   139) =    7.75</a:t>
            </a:r>
          </a:p>
          <a:p>
            <a:pPr eaLnBrk="1" hangingPunct="1">
              <a:spcBef>
                <a:spcPct val="0"/>
              </a:spcBef>
              <a:buFontTx/>
              <a:buNone/>
              <a:defRPr/>
            </a:pPr>
            <a:r>
              <a:rPr lang="en-US" altLang="en-US" sz="1400" dirty="0" smtClean="0">
                <a:latin typeface="Courier New" charset="0"/>
              </a:rPr>
              <a:t>       Model |  3377.28384     2  1688.64192           </a:t>
            </a:r>
            <a:r>
              <a:rPr lang="en-US" altLang="en-US" sz="1400" dirty="0" err="1" smtClean="0">
                <a:latin typeface="Courier New" charset="0"/>
              </a:rPr>
              <a:t>Prob</a:t>
            </a:r>
            <a:r>
              <a:rPr lang="en-US" altLang="en-US" sz="1400" dirty="0" smtClean="0">
                <a:latin typeface="Courier New" charset="0"/>
              </a:rPr>
              <a:t> &gt; F      =  0.0006</a:t>
            </a:r>
          </a:p>
          <a:p>
            <a:pPr eaLnBrk="1" hangingPunct="1">
              <a:spcBef>
                <a:spcPct val="0"/>
              </a:spcBef>
              <a:buFontTx/>
              <a:buNone/>
              <a:defRPr/>
            </a:pPr>
            <a:r>
              <a:rPr lang="en-US" altLang="en-US" sz="1400" dirty="0" smtClean="0">
                <a:latin typeface="Courier New" charset="0"/>
              </a:rPr>
              <a:t>    Residual |  30281.3359   139  217.851337           R-squared     =  0.1003</a:t>
            </a:r>
          </a:p>
          <a:p>
            <a:pPr eaLnBrk="1" hangingPunct="1">
              <a:spcBef>
                <a:spcPct val="0"/>
              </a:spcBef>
              <a:buFontTx/>
              <a:buNone/>
              <a:defRPr/>
            </a:pPr>
            <a:r>
              <a:rPr lang="en-US" altLang="en-US" sz="1400" dirty="0" smtClean="0">
                <a:latin typeface="Courier New" charset="0"/>
              </a:rPr>
              <a:t>-------------+------------------------------           </a:t>
            </a:r>
            <a:r>
              <a:rPr lang="en-US" altLang="en-US" sz="1400" dirty="0" err="1" smtClean="0">
                <a:latin typeface="Courier New" charset="0"/>
              </a:rPr>
              <a:t>Adj</a:t>
            </a:r>
            <a:r>
              <a:rPr lang="en-US" altLang="en-US" sz="1400" dirty="0" smtClean="0">
                <a:latin typeface="Courier New" charset="0"/>
              </a:rPr>
              <a:t> R-squared =  0.0874</a:t>
            </a:r>
          </a:p>
          <a:p>
            <a:pPr eaLnBrk="1" hangingPunct="1">
              <a:spcBef>
                <a:spcPct val="0"/>
              </a:spcBef>
              <a:buFontTx/>
              <a:buNone/>
              <a:defRPr/>
            </a:pPr>
            <a:r>
              <a:rPr lang="en-US" altLang="en-US" sz="1400" dirty="0" smtClean="0">
                <a:latin typeface="Courier New" charset="0"/>
              </a:rPr>
              <a:t>       Total |  33658.6197   141  238.713615           Root MSE      =   14.76</a:t>
            </a: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r>
              <a:rPr lang="en-US" altLang="en-US" sz="1400" dirty="0" smtClean="0">
                <a:latin typeface="Courier New" charset="0"/>
              </a:rPr>
              <a:t>------------------------------------------------------------------------------</a:t>
            </a:r>
          </a:p>
          <a:p>
            <a:pPr eaLnBrk="1" hangingPunct="1">
              <a:spcBef>
                <a:spcPct val="0"/>
              </a:spcBef>
              <a:buFontTx/>
              <a:buNone/>
              <a:defRPr/>
            </a:pPr>
            <a:r>
              <a:rPr lang="en-US" altLang="en-US" sz="1400" dirty="0" smtClean="0">
                <a:latin typeface="Courier New" charset="0"/>
              </a:rPr>
              <a:t>         </a:t>
            </a:r>
            <a:r>
              <a:rPr lang="en-US" altLang="en-US" sz="1400" dirty="0" err="1" smtClean="0">
                <a:latin typeface="Courier New" charset="0"/>
              </a:rPr>
              <a:t>pdi</a:t>
            </a:r>
            <a:r>
              <a:rPr lang="en-US" altLang="en-US" sz="1400" dirty="0" smtClean="0">
                <a:latin typeface="Courier New" charset="0"/>
              </a:rPr>
              <a:t> |      </a:t>
            </a:r>
            <a:r>
              <a:rPr lang="en-US" altLang="en-US" sz="1400" dirty="0" err="1" smtClean="0">
                <a:latin typeface="Courier New" charset="0"/>
              </a:rPr>
              <a:t>Coef</a:t>
            </a:r>
            <a:r>
              <a:rPr lang="en-US" altLang="en-US" sz="1400" dirty="0" smtClean="0">
                <a:latin typeface="Courier New" charset="0"/>
              </a:rPr>
              <a:t>.   Std. Err.      t    P&gt;|t|     [95% Conf. Interval]</a:t>
            </a:r>
          </a:p>
          <a:p>
            <a:pPr eaLnBrk="1" hangingPunct="1">
              <a:spcBef>
                <a:spcPct val="0"/>
              </a:spcBef>
              <a:buFontTx/>
              <a:buNone/>
              <a:defRPr/>
            </a:pPr>
            <a:r>
              <a:rPr lang="en-US" altLang="en-US" sz="1400" dirty="0" smtClean="0">
                <a:latin typeface="Courier New" charset="0"/>
              </a:rPr>
              <a:t>-------------+----------------------------------------------------------------</a:t>
            </a:r>
          </a:p>
          <a:p>
            <a:pPr eaLnBrk="1" hangingPunct="1">
              <a:spcBef>
                <a:spcPct val="0"/>
              </a:spcBef>
              <a:buFontTx/>
              <a:buNone/>
              <a:defRPr/>
            </a:pPr>
            <a:r>
              <a:rPr lang="en-US" altLang="en-US" sz="1400" dirty="0" smtClean="0">
                <a:latin typeface="Courier New" charset="0"/>
              </a:rPr>
              <a:t>     minutes |   -.164923   .0566858    -2.91   0.004     -.277001    -.052845</a:t>
            </a:r>
          </a:p>
          <a:p>
            <a:pPr eaLnBrk="1" hangingPunct="1">
              <a:spcBef>
                <a:spcPct val="0"/>
              </a:spcBef>
              <a:buFontTx/>
              <a:buNone/>
              <a:defRPr/>
            </a:pPr>
            <a:r>
              <a:rPr lang="en-US" altLang="en-US" sz="1400" dirty="0" smtClean="0">
                <a:latin typeface="Courier New" charset="0"/>
              </a:rPr>
              <a:t>     </a:t>
            </a:r>
            <a:r>
              <a:rPr lang="en-US" altLang="en-US" sz="1400" dirty="0" err="1" smtClean="0">
                <a:latin typeface="Courier New" charset="0"/>
              </a:rPr>
              <a:t>birthwt</a:t>
            </a:r>
            <a:r>
              <a:rPr lang="en-US" altLang="en-US" sz="1400" dirty="0" smtClean="0">
                <a:latin typeface="Courier New" charset="0"/>
              </a:rPr>
              <a:t> |   .0084129   .0029668     2.84   0.005     .0025471    .0142788</a:t>
            </a:r>
          </a:p>
          <a:p>
            <a:pPr eaLnBrk="1" hangingPunct="1">
              <a:spcBef>
                <a:spcPct val="0"/>
              </a:spcBef>
              <a:buFontTx/>
              <a:buNone/>
              <a:defRPr/>
            </a:pPr>
            <a:r>
              <a:rPr lang="en-US" altLang="en-US" sz="1400" dirty="0" smtClean="0">
                <a:latin typeface="Courier New" charset="0"/>
              </a:rPr>
              <a:t>       _cons |   71.20498   10.62018     6.70   0.000       50.207    92.20297</a:t>
            </a:r>
          </a:p>
          <a:p>
            <a:pPr eaLnBrk="1" hangingPunct="1">
              <a:spcBef>
                <a:spcPct val="0"/>
              </a:spcBef>
              <a:buFontTx/>
              <a:buNone/>
              <a:defRPr/>
            </a:pPr>
            <a:r>
              <a:rPr lang="en-US" altLang="en-US" sz="1400" dirty="0" smtClean="0">
                <a:latin typeface="Courier New" charset="0"/>
              </a:rPr>
              <a:t>------------------------------------------------------------------------------</a:t>
            </a:r>
          </a:p>
          <a:p>
            <a:pPr eaLnBrk="1" hangingPunct="1">
              <a:spcBef>
                <a:spcPct val="0"/>
              </a:spcBef>
              <a:buFontTx/>
              <a:buNone/>
              <a:defRPr/>
            </a:pPr>
            <a:endParaRPr lang="en-US" altLang="en-US" sz="1400" dirty="0" smtClean="0">
              <a:latin typeface="Courier New" charset="0"/>
            </a:endParaRPr>
          </a:p>
          <a:p>
            <a:pPr eaLnBrk="1" hangingPunct="1">
              <a:spcBef>
                <a:spcPct val="0"/>
              </a:spcBef>
              <a:buFontTx/>
              <a:buNone/>
              <a:defRPr/>
            </a:pPr>
            <a:endParaRPr lang="en-US" altLang="en-US" sz="1400" dirty="0" smtClean="0">
              <a:latin typeface="Courier New" charset="0"/>
            </a:endParaRPr>
          </a:p>
        </p:txBody>
      </p:sp>
    </p:spTree>
    <p:extLst>
      <p:ext uri="{BB962C8B-B14F-4D97-AF65-F5344CB8AC3E}">
        <p14:creationId xmlns:p14="http://schemas.microsoft.com/office/powerpoint/2010/main" val="182479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381000"/>
            <a:ext cx="8229600" cy="1676400"/>
          </a:xfrm>
        </p:spPr>
        <p:txBody>
          <a:bodyPr/>
          <a:lstStyle/>
          <a:p>
            <a:r>
              <a:rPr lang="en-US" altLang="en-US" sz="4000" b="1" dirty="0">
                <a:solidFill>
                  <a:srgbClr val="7030A0"/>
                </a:solidFill>
              </a:rPr>
              <a:t>Lecture </a:t>
            </a:r>
            <a:r>
              <a:rPr lang="en-US" altLang="en-US" sz="4000" b="1" dirty="0" smtClean="0">
                <a:solidFill>
                  <a:srgbClr val="7030A0"/>
                </a:solidFill>
              </a:rPr>
              <a:t>4</a:t>
            </a:r>
            <a:r>
              <a:rPr lang="en-US" altLang="en-US" sz="4000" b="1" dirty="0">
                <a:solidFill>
                  <a:srgbClr val="7030A0"/>
                </a:solidFill>
              </a:rPr>
              <a:t/>
            </a:r>
            <a:br>
              <a:rPr lang="en-US" altLang="en-US" sz="4000" b="1" dirty="0">
                <a:solidFill>
                  <a:srgbClr val="7030A0"/>
                </a:solidFill>
              </a:rPr>
            </a:br>
            <a:r>
              <a:rPr lang="en-US" altLang="en-US" sz="3600" dirty="0">
                <a:solidFill>
                  <a:srgbClr val="7030A0"/>
                </a:solidFill>
              </a:rPr>
              <a:t>Plan for Today</a:t>
            </a:r>
            <a:endParaRPr lang="en-US" altLang="en-US" sz="3600" dirty="0"/>
          </a:p>
        </p:txBody>
      </p:sp>
      <p:sp>
        <p:nvSpPr>
          <p:cNvPr id="1638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8EFAEA8-143A-4F4E-8E20-3DA8B3ABA5B4}" type="slidenum">
              <a:rPr lang="en-US" altLang="en-US" sz="1200">
                <a:solidFill>
                  <a:srgbClr val="898989"/>
                </a:solidFill>
                <a:latin typeface="Arial" charset="0"/>
              </a:rPr>
              <a:pPr>
                <a:spcBef>
                  <a:spcPct val="0"/>
                </a:spcBef>
                <a:buFontTx/>
                <a:buNone/>
              </a:pPr>
              <a:t>2</a:t>
            </a:fld>
            <a:endParaRPr lang="en-US" altLang="en-US" sz="1200" dirty="0">
              <a:solidFill>
                <a:srgbClr val="898989"/>
              </a:solidFill>
              <a:latin typeface="Arial" charset="0"/>
            </a:endParaRPr>
          </a:p>
        </p:txBody>
      </p:sp>
      <p:sp>
        <p:nvSpPr>
          <p:cNvPr id="92163" name="Content Placeholder 7"/>
          <p:cNvSpPr>
            <a:spLocks noGrp="1"/>
          </p:cNvSpPr>
          <p:nvPr>
            <p:ph idx="1"/>
          </p:nvPr>
        </p:nvSpPr>
        <p:spPr>
          <a:xfrm>
            <a:off x="2321044" y="2514600"/>
            <a:ext cx="6809509" cy="3733800"/>
          </a:xfrm>
        </p:spPr>
        <p:txBody>
          <a:bodyPr/>
          <a:lstStyle/>
          <a:p>
            <a:pPr eaLnBrk="1" hangingPunct="1">
              <a:spcBef>
                <a:spcPct val="0"/>
              </a:spcBef>
              <a:defRPr/>
            </a:pPr>
            <a:r>
              <a:rPr lang="en-US" altLang="en-US" sz="2600" dirty="0"/>
              <a:t>Notes on Homework</a:t>
            </a:r>
          </a:p>
          <a:p>
            <a:pPr eaLnBrk="1" hangingPunct="1">
              <a:spcBef>
                <a:spcPct val="0"/>
              </a:spcBef>
              <a:defRPr/>
            </a:pPr>
            <a:r>
              <a:rPr lang="en-US" altLang="en-US" sz="2600" dirty="0" smtClean="0"/>
              <a:t>Some questions since last class</a:t>
            </a:r>
          </a:p>
          <a:p>
            <a:pPr eaLnBrk="1" hangingPunct="1">
              <a:spcBef>
                <a:spcPct val="0"/>
              </a:spcBef>
              <a:defRPr/>
            </a:pPr>
            <a:r>
              <a:rPr lang="en-US" altLang="en-US" sz="2600" dirty="0" smtClean="0"/>
              <a:t>Context: Framework for Analyses</a:t>
            </a:r>
          </a:p>
          <a:p>
            <a:pPr eaLnBrk="1" hangingPunct="1">
              <a:spcBef>
                <a:spcPct val="0"/>
              </a:spcBef>
              <a:defRPr/>
            </a:pPr>
            <a:r>
              <a:rPr lang="en-US" altLang="en-US" sz="2600" dirty="0" smtClean="0"/>
              <a:t>Linear Regression: derivations</a:t>
            </a:r>
          </a:p>
          <a:p>
            <a:pPr eaLnBrk="1" hangingPunct="1">
              <a:spcBef>
                <a:spcPct val="0"/>
              </a:spcBef>
              <a:defRPr/>
            </a:pPr>
            <a:r>
              <a:rPr lang="en-US" altLang="en-US" sz="2600" dirty="0" smtClean="0"/>
              <a:t>Evaluating model fit</a:t>
            </a:r>
          </a:p>
          <a:p>
            <a:pPr lvl="1" eaLnBrk="1" hangingPunct="1">
              <a:spcBef>
                <a:spcPct val="0"/>
              </a:spcBef>
              <a:defRPr/>
            </a:pPr>
            <a:r>
              <a:rPr lang="en-US" altLang="en-US" sz="2600" dirty="0" smtClean="0"/>
              <a:t>Residuals: intuition</a:t>
            </a:r>
          </a:p>
          <a:p>
            <a:pPr lvl="1" eaLnBrk="1" hangingPunct="1">
              <a:spcBef>
                <a:spcPct val="0"/>
              </a:spcBef>
              <a:defRPr/>
            </a:pPr>
            <a:r>
              <a:rPr lang="en-US" altLang="en-US" sz="2600" dirty="0" smtClean="0"/>
              <a:t>R</a:t>
            </a:r>
            <a:r>
              <a:rPr lang="en-US" altLang="en-US" sz="2600" baseline="30000" dirty="0" smtClean="0"/>
              <a:t>2</a:t>
            </a:r>
            <a:r>
              <a:rPr lang="en-US" altLang="en-US" sz="2600" dirty="0" smtClean="0"/>
              <a:t>, adjusted R</a:t>
            </a:r>
            <a:r>
              <a:rPr lang="en-US" altLang="en-US" sz="2600" baseline="30000" dirty="0" smtClean="0"/>
              <a:t>2</a:t>
            </a:r>
            <a:r>
              <a:rPr lang="en-US" altLang="en-US" sz="2600" dirty="0" smtClean="0"/>
              <a:t>, MSE</a:t>
            </a:r>
          </a:p>
        </p:txBody>
      </p:sp>
    </p:spTree>
    <p:extLst>
      <p:ext uri="{BB962C8B-B14F-4D97-AF65-F5344CB8AC3E}">
        <p14:creationId xmlns:p14="http://schemas.microsoft.com/office/powerpoint/2010/main" val="1954976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762000" y="228600"/>
            <a:ext cx="7772400" cy="1371600"/>
          </a:xfrm>
        </p:spPr>
        <p:txBody>
          <a:bodyPr/>
          <a:lstStyle/>
          <a:p>
            <a:pPr eaLnBrk="1" hangingPunct="1"/>
            <a:r>
              <a:rPr lang="en-US" altLang="en-US" b="1" dirty="0">
                <a:solidFill>
                  <a:srgbClr val="7030A0"/>
                </a:solidFill>
              </a:rPr>
              <a:t>Results</a:t>
            </a:r>
            <a:endParaRPr lang="en-US" altLang="en-US" dirty="0">
              <a:solidFill>
                <a:srgbClr val="7030A0"/>
              </a:solidFill>
            </a:endParaRPr>
          </a:p>
        </p:txBody>
      </p:sp>
      <p:sp>
        <p:nvSpPr>
          <p:cNvPr id="36866" name="Rectangle 3"/>
          <p:cNvSpPr>
            <a:spLocks noGrp="1" noChangeArrowheads="1"/>
          </p:cNvSpPr>
          <p:nvPr>
            <p:ph idx="1"/>
          </p:nvPr>
        </p:nvSpPr>
        <p:spPr>
          <a:xfrm>
            <a:off x="685800" y="1600200"/>
            <a:ext cx="7772400" cy="4495800"/>
          </a:xfrm>
        </p:spPr>
        <p:txBody>
          <a:bodyPr/>
          <a:lstStyle/>
          <a:p>
            <a:pPr algn="ctr" eaLnBrk="1" hangingPunct="1">
              <a:buFontTx/>
              <a:buNone/>
            </a:pPr>
            <a:r>
              <a:rPr lang="en-US" altLang="en-US" dirty="0"/>
              <a:t>PDI = 71.2  ̶  0.165 minutes + 0.0084 </a:t>
            </a:r>
            <a:r>
              <a:rPr lang="en-US" altLang="en-US" dirty="0" err="1" smtClean="0"/>
              <a:t>birthwt</a:t>
            </a:r>
            <a:endParaRPr lang="en-US" altLang="en-US" dirty="0" smtClean="0"/>
          </a:p>
          <a:p>
            <a:pPr algn="ctr" eaLnBrk="1" hangingPunct="1">
              <a:buFontTx/>
              <a:buNone/>
            </a:pPr>
            <a:endParaRPr lang="en-US" altLang="en-US" dirty="0"/>
          </a:p>
          <a:p>
            <a:pPr eaLnBrk="1" hangingPunct="1"/>
            <a:r>
              <a:rPr lang="en-US" altLang="en-US" dirty="0" smtClean="0"/>
              <a:t>“For </a:t>
            </a:r>
            <a:r>
              <a:rPr lang="en-US" altLang="en-US" dirty="0"/>
              <a:t>two infants with identical minutes of CA, a birth weight difference of 1000 grams </a:t>
            </a:r>
            <a:r>
              <a:rPr lang="en-US" altLang="en-US" dirty="0" smtClean="0"/>
              <a:t>is associated with an </a:t>
            </a:r>
            <a:r>
              <a:rPr lang="en-US" altLang="en-US" dirty="0"/>
              <a:t>8.4 point </a:t>
            </a:r>
            <a:r>
              <a:rPr lang="en-US" altLang="en-US" dirty="0" smtClean="0"/>
              <a:t>total change </a:t>
            </a:r>
            <a:r>
              <a:rPr lang="en-US" altLang="en-US" dirty="0"/>
              <a:t>in predicted PDI score </a:t>
            </a:r>
            <a:r>
              <a:rPr lang="en-US" altLang="en-US" dirty="0" smtClean="0"/>
              <a:t>on average, with 95% CI [2.54, 14.28] and </a:t>
            </a:r>
            <a:r>
              <a:rPr lang="en-US" altLang="en-US" i="1" dirty="0" smtClean="0"/>
              <a:t>P</a:t>
            </a:r>
            <a:r>
              <a:rPr lang="en-US" altLang="en-US" dirty="0" smtClean="0"/>
              <a:t> </a:t>
            </a:r>
            <a:r>
              <a:rPr lang="en-US" altLang="en-US" dirty="0"/>
              <a:t>= </a:t>
            </a:r>
            <a:r>
              <a:rPr lang="en-US" altLang="en-US" dirty="0" smtClean="0"/>
              <a:t>0.005.”</a:t>
            </a:r>
            <a:endParaRPr lang="en-US" altLang="en-US" dirty="0"/>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7B917261-15DD-9149-B87F-C2789366B37E}" type="slidenum">
              <a:rPr lang="en-US" altLang="en-US" sz="1200">
                <a:solidFill>
                  <a:srgbClr val="898989"/>
                </a:solidFill>
                <a:latin typeface="Arial" charset="0"/>
              </a:rPr>
              <a:pPr>
                <a:spcBef>
                  <a:spcPct val="0"/>
                </a:spcBef>
                <a:buFontTx/>
                <a:buNone/>
              </a:pPr>
              <a:t>20</a:t>
            </a:fld>
            <a:endParaRPr lang="en-US" altLang="en-US" sz="1200">
              <a:latin typeface="Arial" charset="0"/>
            </a:endParaRPr>
          </a:p>
        </p:txBody>
      </p:sp>
      <p:sp>
        <p:nvSpPr>
          <p:cNvPr id="23557" name="Line 4"/>
          <p:cNvSpPr>
            <a:spLocks noChangeShapeType="1"/>
          </p:cNvSpPr>
          <p:nvPr/>
        </p:nvSpPr>
        <p:spPr bwMode="auto">
          <a:xfrm>
            <a:off x="609600" y="14478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Tree>
    <p:extLst>
      <p:ext uri="{BB962C8B-B14F-4D97-AF65-F5344CB8AC3E}">
        <p14:creationId xmlns:p14="http://schemas.microsoft.com/office/powerpoint/2010/main" val="158345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000" b="1" dirty="0" smtClean="0">
                <a:solidFill>
                  <a:srgbClr val="7030A0"/>
                </a:solidFill>
              </a:rPr>
              <a:t>Continue </a:t>
            </a:r>
            <a:r>
              <a:rPr lang="en-US" altLang="en-US" sz="3000" b="1" dirty="0">
                <a:solidFill>
                  <a:srgbClr val="7030A0"/>
                </a:solidFill>
              </a:rPr>
              <a:t>to develop general framework for approaching analyses</a:t>
            </a:r>
            <a:endParaRPr lang="en-US" altLang="en-US" sz="3000" dirty="0">
              <a:solidFill>
                <a:srgbClr val="7030A0"/>
              </a:solidFill>
            </a:endParaRPr>
          </a:p>
        </p:txBody>
      </p:sp>
      <p:sp>
        <p:nvSpPr>
          <p:cNvPr id="19458" name="Rectangle 3"/>
          <p:cNvSpPr>
            <a:spLocks noGrp="1" noChangeArrowheads="1"/>
          </p:cNvSpPr>
          <p:nvPr>
            <p:ph idx="1"/>
          </p:nvPr>
        </p:nvSpPr>
        <p:spPr>
          <a:xfrm>
            <a:off x="1727200" y="1708150"/>
            <a:ext cx="6921500" cy="4394200"/>
          </a:xfrm>
        </p:spPr>
        <p:txBody>
          <a:bodyPr/>
          <a:lstStyle/>
          <a:p>
            <a:pPr eaLnBrk="1" hangingPunct="1"/>
            <a:r>
              <a:rPr lang="en-US" altLang="en-US" sz="2700" dirty="0"/>
              <a:t>Learn the topic/study well, really well</a:t>
            </a:r>
          </a:p>
          <a:p>
            <a:pPr eaLnBrk="1" hangingPunct="1"/>
            <a:r>
              <a:rPr lang="en-US" altLang="en-US" sz="2700" dirty="0"/>
              <a:t>Collaborate to define motivating questions of interest, check PubMed, other sources</a:t>
            </a:r>
          </a:p>
          <a:p>
            <a:pPr eaLnBrk="1" hangingPunct="1"/>
            <a:r>
              <a:rPr lang="en-US" altLang="en-US" sz="2700" dirty="0"/>
              <a:t>What techniques might help to achieve answers?  Which do the data warrant? (develop intuition, read literature)</a:t>
            </a:r>
          </a:p>
          <a:p>
            <a:pPr eaLnBrk="1" hangingPunct="1"/>
            <a:r>
              <a:rPr lang="en-US" altLang="en-US" sz="2700" dirty="0"/>
              <a:t>Possible Confounding or Effect Modification to account for?</a:t>
            </a:r>
          </a:p>
          <a:p>
            <a:pPr eaLnBrk="1" hangingPunct="1"/>
            <a:r>
              <a:rPr lang="en-US" altLang="en-US" sz="2700" dirty="0"/>
              <a:t>Keep an open mind, and the larger picture </a:t>
            </a:r>
            <a:r>
              <a:rPr lang="mr-IN" altLang="en-US" sz="2700" dirty="0">
                <a:ea typeface="Mangal" charset="0"/>
              </a:rPr>
              <a:t>–</a:t>
            </a:r>
            <a:r>
              <a:rPr lang="en-US" altLang="en-US" sz="2700" dirty="0"/>
              <a:t> there is no recipe</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21</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19461" name="TextBox 1"/>
          <p:cNvSpPr txBox="1">
            <a:spLocks noChangeArrowheads="1"/>
          </p:cNvSpPr>
          <p:nvPr/>
        </p:nvSpPr>
        <p:spPr bwMode="auto">
          <a:xfrm>
            <a:off x="663575" y="1454150"/>
            <a:ext cx="1046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2700" dirty="0">
                <a:ea typeface="Calibri" charset="0"/>
                <a:cs typeface="Calibri" charset="0"/>
              </a:rPr>
              <a:t>First - </a:t>
            </a:r>
          </a:p>
        </p:txBody>
      </p:sp>
    </p:spTree>
    <p:extLst>
      <p:ext uri="{BB962C8B-B14F-4D97-AF65-F5344CB8AC3E}">
        <p14:creationId xmlns:p14="http://schemas.microsoft.com/office/powerpoint/2010/main" val="111066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28600" y="228600"/>
            <a:ext cx="8610600" cy="838200"/>
          </a:xfrm>
        </p:spPr>
        <p:txBody>
          <a:bodyPr/>
          <a:lstStyle/>
          <a:p>
            <a:pPr eaLnBrk="1" hangingPunct="1"/>
            <a:r>
              <a:rPr lang="en-US" altLang="en-US" sz="3000" b="1" dirty="0">
                <a:solidFill>
                  <a:srgbClr val="7030A0"/>
                </a:solidFill>
              </a:rPr>
              <a:t>Continue to develop general framework for approaching analyses</a:t>
            </a:r>
            <a:endParaRPr lang="en-US" altLang="en-US" sz="3000" dirty="0">
              <a:solidFill>
                <a:srgbClr val="7030A0"/>
              </a:solidFill>
            </a:endParaRPr>
          </a:p>
        </p:txBody>
      </p:sp>
      <p:sp>
        <p:nvSpPr>
          <p:cNvPr id="215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5E9F5672-4924-7740-A5CB-714E43F518B1}" type="slidenum">
              <a:rPr lang="en-US" altLang="en-US" sz="1200">
                <a:solidFill>
                  <a:srgbClr val="898989"/>
                </a:solidFill>
                <a:latin typeface="Arial" charset="0"/>
              </a:rPr>
              <a:pPr>
                <a:spcBef>
                  <a:spcPct val="0"/>
                </a:spcBef>
                <a:buFontTx/>
                <a:buNone/>
              </a:pPr>
              <a:t>22</a:t>
            </a:fld>
            <a:endParaRPr lang="en-US" altLang="en-US" sz="1200" dirty="0">
              <a:latin typeface="Arial" charset="0"/>
            </a:endParaRPr>
          </a:p>
        </p:txBody>
      </p:sp>
      <p:sp>
        <p:nvSpPr>
          <p:cNvPr id="21509" name="Line 4"/>
          <p:cNvSpPr>
            <a:spLocks noChangeShapeType="1"/>
          </p:cNvSpPr>
          <p:nvPr/>
        </p:nvSpPr>
        <p:spPr bwMode="auto">
          <a:xfrm>
            <a:off x="609600" y="112395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21508" name="Content Placeholder 1"/>
          <p:cNvSpPr>
            <a:spLocks noGrp="1"/>
          </p:cNvSpPr>
          <p:nvPr>
            <p:ph idx="1"/>
          </p:nvPr>
        </p:nvSpPr>
        <p:spPr>
          <a:xfrm>
            <a:off x="2057400" y="1314450"/>
            <a:ext cx="6629400" cy="4984750"/>
          </a:xfrm>
        </p:spPr>
        <p:txBody>
          <a:bodyPr/>
          <a:lstStyle/>
          <a:p>
            <a:pPr eaLnBrk="1" hangingPunct="1"/>
            <a:r>
              <a:rPr lang="en-US" altLang="en-US" sz="2100" dirty="0"/>
              <a:t>Diagnostics/Checking Assumptions:</a:t>
            </a:r>
          </a:p>
          <a:p>
            <a:pPr lvl="1" eaLnBrk="1" hangingPunct="1"/>
            <a:r>
              <a:rPr lang="en-US" altLang="en-US" sz="2100" dirty="0">
                <a:solidFill>
                  <a:srgbClr val="FF0000"/>
                </a:solidFill>
              </a:rPr>
              <a:t>Scatterplot</a:t>
            </a:r>
            <a:r>
              <a:rPr lang="en-US" altLang="en-US" sz="2100" dirty="0"/>
              <a:t>, summary statistics</a:t>
            </a:r>
          </a:p>
          <a:p>
            <a:pPr lvl="1" eaLnBrk="1" hangingPunct="1"/>
            <a:r>
              <a:rPr lang="en-US" altLang="en-US" sz="2100" dirty="0"/>
              <a:t>Boxplots, histograms</a:t>
            </a:r>
          </a:p>
          <a:p>
            <a:pPr lvl="1" eaLnBrk="1" hangingPunct="1"/>
            <a:r>
              <a:rPr lang="en-US" altLang="en-US" sz="2100" dirty="0"/>
              <a:t>Correlations</a:t>
            </a:r>
          </a:p>
          <a:p>
            <a:pPr lvl="1" eaLnBrk="1" hangingPunct="1"/>
            <a:r>
              <a:rPr lang="en-US" altLang="en-US" sz="2100" dirty="0"/>
              <a:t>Smoothing (example: Lowess</a:t>
            </a:r>
            <a:r>
              <a:rPr lang="en-US" altLang="en-US" sz="2100" dirty="0" smtClean="0"/>
              <a:t>)</a:t>
            </a:r>
          </a:p>
          <a:p>
            <a:pPr lvl="1" eaLnBrk="1" hangingPunct="1"/>
            <a:r>
              <a:rPr lang="en-US" altLang="en-US" sz="2100" dirty="0" smtClean="0">
                <a:solidFill>
                  <a:srgbClr val="FF0000"/>
                </a:solidFill>
              </a:rPr>
              <a:t>Residual Analysis</a:t>
            </a:r>
            <a:endParaRPr lang="en-US" altLang="en-US" sz="2100" dirty="0">
              <a:solidFill>
                <a:srgbClr val="FF0000"/>
              </a:solidFill>
            </a:endParaRPr>
          </a:p>
          <a:p>
            <a:pPr eaLnBrk="1" hangingPunct="1"/>
            <a:r>
              <a:rPr lang="en-US" altLang="en-US" sz="2100" dirty="0"/>
              <a:t>Hypothesis testing/modeling:</a:t>
            </a:r>
          </a:p>
          <a:p>
            <a:pPr lvl="1" eaLnBrk="1" hangingPunct="1"/>
            <a:r>
              <a:rPr lang="en-US" altLang="en-US" sz="2100" dirty="0"/>
              <a:t>t-test?</a:t>
            </a:r>
          </a:p>
          <a:p>
            <a:pPr lvl="1" eaLnBrk="1" hangingPunct="1"/>
            <a:r>
              <a:rPr lang="en-US" altLang="en-US" sz="2100" dirty="0"/>
              <a:t>Correlation (r)? </a:t>
            </a:r>
          </a:p>
          <a:p>
            <a:pPr lvl="1" eaLnBrk="1" hangingPunct="1"/>
            <a:r>
              <a:rPr lang="en-US" altLang="en-US" sz="2100" dirty="0"/>
              <a:t>ANOVA useful?</a:t>
            </a:r>
          </a:p>
          <a:p>
            <a:pPr lvl="1" eaLnBrk="1" hangingPunct="1"/>
            <a:r>
              <a:rPr lang="en-US" altLang="en-US" sz="2100" dirty="0"/>
              <a:t>Nonparametric approach better?</a:t>
            </a:r>
          </a:p>
          <a:p>
            <a:pPr lvl="1" eaLnBrk="1" hangingPunct="1"/>
            <a:r>
              <a:rPr lang="en-US" altLang="en-US" sz="2100" dirty="0"/>
              <a:t>Linear regression or </a:t>
            </a:r>
            <a:r>
              <a:rPr lang="en-US" altLang="en-US" sz="2100" dirty="0" smtClean="0"/>
              <a:t>extensions (multiple reg.)?</a:t>
            </a:r>
            <a:endParaRPr lang="en-US" altLang="en-US" sz="2100" dirty="0"/>
          </a:p>
          <a:p>
            <a:pPr lvl="1" eaLnBrk="1" hangingPunct="1"/>
            <a:r>
              <a:rPr lang="en-US" altLang="en-US" sz="2100" dirty="0"/>
              <a:t>Generalizations</a:t>
            </a:r>
          </a:p>
          <a:p>
            <a:endParaRPr lang="en-US" altLang="en-US" dirty="0"/>
          </a:p>
        </p:txBody>
      </p:sp>
      <p:sp>
        <p:nvSpPr>
          <p:cNvPr id="2" name="TextBox 2"/>
          <p:cNvSpPr txBox="1">
            <a:spLocks noChangeArrowheads="1"/>
          </p:cNvSpPr>
          <p:nvPr/>
        </p:nvSpPr>
        <p:spPr bwMode="auto">
          <a:xfrm>
            <a:off x="457200" y="1371600"/>
            <a:ext cx="10255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2700" dirty="0">
                <a:ea typeface="Calibri" charset="0"/>
                <a:cs typeface="Calibri" charset="0"/>
              </a:rPr>
              <a:t>Next -</a:t>
            </a:r>
          </a:p>
        </p:txBody>
      </p:sp>
    </p:spTree>
    <p:extLst>
      <p:ext uri="{BB962C8B-B14F-4D97-AF65-F5344CB8AC3E}">
        <p14:creationId xmlns:p14="http://schemas.microsoft.com/office/powerpoint/2010/main" val="955577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FF0B7F-83BC-4735-A684-A6A9932E241A}" type="slidenum">
              <a:rPr lang="en-US" smtClean="0"/>
              <a:pPr>
                <a:defRPr/>
              </a:pPr>
              <a:t>23</a:t>
            </a:fld>
            <a:endParaRPr lang="en-US"/>
          </a:p>
        </p:txBody>
      </p:sp>
    </p:spTree>
    <p:extLst>
      <p:ext uri="{BB962C8B-B14F-4D97-AF65-F5344CB8AC3E}">
        <p14:creationId xmlns:p14="http://schemas.microsoft.com/office/powerpoint/2010/main" val="429497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FF0B7F-83BC-4735-A684-A6A9932E241A}" type="slidenum">
              <a:rPr lang="en-US" smtClean="0"/>
              <a:pPr>
                <a:defRPr/>
              </a:pPr>
              <a:t>24</a:t>
            </a:fld>
            <a:endParaRPr lang="en-US"/>
          </a:p>
        </p:txBody>
      </p:sp>
    </p:spTree>
    <p:extLst>
      <p:ext uri="{BB962C8B-B14F-4D97-AF65-F5344CB8AC3E}">
        <p14:creationId xmlns:p14="http://schemas.microsoft.com/office/powerpoint/2010/main" val="1819413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FF0B7F-83BC-4735-A684-A6A9932E241A}" type="slidenum">
              <a:rPr lang="en-US" smtClean="0"/>
              <a:pPr>
                <a:defRPr/>
              </a:pPr>
              <a:t>25</a:t>
            </a:fld>
            <a:endParaRPr lang="en-US"/>
          </a:p>
        </p:txBody>
      </p:sp>
    </p:spTree>
    <p:extLst>
      <p:ext uri="{BB962C8B-B14F-4D97-AF65-F5344CB8AC3E}">
        <p14:creationId xmlns:p14="http://schemas.microsoft.com/office/powerpoint/2010/main" val="1630277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sz="4000" b="1" dirty="0" smtClean="0">
                <a:solidFill>
                  <a:srgbClr val="7030A0"/>
                </a:solidFill>
              </a:rPr>
              <a:t>Residual Analysis</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 Placeholder 1"/>
          <p:cNvSpPr>
            <a:spLocks noGrp="1"/>
          </p:cNvSpPr>
          <p:nvPr>
            <p:ph type="body" sz="half" idx="1"/>
          </p:nvPr>
        </p:nvSpPr>
        <p:spPr>
          <a:xfrm>
            <a:off x="609600" y="2438400"/>
            <a:ext cx="7772400" cy="2438400"/>
          </a:xfrm>
        </p:spPr>
        <p:txBody>
          <a:bodyPr/>
          <a:lstStyle/>
          <a:p>
            <a:pPr marL="0" indent="0" algn="ctr">
              <a:buNone/>
            </a:pPr>
            <a:r>
              <a:rPr lang="en-US" b="1" i="1" dirty="0"/>
              <a:t>To Err is Human, </a:t>
            </a:r>
            <a:endParaRPr lang="en-US" b="1" i="1" dirty="0" smtClean="0"/>
          </a:p>
          <a:p>
            <a:pPr marL="0" indent="0" algn="ctr">
              <a:buNone/>
            </a:pPr>
            <a:r>
              <a:rPr lang="en-US" b="1" i="1" dirty="0" smtClean="0"/>
              <a:t>To </a:t>
            </a:r>
            <a:r>
              <a:rPr lang="en-US" b="1" i="1" dirty="0"/>
              <a:t>Err Randomly is </a:t>
            </a:r>
            <a:r>
              <a:rPr lang="en-US" b="1" i="1" dirty="0" smtClean="0"/>
              <a:t>Statistically </a:t>
            </a:r>
            <a:r>
              <a:rPr lang="en-US" b="1" i="1" dirty="0"/>
              <a:t>Divine</a:t>
            </a:r>
          </a:p>
          <a:p>
            <a:endParaRPr lang="en-US" i="1" dirty="0"/>
          </a:p>
        </p:txBody>
      </p:sp>
    </p:spTree>
    <p:extLst>
      <p:ext uri="{BB962C8B-B14F-4D97-AF65-F5344CB8AC3E}">
        <p14:creationId xmlns:p14="http://schemas.microsoft.com/office/powerpoint/2010/main" val="3957804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304800"/>
            <a:ext cx="7772400" cy="914400"/>
          </a:xfrm>
        </p:spPr>
        <p:txBody>
          <a:bodyPr/>
          <a:lstStyle/>
          <a:p>
            <a:pPr eaLnBrk="1" hangingPunct="1"/>
            <a:r>
              <a:rPr lang="en-US" altLang="en-US" b="1" dirty="0" smtClean="0">
                <a:solidFill>
                  <a:srgbClr val="7030A0"/>
                </a:solidFill>
              </a:rPr>
              <a:t>Residual Analysis</a:t>
            </a:r>
          </a:p>
        </p:txBody>
      </p:sp>
      <p:sp>
        <p:nvSpPr>
          <p:cNvPr id="116739" name="Rectangle 3"/>
          <p:cNvSpPr>
            <a:spLocks noGrp="1" noChangeArrowheads="1"/>
          </p:cNvSpPr>
          <p:nvPr>
            <p:ph type="body" sz="half" idx="1"/>
          </p:nvPr>
        </p:nvSpPr>
        <p:spPr>
          <a:xfrm>
            <a:off x="609600" y="1524000"/>
            <a:ext cx="8382000" cy="4876800"/>
          </a:xfrm>
        </p:spPr>
        <p:txBody>
          <a:bodyPr/>
          <a:lstStyle/>
          <a:p>
            <a:pPr eaLnBrk="1" hangingPunct="1">
              <a:defRPr/>
            </a:pPr>
            <a:r>
              <a:rPr lang="en-US" sz="2400" dirty="0" smtClean="0"/>
              <a:t>Residuals (error terms) are the deviations between an observed and predicted </a:t>
            </a:r>
            <a:r>
              <a:rPr lang="en-US" sz="2400" i="1" dirty="0" smtClean="0"/>
              <a:t>Y</a:t>
            </a:r>
            <a:r>
              <a:rPr lang="en-US" sz="2400" dirty="0" smtClean="0"/>
              <a:t> value:</a:t>
            </a:r>
          </a:p>
          <a:p>
            <a:pPr eaLnBrk="1" hangingPunct="1">
              <a:defRPr/>
            </a:pPr>
            <a:endParaRPr lang="en-US" sz="2400" dirty="0" smtClean="0"/>
          </a:p>
          <a:p>
            <a:pPr eaLnBrk="1" hangingPunct="1">
              <a:defRPr/>
            </a:pPr>
            <a:endParaRPr lang="en-US" sz="2400" dirty="0"/>
          </a:p>
          <a:p>
            <a:pPr eaLnBrk="1" hangingPunct="1">
              <a:defRPr/>
            </a:pPr>
            <a:endParaRPr lang="en-US" sz="2400" dirty="0" smtClean="0">
              <a:latin typeface="Symbol" charset="2"/>
              <a:ea typeface="Symbol" charset="2"/>
              <a:cs typeface="Symbol" charset="2"/>
            </a:endParaRPr>
          </a:p>
          <a:p>
            <a:pPr eaLnBrk="1" hangingPunct="1">
              <a:defRPr/>
            </a:pPr>
            <a:r>
              <a:rPr lang="en-US" sz="2400" dirty="0" smtClean="0"/>
              <a:t>Plots of residuals can help us to:</a:t>
            </a:r>
          </a:p>
          <a:p>
            <a:pPr lvl="1" eaLnBrk="1" hangingPunct="1">
              <a:defRPr/>
            </a:pPr>
            <a:r>
              <a:rPr lang="en-US" sz="2400" dirty="0" smtClean="0"/>
              <a:t>detect outliers (observations with very large residuals)</a:t>
            </a:r>
          </a:p>
          <a:p>
            <a:pPr lvl="1" eaLnBrk="1" hangingPunct="1">
              <a:defRPr/>
            </a:pPr>
            <a:r>
              <a:rPr lang="en-US" sz="2400" dirty="0" smtClean="0"/>
              <a:t>assess normality</a:t>
            </a:r>
          </a:p>
          <a:p>
            <a:pPr lvl="1" eaLnBrk="1" hangingPunct="1">
              <a:defRPr/>
            </a:pPr>
            <a:r>
              <a:rPr lang="en-US" sz="2400" dirty="0" smtClean="0"/>
              <a:t>assess homoscedasticity (equal variance assumption)</a:t>
            </a:r>
          </a:p>
          <a:p>
            <a:pPr lvl="1" eaLnBrk="1" hangingPunct="1">
              <a:defRPr/>
            </a:pPr>
            <a:r>
              <a:rPr lang="en-US" sz="2400" dirty="0" smtClean="0"/>
              <a:t>look for nonlinear trends (departures from linearity)</a:t>
            </a:r>
          </a:p>
          <a:p>
            <a:pPr lvl="1" eaLnBrk="1" hangingPunct="1">
              <a:defRPr/>
            </a:pPr>
            <a:r>
              <a:rPr lang="en-US" sz="2400" dirty="0" smtClean="0"/>
              <a:t>see if other predictor variables may be important</a:t>
            </a:r>
          </a:p>
        </p:txBody>
      </p:sp>
      <p:graphicFrame>
        <p:nvGraphicFramePr>
          <p:cNvPr id="15365" name="Object 4"/>
          <p:cNvGraphicFramePr>
            <a:graphicFrameLocks noGrp="1" noChangeAspect="1"/>
          </p:cNvGraphicFramePr>
          <p:nvPr>
            <p:ph sz="half" idx="2"/>
            <p:extLst>
              <p:ext uri="{D42A27DB-BD31-4B8C-83A1-F6EECF244321}">
                <p14:modId xmlns:p14="http://schemas.microsoft.com/office/powerpoint/2010/main" val="832710509"/>
              </p:ext>
            </p:extLst>
          </p:nvPr>
        </p:nvGraphicFramePr>
        <p:xfrm>
          <a:off x="2895600" y="2438400"/>
          <a:ext cx="2755900" cy="914400"/>
        </p:xfrm>
        <a:graphic>
          <a:graphicData uri="http://schemas.openxmlformats.org/presentationml/2006/ole">
            <mc:AlternateContent xmlns:mc="http://schemas.openxmlformats.org/markup-compatibility/2006">
              <mc:Choice xmlns:v="urn:schemas-microsoft-com:vml" Requires="v">
                <p:oleObj spid="_x0000_s79889" name="Equation" r:id="rId3" imgW="710891" imgH="253890" progId="Equation.DSMT4">
                  <p:embed/>
                </p:oleObj>
              </mc:Choice>
              <mc:Fallback>
                <p:oleObj name="Equation" r:id="rId3" imgW="710891"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438400"/>
                        <a:ext cx="2755900" cy="914400"/>
                      </a:xfrm>
                      <a:prstGeom prst="rect">
                        <a:avLst/>
                      </a:prstGeom>
                      <a:noFill/>
                      <a:ln>
                        <a:noFill/>
                      </a:ln>
                      <a:effectLst/>
                    </p:spPr>
                  </p:pic>
                </p:oleObj>
              </mc:Fallback>
            </mc:AlternateContent>
          </a:graphicData>
        </a:graphic>
      </p:graphicFrame>
      <p:sp>
        <p:nvSpPr>
          <p:cNvPr id="6"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470377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a:spLocks noGrp="1" noChangeArrowheads="1"/>
          </p:cNvSpPr>
          <p:nvPr>
            <p:ph type="title" idx="4294967295"/>
          </p:nvPr>
        </p:nvSpPr>
        <p:spPr>
          <a:xfrm>
            <a:off x="1066800" y="304800"/>
            <a:ext cx="6705600" cy="838200"/>
          </a:xfrm>
          <a:extLst>
            <a:ext uri="{909E8E84-426E-40DD-AFC4-6F175D3DCCD1}">
              <a14:hiddenFill xmlns:a14="http://schemas.microsoft.com/office/drawing/2010/main">
                <a:solidFill>
                  <a:schemeClr val="bg1"/>
                </a:solidFill>
              </a14:hiddenFill>
            </a:ext>
          </a:extLst>
        </p:spPr>
        <p:txBody>
          <a:bodyPr/>
          <a:lstStyle/>
          <a:p>
            <a:pPr eaLnBrk="1" hangingPunct="1"/>
            <a:r>
              <a:rPr lang="en-US" altLang="en-US" b="1">
                <a:solidFill>
                  <a:schemeClr val="accent4"/>
                </a:solidFill>
              </a:rPr>
              <a:t>Finding the “Best” Line</a:t>
            </a:r>
          </a:p>
        </p:txBody>
      </p:sp>
      <p:sp>
        <p:nvSpPr>
          <p:cNvPr id="5" name="Line 4"/>
          <p:cNvSpPr>
            <a:spLocks noChangeShapeType="1"/>
          </p:cNvSpPr>
          <p:nvPr/>
        </p:nvSpPr>
        <p:spPr bwMode="auto">
          <a:xfrm>
            <a:off x="685800" y="1143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1FF0B7F-83BC-4735-A684-A6A9932E241A}" type="slidenum">
              <a:rPr lang="en-US" smtClean="0"/>
              <a:pPr>
                <a:defRPr/>
              </a:pPr>
              <a:t>28</a:t>
            </a:fld>
            <a:endParaRPr lang="en-US"/>
          </a:p>
        </p:txBody>
      </p:sp>
      <p:pic>
        <p:nvPicPr>
          <p:cNvPr id="74755" name="Picture 3" descr="resPic">
            <a:extLst>
              <a:ext uri="{FF2B5EF4-FFF2-40B4-BE49-F238E27FC236}">
                <a16:creationId xmlns:a16="http://schemas.microsoft.com/office/drawing/2014/main" xmlns="" id="{9FBFE428-F6C3-41A5-8F0F-4F5268AF1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810662"/>
            <a:ext cx="6400800" cy="33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xmlns="" id="{AF1F9E64-BAB0-4992-8064-8C4430D14D70}"/>
              </a:ext>
            </a:extLst>
          </p:cNvPr>
          <p:cNvSpPr/>
          <p:nvPr/>
        </p:nvSpPr>
        <p:spPr>
          <a:xfrm>
            <a:off x="152400" y="1246561"/>
            <a:ext cx="8991600" cy="1384995"/>
          </a:xfrm>
          <a:prstGeom prst="rect">
            <a:avLst/>
          </a:prstGeom>
        </p:spPr>
        <p:txBody>
          <a:bodyPr wrap="square">
            <a:spAutoFit/>
          </a:bodyPr>
          <a:lstStyle/>
          <a:p>
            <a:pPr marL="457200" indent="-457200">
              <a:buFont typeface="Arial" panose="020B0604020202020204" pitchFamily="34" charset="0"/>
              <a:buChar char="•"/>
            </a:pPr>
            <a:r>
              <a:rPr lang="en-US" sz="2800" kern="1400">
                <a:latin typeface="+mj-lt"/>
                <a:ea typeface="Times New Roman" panose="02020603050405020304" pitchFamily="18" charset="0"/>
              </a:rPr>
              <a:t>Difference between a fitted value and an observed value is called the </a:t>
            </a:r>
            <a:r>
              <a:rPr lang="en-US" sz="2800" b="1" i="1" kern="1400">
                <a:latin typeface="+mj-lt"/>
                <a:ea typeface="Times New Roman" panose="02020603050405020304" pitchFamily="18" charset="0"/>
              </a:rPr>
              <a:t>residual</a:t>
            </a:r>
            <a:r>
              <a:rPr lang="en-US" sz="2800" kern="1400">
                <a:latin typeface="+mj-lt"/>
                <a:ea typeface="Times New Roman" panose="02020603050405020304" pitchFamily="18" charset="0"/>
              </a:rPr>
              <a:t> or the “</a:t>
            </a:r>
            <a:r>
              <a:rPr lang="en-US" sz="2800" b="1" i="1" kern="1400">
                <a:latin typeface="+mj-lt"/>
                <a:ea typeface="Times New Roman" panose="02020603050405020304" pitchFamily="18" charset="0"/>
              </a:rPr>
              <a:t>error</a:t>
            </a:r>
            <a:r>
              <a:rPr lang="en-US" sz="2800" kern="1400">
                <a:latin typeface="+mj-lt"/>
                <a:ea typeface="Times New Roman" panose="02020603050405020304" pitchFamily="18" charset="0"/>
              </a:rPr>
              <a:t>” </a:t>
            </a:r>
          </a:p>
          <a:p>
            <a:pPr marL="457200" indent="-457200">
              <a:buFont typeface="Arial" panose="020B0604020202020204" pitchFamily="34" charset="0"/>
              <a:buChar char="•"/>
            </a:pPr>
            <a:r>
              <a:rPr lang="en-US" sz="2800" kern="1400">
                <a:latin typeface="+mj-lt"/>
                <a:ea typeface="Times New Roman" panose="02020603050405020304" pitchFamily="18" charset="0"/>
              </a:rPr>
              <a:t>“Best” line is the line that minimizes the error</a:t>
            </a:r>
            <a:endParaRPr lang="en-US" sz="2800">
              <a:latin typeface="+mj-lt"/>
            </a:endParaRPr>
          </a:p>
        </p:txBody>
      </p:sp>
    </p:spTree>
    <p:extLst>
      <p:ext uri="{BB962C8B-B14F-4D97-AF65-F5344CB8AC3E}">
        <p14:creationId xmlns:p14="http://schemas.microsoft.com/office/powerpoint/2010/main" val="148969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lsqu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11300"/>
            <a:ext cx="64770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7"/>
          <p:cNvSpPr>
            <a:spLocks noGrp="1" noChangeArrowheads="1"/>
          </p:cNvSpPr>
          <p:nvPr>
            <p:ph type="title" idx="4294967295"/>
          </p:nvPr>
        </p:nvSpPr>
        <p:spPr>
          <a:xfrm>
            <a:off x="2057400" y="304800"/>
            <a:ext cx="4191000" cy="838200"/>
          </a:xfrm>
          <a:extLst>
            <a:ext uri="{909E8E84-426E-40DD-AFC4-6F175D3DCCD1}">
              <a14:hiddenFill xmlns:a14="http://schemas.microsoft.com/office/drawing/2010/main">
                <a:solidFill>
                  <a:schemeClr val="bg1"/>
                </a:solidFill>
              </a14:hiddenFill>
            </a:ext>
          </a:extLst>
        </p:spPr>
        <p:txBody>
          <a:bodyPr/>
          <a:lstStyle/>
          <a:p>
            <a:pPr eaLnBrk="1" hangingPunct="1"/>
            <a:r>
              <a:rPr lang="en-US" altLang="en-US" b="1" dirty="0" smtClean="0">
                <a:solidFill>
                  <a:schemeClr val="accent4"/>
                </a:solidFill>
              </a:rPr>
              <a:t>Fitted Line</a:t>
            </a:r>
          </a:p>
        </p:txBody>
      </p:sp>
      <p:sp>
        <p:nvSpPr>
          <p:cNvPr id="5" name="Line 4"/>
          <p:cNvSpPr>
            <a:spLocks noChangeShapeType="1"/>
          </p:cNvSpPr>
          <p:nvPr/>
        </p:nvSpPr>
        <p:spPr bwMode="auto">
          <a:xfrm>
            <a:off x="609600" y="1143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5635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Notes on Homework</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3</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2" name="Content Placeholder 1"/>
          <p:cNvSpPr>
            <a:spLocks noGrp="1"/>
          </p:cNvSpPr>
          <p:nvPr>
            <p:ph idx="1"/>
          </p:nvPr>
        </p:nvSpPr>
        <p:spPr>
          <a:xfrm>
            <a:off x="457200" y="1600200"/>
            <a:ext cx="8382000" cy="4525963"/>
          </a:xfrm>
        </p:spPr>
        <p:txBody>
          <a:bodyPr/>
          <a:lstStyle/>
          <a:p>
            <a:pPr lvl="0"/>
            <a:r>
              <a:rPr lang="en-US" sz="2200" u="sng" dirty="0" smtClean="0">
                <a:solidFill>
                  <a:srgbClr val="FF0000"/>
                </a:solidFill>
              </a:rPr>
              <a:t>Due via Canvas every Monday (starting 9/23) by 11:59pm.</a:t>
            </a:r>
          </a:p>
          <a:p>
            <a:pPr lvl="0"/>
            <a:endParaRPr lang="en-US" sz="2200" u="sng" dirty="0" smtClean="0">
              <a:solidFill>
                <a:srgbClr val="FF0000"/>
              </a:solidFill>
            </a:endParaRPr>
          </a:p>
          <a:p>
            <a:pPr lvl="0"/>
            <a:r>
              <a:rPr lang="en-US" sz="2100" dirty="0" smtClean="0"/>
              <a:t>We </a:t>
            </a:r>
            <a:r>
              <a:rPr lang="en-US" sz="2100" dirty="0"/>
              <a:t>encourage you to discuss homework with your fellow students (or with the instructor or the TAs), but </a:t>
            </a:r>
            <a:r>
              <a:rPr lang="en-US" sz="2100" b="1" i="1" dirty="0"/>
              <a:t>you must write your own final answers, in your own words</a:t>
            </a:r>
            <a:r>
              <a:rPr lang="en-US" sz="2100" dirty="0"/>
              <a:t>. </a:t>
            </a:r>
          </a:p>
          <a:p>
            <a:pPr lvl="0"/>
            <a:r>
              <a:rPr lang="en-US" sz="2100" dirty="0"/>
              <a:t>Please include the appropriate computer output in your solution if that helps you to answer a question, but </a:t>
            </a:r>
            <a:r>
              <a:rPr lang="en-US" sz="2100" b="1" i="1" dirty="0"/>
              <a:t>be sure to interpret your findings in words</a:t>
            </a:r>
            <a:r>
              <a:rPr lang="en-US" sz="2100" dirty="0"/>
              <a:t> – submitting only output is not sufficient for full credit. </a:t>
            </a:r>
          </a:p>
          <a:p>
            <a:pPr lvl="0"/>
            <a:r>
              <a:rPr lang="en-US" sz="2100" dirty="0"/>
              <a:t>Homework assignments will </a:t>
            </a:r>
            <a:r>
              <a:rPr lang="en-US" sz="2100" b="1" i="1" dirty="0"/>
              <a:t>not be accepted late </a:t>
            </a:r>
            <a:r>
              <a:rPr lang="en-US" sz="2100" dirty="0"/>
              <a:t>(other than for emergency, but the primary instructor must be reached in advance). </a:t>
            </a:r>
          </a:p>
          <a:p>
            <a:pPr lvl="0"/>
            <a:r>
              <a:rPr lang="en-US" sz="2100" dirty="0"/>
              <a:t>Be </a:t>
            </a:r>
            <a:r>
              <a:rPr lang="en-US" sz="2100" b="1" i="1" dirty="0"/>
              <a:t>complete in your </a:t>
            </a:r>
            <a:r>
              <a:rPr lang="en-US" sz="2100" b="1" i="1" dirty="0" smtClean="0"/>
              <a:t>responses, yet not too wordy</a:t>
            </a:r>
            <a:r>
              <a:rPr lang="en-US" sz="2100" dirty="0" smtClean="0"/>
              <a:t>, </a:t>
            </a:r>
            <a:r>
              <a:rPr lang="en-US" sz="2100" dirty="0"/>
              <a:t>to get full scores. </a:t>
            </a:r>
          </a:p>
          <a:p>
            <a:pPr lvl="0"/>
            <a:r>
              <a:rPr lang="en-US" sz="2100" dirty="0"/>
              <a:t>All homework </a:t>
            </a:r>
            <a:r>
              <a:rPr lang="en-US" sz="2100" b="1" i="1" dirty="0"/>
              <a:t>must be submitted online </a:t>
            </a:r>
            <a:r>
              <a:rPr lang="en-US" sz="2100" dirty="0"/>
              <a:t>via Canvas</a:t>
            </a:r>
            <a:r>
              <a:rPr lang="en-US" sz="2100" dirty="0" smtClean="0"/>
              <a:t>.</a:t>
            </a:r>
            <a:endParaRPr lang="en-US" sz="2100" dirty="0"/>
          </a:p>
        </p:txBody>
      </p:sp>
    </p:spTree>
    <p:extLst>
      <p:ext uri="{BB962C8B-B14F-4D97-AF65-F5344CB8AC3E}">
        <p14:creationId xmlns:p14="http://schemas.microsoft.com/office/powerpoint/2010/main" val="109368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lsqu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9250"/>
            <a:ext cx="6565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609600" y="499745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eaLnBrk="1" hangingPunct="1"/>
            <a:r>
              <a:rPr lang="en-US" altLang="en-US" sz="2800" dirty="0"/>
              <a:t>The least squares line is the line which </a:t>
            </a:r>
            <a:r>
              <a:rPr lang="en-US" altLang="en-US" sz="2800" dirty="0">
                <a:solidFill>
                  <a:srgbClr val="FF0000"/>
                </a:solidFill>
              </a:rPr>
              <a:t>minimizes </a:t>
            </a:r>
            <a:r>
              <a:rPr lang="en-US" altLang="en-US" sz="2800" dirty="0"/>
              <a:t>the sum of squares of the residuals:</a:t>
            </a:r>
          </a:p>
        </p:txBody>
      </p:sp>
      <p:graphicFrame>
        <p:nvGraphicFramePr>
          <p:cNvPr id="20485" name="Object 4"/>
          <p:cNvGraphicFramePr>
            <a:graphicFrameLocks noChangeAspect="1"/>
          </p:cNvGraphicFramePr>
          <p:nvPr/>
        </p:nvGraphicFramePr>
        <p:xfrm>
          <a:off x="2063750" y="5918200"/>
          <a:ext cx="5175250" cy="635000"/>
        </p:xfrm>
        <a:graphic>
          <a:graphicData uri="http://schemas.openxmlformats.org/presentationml/2006/ole">
            <mc:AlternateContent xmlns:mc="http://schemas.openxmlformats.org/markup-compatibility/2006">
              <mc:Choice xmlns:v="urn:schemas-microsoft-com:vml" Requires="v">
                <p:oleObj spid="_x0000_s78866" name="Equation" r:id="rId4" imgW="1968500" imgH="241300" progId="Equation.DSMT4">
                  <p:embed/>
                </p:oleObj>
              </mc:Choice>
              <mc:Fallback>
                <p:oleObj name="Equation" r:id="rId4" imgW="19685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5918200"/>
                        <a:ext cx="5175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4427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a:spLocks noGrp="1" noChangeArrowheads="1"/>
          </p:cNvSpPr>
          <p:nvPr>
            <p:ph type="title" idx="4294967295"/>
          </p:nvPr>
        </p:nvSpPr>
        <p:spPr>
          <a:xfrm>
            <a:off x="609600" y="304800"/>
            <a:ext cx="8001000" cy="838200"/>
          </a:xfrm>
          <a:extLst>
            <a:ext uri="{909E8E84-426E-40DD-AFC4-6F175D3DCCD1}">
              <a14:hiddenFill xmlns:a14="http://schemas.microsoft.com/office/drawing/2010/main">
                <a:solidFill>
                  <a:schemeClr val="bg1"/>
                </a:solidFill>
              </a14:hiddenFill>
            </a:ext>
          </a:extLst>
        </p:spPr>
        <p:txBody>
          <a:bodyPr/>
          <a:lstStyle/>
          <a:p>
            <a:pPr eaLnBrk="1" hangingPunct="1"/>
            <a:r>
              <a:rPr lang="en-US" altLang="en-US" b="1" smtClean="0">
                <a:solidFill>
                  <a:schemeClr val="accent4"/>
                </a:solidFill>
              </a:rPr>
              <a:t>Least Squares Estimation (LSE)</a:t>
            </a:r>
            <a:endParaRPr lang="en-US" altLang="en-US" b="1">
              <a:solidFill>
                <a:schemeClr val="accent4"/>
              </a:solidFill>
            </a:endParaRPr>
          </a:p>
        </p:txBody>
      </p:sp>
      <p:sp>
        <p:nvSpPr>
          <p:cNvPr id="5" name="Line 4"/>
          <p:cNvSpPr>
            <a:spLocks noChangeShapeType="1"/>
          </p:cNvSpPr>
          <p:nvPr/>
        </p:nvSpPr>
        <p:spPr bwMode="auto">
          <a:xfrm>
            <a:off x="609600" y="1143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1FF0B7F-83BC-4735-A684-A6A9932E241A}" type="slidenum">
              <a:rPr lang="en-US" smtClean="0"/>
              <a:pPr>
                <a:defRPr/>
              </a:pPr>
              <a:t>31</a:t>
            </a:fld>
            <a:endParaRPr lang="en-US"/>
          </a:p>
        </p:txBody>
      </p:sp>
      <p:sp>
        <p:nvSpPr>
          <p:cNvPr id="7" name="Rectangle 6">
            <a:extLst>
              <a:ext uri="{FF2B5EF4-FFF2-40B4-BE49-F238E27FC236}">
                <a16:creationId xmlns:a16="http://schemas.microsoft.com/office/drawing/2014/main" xmlns="" id="{AF1F9E64-BAB0-4992-8064-8C4430D14D70}"/>
              </a:ext>
            </a:extLst>
          </p:cNvPr>
          <p:cNvSpPr/>
          <p:nvPr/>
        </p:nvSpPr>
        <p:spPr>
          <a:xfrm>
            <a:off x="152400" y="1246561"/>
            <a:ext cx="8991600" cy="4524315"/>
          </a:xfrm>
          <a:prstGeom prst="rect">
            <a:avLst/>
          </a:prstGeom>
        </p:spPr>
        <p:txBody>
          <a:bodyPr wrap="square">
            <a:spAutoFit/>
          </a:bodyPr>
          <a:lstStyle/>
          <a:p>
            <a:pPr marL="457200" indent="-457200">
              <a:buFont typeface="Arial" panose="020B0604020202020204" pitchFamily="34" charset="0"/>
              <a:buChar char="•"/>
            </a:pPr>
            <a:r>
              <a:rPr lang="en-US" sz="3200" kern="1400">
                <a:latin typeface="+mj-lt"/>
                <a:ea typeface="Times New Roman" panose="02020603050405020304" pitchFamily="18" charset="0"/>
              </a:rPr>
              <a:t>F</a:t>
            </a:r>
            <a:r>
              <a:rPr lang="en-US" sz="3200" kern="1400" smtClean="0">
                <a:latin typeface="+mj-lt"/>
                <a:ea typeface="Times New Roman" panose="02020603050405020304" pitchFamily="18" charset="0"/>
              </a:rPr>
              <a:t>ind a line that minimizes the sums of squares of the errors or residuals</a:t>
            </a:r>
          </a:p>
          <a:p>
            <a:pPr marL="457200" indent="-457200">
              <a:buFont typeface="Arial" panose="020B0604020202020204" pitchFamily="34" charset="0"/>
              <a:buChar char="•"/>
            </a:pPr>
            <a:r>
              <a:rPr lang="en-US" sz="3200" kern="1400" smtClean="0">
                <a:latin typeface="+mj-lt"/>
                <a:ea typeface="Times New Roman" panose="02020603050405020304" pitchFamily="18" charset="0"/>
              </a:rPr>
              <a:t>For simple linear regression:</a:t>
            </a:r>
          </a:p>
          <a:p>
            <a:pPr marL="457200" indent="-457200">
              <a:buFont typeface="Arial" panose="020B0604020202020204" pitchFamily="34" charset="0"/>
              <a:buChar char="•"/>
            </a:pPr>
            <a:endParaRPr lang="en-US" sz="3200" kern="1400" smtClean="0">
              <a:latin typeface="+mj-lt"/>
              <a:ea typeface="Times New Roman" panose="02020603050405020304" pitchFamily="18" charset="0"/>
            </a:endParaRPr>
          </a:p>
          <a:p>
            <a:pPr marL="457200" indent="-457200">
              <a:buFont typeface="Arial" panose="020B0604020202020204" pitchFamily="34" charset="0"/>
              <a:buChar char="•"/>
            </a:pPr>
            <a:endParaRPr lang="en-US" sz="3200" kern="1400" smtClean="0">
              <a:latin typeface="+mj-lt"/>
              <a:ea typeface="Times New Roman" panose="02020603050405020304" pitchFamily="18" charset="0"/>
            </a:endParaRPr>
          </a:p>
          <a:p>
            <a:pPr marL="457200" indent="-457200">
              <a:buFont typeface="Arial" panose="020B0604020202020204" pitchFamily="34" charset="0"/>
              <a:buChar char="•"/>
            </a:pPr>
            <a:r>
              <a:rPr lang="en-US" sz="3200" smtClean="0">
                <a:latin typeface="+mj-lt"/>
              </a:rPr>
              <a:t>To </a:t>
            </a:r>
            <a:r>
              <a:rPr lang="en-US" sz="3200">
                <a:latin typeface="+mj-lt"/>
              </a:rPr>
              <a:t>find (β</a:t>
            </a:r>
            <a:r>
              <a:rPr lang="en-US" sz="3200" baseline="-25000">
                <a:latin typeface="+mj-lt"/>
              </a:rPr>
              <a:t>0</a:t>
            </a:r>
            <a:r>
              <a:rPr lang="en-US" sz="3200">
                <a:latin typeface="+mj-lt"/>
              </a:rPr>
              <a:t>, β</a:t>
            </a:r>
            <a:r>
              <a:rPr lang="en-US" sz="3200" baseline="-25000">
                <a:latin typeface="+mj-lt"/>
              </a:rPr>
              <a:t>1</a:t>
            </a:r>
            <a:r>
              <a:rPr lang="en-US" sz="3200">
                <a:latin typeface="+mj-lt"/>
              </a:rPr>
              <a:t>) that minimizes the </a:t>
            </a:r>
            <a:r>
              <a:rPr lang="en-US" sz="3200" err="1">
                <a:latin typeface="+mj-lt"/>
              </a:rPr>
              <a:t>SS</a:t>
            </a:r>
            <a:r>
              <a:rPr lang="en-US" sz="3200" baseline="-25000" err="1">
                <a:latin typeface="+mj-lt"/>
              </a:rPr>
              <a:t>Error</a:t>
            </a:r>
            <a:r>
              <a:rPr lang="en-US" sz="3200">
                <a:latin typeface="+mj-lt"/>
              </a:rPr>
              <a:t> </a:t>
            </a:r>
            <a:r>
              <a:rPr lang="en-US" sz="3200" smtClean="0">
                <a:latin typeface="+mj-lt"/>
              </a:rPr>
              <a:t>solve:</a:t>
            </a:r>
          </a:p>
          <a:p>
            <a:pPr marL="457200" indent="-457200">
              <a:buFont typeface="Arial" panose="020B0604020202020204" pitchFamily="34" charset="0"/>
              <a:buChar char="•"/>
            </a:pPr>
            <a:endParaRPr lang="en-US" sz="3200">
              <a:latin typeface="+mj-lt"/>
            </a:endParaRPr>
          </a:p>
          <a:p>
            <a:pPr marL="457200" indent="-457200">
              <a:buFont typeface="Arial" panose="020B0604020202020204" pitchFamily="34" charset="0"/>
              <a:buChar char="•"/>
            </a:pPr>
            <a:endParaRPr lang="en-US" sz="3200" smtClean="0">
              <a:latin typeface="+mj-lt"/>
            </a:endParaRPr>
          </a:p>
          <a:p>
            <a:pPr marL="457200" indent="-457200">
              <a:buFont typeface="Arial" panose="020B0604020202020204" pitchFamily="34" charset="0"/>
              <a:buChar char="•"/>
            </a:pPr>
            <a:r>
              <a:rPr lang="en-US" sz="3200" smtClean="0">
                <a:latin typeface="+mj-lt"/>
              </a:rPr>
              <a:t>Then</a:t>
            </a:r>
            <a:endParaRPr lang="en-US" sz="320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770055"/>
            <a:ext cx="4267200" cy="80881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327665"/>
            <a:ext cx="3771900" cy="7620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580" y="4302763"/>
            <a:ext cx="4114800" cy="77470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5836168"/>
            <a:ext cx="1920240" cy="500231"/>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020" y="5315555"/>
            <a:ext cx="3040380" cy="1436400"/>
          </a:xfrm>
          <a:prstGeom prst="rect">
            <a:avLst/>
          </a:prstGeom>
        </p:spPr>
      </p:pic>
    </p:spTree>
    <p:extLst>
      <p:ext uri="{BB962C8B-B14F-4D97-AF65-F5344CB8AC3E}">
        <p14:creationId xmlns:p14="http://schemas.microsoft.com/office/powerpoint/2010/main" val="335582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304800"/>
            <a:ext cx="8458200" cy="1143000"/>
          </a:xfrm>
        </p:spPr>
        <p:txBody>
          <a:bodyPr/>
          <a:lstStyle/>
          <a:p>
            <a:pPr eaLnBrk="1" hangingPunct="1"/>
            <a:r>
              <a:rPr lang="en-US" altLang="en-US" b="1" dirty="0" smtClean="0">
                <a:solidFill>
                  <a:srgbClr val="7030A0"/>
                </a:solidFill>
              </a:rPr>
              <a:t>LSE: </a:t>
            </a:r>
            <a:r>
              <a:rPr lang="en-US" altLang="en-US" b="1" dirty="0" smtClean="0">
                <a:solidFill>
                  <a:srgbClr val="7030A0"/>
                </a:solidFill>
                <a:cs typeface="Courier New" panose="02070309020205020404" pitchFamily="49" charset="0"/>
              </a:rPr>
              <a:t>Multiple </a:t>
            </a:r>
            <a:r>
              <a:rPr lang="en-US" altLang="en-US" b="1" dirty="0">
                <a:solidFill>
                  <a:srgbClr val="7030A0"/>
                </a:solidFill>
                <a:cs typeface="Courier New" panose="02070309020205020404" pitchFamily="49" charset="0"/>
              </a:rPr>
              <a:t>Linear </a:t>
            </a:r>
            <a:r>
              <a:rPr lang="en-US" altLang="en-US" b="1" dirty="0" smtClean="0">
                <a:solidFill>
                  <a:srgbClr val="7030A0"/>
                </a:solidFill>
                <a:cs typeface="Courier New" panose="02070309020205020404" pitchFamily="49" charset="0"/>
              </a:rPr>
              <a:t>Regression</a:t>
            </a:r>
            <a:endParaRPr lang="el-GR" altLang="en-US" b="1" dirty="0">
              <a:solidFill>
                <a:srgbClr val="7030A0"/>
              </a:solidFill>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1509" name="Text Box 6"/>
              <p:cNvSpPr txBox="1">
                <a:spLocks noChangeArrowheads="1"/>
              </p:cNvSpPr>
              <p:nvPr/>
            </p:nvSpPr>
            <p:spPr bwMode="auto">
              <a:xfrm>
                <a:off x="381001" y="1452562"/>
                <a:ext cx="8000999" cy="4832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defRPr>
                </a:lvl9pPr>
              </a:lstStyle>
              <a:p>
                <a:pPr marL="457200" indent="-457200" eaLnBrk="1" hangingPunct="1">
                  <a:buFont typeface="Arial" charset="0"/>
                  <a:buChar char="•"/>
                </a:pPr>
                <a:r>
                  <a:rPr lang="en-US" altLang="en-US" sz="2800" dirty="0" smtClean="0">
                    <a:solidFill>
                      <a:schemeClr val="tx1"/>
                    </a:solidFill>
                    <a:latin typeface="+mn-lt"/>
                  </a:rPr>
                  <a:t>Use </a:t>
                </a:r>
                <a:r>
                  <a:rPr lang="en-US" altLang="en-US" sz="2800" i="1" dirty="0">
                    <a:solidFill>
                      <a:schemeClr val="tx1"/>
                    </a:solidFill>
                    <a:latin typeface="+mn-lt"/>
                  </a:rPr>
                  <a:t>X</a:t>
                </a:r>
                <a:r>
                  <a:rPr lang="en-US" altLang="en-US" sz="2800" dirty="0">
                    <a:solidFill>
                      <a:schemeClr val="tx1"/>
                    </a:solidFill>
                    <a:latin typeface="+mn-lt"/>
                  </a:rPr>
                  <a:t> and </a:t>
                </a:r>
                <a:r>
                  <a:rPr lang="en-US" altLang="en-US" sz="2800" i="1" dirty="0">
                    <a:solidFill>
                      <a:schemeClr val="tx1"/>
                    </a:solidFill>
                    <a:latin typeface="+mn-lt"/>
                  </a:rPr>
                  <a:t>Y</a:t>
                </a:r>
                <a:r>
                  <a:rPr lang="en-US" altLang="en-US" sz="2800" dirty="0">
                    <a:solidFill>
                      <a:schemeClr val="tx1"/>
                    </a:solidFill>
                    <a:latin typeface="+mn-lt"/>
                  </a:rPr>
                  <a:t> in matrix and vector </a:t>
                </a:r>
                <a:r>
                  <a:rPr lang="en-US" altLang="en-US" sz="2800" dirty="0" smtClean="0">
                    <a:solidFill>
                      <a:schemeClr val="tx1"/>
                    </a:solidFill>
                    <a:latin typeface="+mn-lt"/>
                  </a:rPr>
                  <a:t>form </a:t>
                </a:r>
              </a:p>
              <a:p>
                <a:pPr marL="457200" indent="-457200" eaLnBrk="1" hangingPunct="1">
                  <a:buFont typeface="Arial" charset="0"/>
                  <a:buChar char="•"/>
                </a:pPr>
                <a:r>
                  <a:rPr lang="en-US" altLang="en-US" sz="2800" i="1" dirty="0" smtClean="0">
                    <a:solidFill>
                      <a:schemeClr val="tx1"/>
                    </a:solidFill>
                    <a:latin typeface="+mn-lt"/>
                  </a:rPr>
                  <a:t>Y</a:t>
                </a:r>
                <a:r>
                  <a:rPr lang="en-US" altLang="en-US" sz="2800" dirty="0" smtClean="0">
                    <a:solidFill>
                      <a:schemeClr val="tx1"/>
                    </a:solidFill>
                    <a:latin typeface="+mn-lt"/>
                  </a:rPr>
                  <a:t> </a:t>
                </a:r>
                <a:r>
                  <a:rPr lang="en-US" altLang="en-US" sz="2800" dirty="0">
                    <a:solidFill>
                      <a:schemeClr val="tx1"/>
                    </a:solidFill>
                    <a:latin typeface="+mn-lt"/>
                  </a:rPr>
                  <a:t>has dimension </a:t>
                </a:r>
                <a:r>
                  <a:rPr lang="en-US" altLang="en-US" sz="2800" i="1" dirty="0">
                    <a:solidFill>
                      <a:schemeClr val="tx1"/>
                    </a:solidFill>
                    <a:latin typeface="+mn-lt"/>
                  </a:rPr>
                  <a:t>n</a:t>
                </a:r>
                <a:r>
                  <a:rPr lang="en-US" altLang="en-US" sz="2800" dirty="0">
                    <a:solidFill>
                      <a:schemeClr val="tx1"/>
                    </a:solidFill>
                    <a:latin typeface="+mn-lt"/>
                  </a:rPr>
                  <a:t> × 1 and </a:t>
                </a:r>
                <a:r>
                  <a:rPr lang="en-US" altLang="en-US" sz="2800" i="1" dirty="0">
                    <a:solidFill>
                      <a:schemeClr val="tx1"/>
                    </a:solidFill>
                    <a:latin typeface="+mn-lt"/>
                  </a:rPr>
                  <a:t>X</a:t>
                </a:r>
                <a:r>
                  <a:rPr lang="en-US" altLang="en-US" sz="2800" dirty="0">
                    <a:solidFill>
                      <a:schemeClr val="tx1"/>
                    </a:solidFill>
                    <a:latin typeface="+mn-lt"/>
                  </a:rPr>
                  <a:t> has dimension </a:t>
                </a:r>
                <a:r>
                  <a:rPr lang="en-US" altLang="en-US" sz="2800" i="1" dirty="0">
                    <a:solidFill>
                      <a:schemeClr val="tx1"/>
                    </a:solidFill>
                    <a:latin typeface="+mn-lt"/>
                  </a:rPr>
                  <a:t>n</a:t>
                </a:r>
                <a:r>
                  <a:rPr lang="en-US" altLang="en-US" sz="2800" dirty="0">
                    <a:solidFill>
                      <a:schemeClr val="tx1"/>
                    </a:solidFill>
                    <a:latin typeface="+mn-lt"/>
                  </a:rPr>
                  <a:t> × (</a:t>
                </a:r>
                <a:r>
                  <a:rPr lang="en-US" altLang="en-US" sz="2800" i="1" dirty="0">
                    <a:solidFill>
                      <a:schemeClr val="tx1"/>
                    </a:solidFill>
                    <a:latin typeface="+mn-lt"/>
                  </a:rPr>
                  <a:t>p</a:t>
                </a:r>
                <a:r>
                  <a:rPr lang="en-US" altLang="en-US" sz="2800" dirty="0">
                    <a:solidFill>
                      <a:schemeClr val="tx1"/>
                    </a:solidFill>
                    <a:latin typeface="+mn-lt"/>
                  </a:rPr>
                  <a:t> + 1), where </a:t>
                </a:r>
                <a:r>
                  <a:rPr lang="en-US" altLang="en-US" sz="2800" i="1" dirty="0">
                    <a:solidFill>
                      <a:schemeClr val="tx1"/>
                    </a:solidFill>
                    <a:latin typeface="+mn-lt"/>
                  </a:rPr>
                  <a:t>p</a:t>
                </a:r>
                <a:r>
                  <a:rPr lang="en-US" altLang="en-US" sz="2800" dirty="0">
                    <a:solidFill>
                      <a:schemeClr val="tx1"/>
                    </a:solidFill>
                    <a:latin typeface="+mn-lt"/>
                  </a:rPr>
                  <a:t> is #</a:t>
                </a:r>
                <a:r>
                  <a:rPr lang="en-US" altLang="en-US" sz="2800" dirty="0" smtClean="0">
                    <a:solidFill>
                      <a:schemeClr val="tx1"/>
                    </a:solidFill>
                    <a:latin typeface="+mn-lt"/>
                  </a:rPr>
                  <a:t> </a:t>
                </a:r>
                <a:r>
                  <a:rPr lang="en-US" altLang="en-US" sz="2800" dirty="0">
                    <a:solidFill>
                      <a:schemeClr val="tx1"/>
                    </a:solidFill>
                    <a:latin typeface="+mn-lt"/>
                  </a:rPr>
                  <a:t>of covariates (excluding the intercept</a:t>
                </a:r>
                <a:r>
                  <a:rPr lang="en-US" altLang="en-US" sz="2800" dirty="0" smtClean="0">
                    <a:solidFill>
                      <a:schemeClr val="tx1"/>
                    </a:solidFill>
                    <a:latin typeface="+mn-lt"/>
                  </a:rPr>
                  <a:t>)</a:t>
                </a:r>
              </a:p>
              <a:p>
                <a:pPr marL="457200" indent="-457200" eaLnBrk="1" hangingPunct="1">
                  <a:buFont typeface="Arial" charset="0"/>
                  <a:buChar char="•"/>
                </a:pPr>
                <a:r>
                  <a:rPr lang="en-US" altLang="en-US" sz="2800" dirty="0" smtClean="0">
                    <a:solidFill>
                      <a:schemeClr val="tx1"/>
                    </a:solidFill>
                    <a:latin typeface="+mn-lt"/>
                  </a:rPr>
                  <a:t>Sum of square error: SSE=</a:t>
                </a:r>
              </a:p>
              <a:p>
                <a:pPr marL="457200" indent="-457200" eaLnBrk="1" hangingPunct="1">
                  <a:buFont typeface="Arial" charset="0"/>
                  <a:buChar char="•"/>
                </a:pPr>
                <a:endParaRPr lang="en-US" altLang="en-US" sz="2800" dirty="0" smtClean="0">
                  <a:solidFill>
                    <a:schemeClr val="tx1"/>
                  </a:solidFill>
                  <a:latin typeface="+mn-lt"/>
                </a:endParaRPr>
              </a:p>
              <a:p>
                <a:pPr marL="457200" indent="-457200" eaLnBrk="1" hangingPunct="1">
                  <a:buFont typeface="Arial" charset="0"/>
                  <a:buChar char="•"/>
                </a:pPr>
                <a:r>
                  <a:rPr lang="en-US" altLang="en-US" sz="2800" dirty="0" smtClean="0">
                    <a:solidFill>
                      <a:schemeClr val="tx1"/>
                    </a:solidFill>
                    <a:latin typeface="+mn-lt"/>
                  </a:rPr>
                  <a:t>Then</a:t>
                </a:r>
                <a:endParaRPr lang="en-US" altLang="en-US" sz="2800" dirty="0">
                  <a:solidFill>
                    <a:schemeClr val="tx1"/>
                  </a:solidFill>
                  <a:latin typeface="+mn-lt"/>
                </a:endParaRPr>
              </a:p>
              <a:p>
                <a:pPr marL="457200" indent="-457200" eaLnBrk="1" hangingPunct="1">
                  <a:buFont typeface="Arial" charset="0"/>
                  <a:buChar char="•"/>
                </a:pPr>
                <a14:m>
                  <m:oMath xmlns:m="http://schemas.openxmlformats.org/officeDocument/2006/math">
                    <m:sSup>
                      <m:sSupPr>
                        <m:ctrlPr>
                          <a:rPr lang="en-US" sz="2800" i="1">
                            <a:solidFill>
                              <a:schemeClr val="tx1"/>
                            </a:solidFill>
                            <a:latin typeface="Cambria Math" charset="0"/>
                          </a:rPr>
                        </m:ctrlPr>
                      </m:sSupPr>
                      <m:e>
                        <m:r>
                          <a:rPr lang="en-US" sz="2800" i="1">
                            <a:solidFill>
                              <a:schemeClr val="tx1"/>
                            </a:solidFill>
                            <a:latin typeface="Cambria Math"/>
                          </a:rPr>
                          <m:t>𝑋</m:t>
                        </m:r>
                      </m:e>
                      <m:sup>
                        <m:r>
                          <a:rPr lang="en-US" sz="2800" i="1">
                            <a:solidFill>
                              <a:schemeClr val="tx1"/>
                            </a:solidFill>
                            <a:latin typeface="Cambria Math"/>
                          </a:rPr>
                          <m:t>𝑇</m:t>
                        </m:r>
                      </m:sup>
                    </m:sSup>
                    <m:r>
                      <a:rPr lang="en-US" sz="2800" i="1">
                        <a:solidFill>
                          <a:schemeClr val="tx1"/>
                        </a:solidFill>
                        <a:latin typeface="Cambria Math"/>
                      </a:rPr>
                      <m:t>𝑋</m:t>
                    </m:r>
                  </m:oMath>
                </a14:m>
                <a:r>
                  <a:rPr lang="en-US" altLang="en-US" sz="2800" dirty="0" smtClean="0">
                    <a:solidFill>
                      <a:schemeClr val="tx1"/>
                    </a:solidFill>
                    <a:latin typeface="+mn-lt"/>
                  </a:rPr>
                  <a:t> is not invertible if the columns of X are not linearly independent </a:t>
                </a:r>
              </a:p>
              <a:p>
                <a:pPr marL="1200150" lvl="1" indent="-457200" eaLnBrk="1" hangingPunct="1">
                  <a:buFont typeface="Arial" charset="0"/>
                  <a:buChar char="•"/>
                </a:pPr>
                <a:r>
                  <a:rPr lang="en-US" altLang="en-US" sz="2800" dirty="0">
                    <a:solidFill>
                      <a:schemeClr val="tx1"/>
                    </a:solidFill>
                    <a:latin typeface="+mn-lt"/>
                  </a:rPr>
                  <a:t>Collinearity: linear association between two variables</a:t>
                </a:r>
              </a:p>
            </p:txBody>
          </p:sp>
        </mc:Choice>
        <mc:Fallback xmlns="">
          <p:sp>
            <p:nvSpPr>
              <p:cNvPr id="21509" name="Text Box 6"/>
              <p:cNvSpPr txBox="1">
                <a:spLocks noRot="1" noChangeAspect="1" noMove="1" noResize="1" noEditPoints="1" noAdjustHandles="1" noChangeArrowheads="1" noChangeShapeType="1" noTextEdit="1"/>
              </p:cNvSpPr>
              <p:nvPr/>
            </p:nvSpPr>
            <p:spPr bwMode="auto">
              <a:xfrm>
                <a:off x="381001" y="1452562"/>
                <a:ext cx="8000999" cy="4832092"/>
              </a:xfrm>
              <a:prstGeom prst="rect">
                <a:avLst/>
              </a:prstGeom>
              <a:blipFill rotWithShape="0">
                <a:blip r:embed="rId2"/>
                <a:stretch>
                  <a:fillRect l="-1372" t="-1135" r="-2287" b="-26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Line 4"/>
          <p:cNvSpPr>
            <a:spLocks noChangeShapeType="1"/>
          </p:cNvSpPr>
          <p:nvPr/>
        </p:nvSpPr>
        <p:spPr bwMode="auto">
          <a:xfrm>
            <a:off x="609600" y="12954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752600" y="3945551"/>
                <a:ext cx="4495800" cy="546560"/>
              </a:xfrm>
              <a:prstGeom prst="rect">
                <a:avLst/>
              </a:prstGeom>
              <a:noFill/>
            </p:spPr>
            <p:txBody>
              <a:bodyPr wrap="square" rtlCol="0">
                <a:spAutoFit/>
              </a:bodyPr>
              <a:lstStyle/>
              <a:p>
                <a14:m>
                  <m:oMath xmlns:m="http://schemas.openxmlformats.org/officeDocument/2006/math">
                    <m:acc>
                      <m:accPr>
                        <m:chr m:val="̂"/>
                        <m:ctrlPr>
                          <a:rPr lang="en-US" sz="2800" i="1" smtClean="0">
                            <a:latin typeface="Cambria Math" charset="0"/>
                          </a:rPr>
                        </m:ctrlPr>
                      </m:accPr>
                      <m:e>
                        <m:r>
                          <a:rPr lang="en-US" sz="2800" i="1" smtClean="0">
                            <a:latin typeface="Cambria Math"/>
                            <a:ea typeface="Cambria Math"/>
                          </a:rPr>
                          <m:t>𝛽</m:t>
                        </m:r>
                      </m:e>
                    </m:acc>
                  </m:oMath>
                </a14:m>
                <a:r>
                  <a:rPr lang="en-US" sz="2800"/>
                  <a:t> =</a:t>
                </a:r>
                <a14:m>
                  <m:oMath xmlns:m="http://schemas.openxmlformats.org/officeDocument/2006/math">
                    <m:sSup>
                      <m:sSupPr>
                        <m:ctrlPr>
                          <a:rPr lang="en-US" sz="2800" i="1" smtClean="0">
                            <a:latin typeface="Cambria Math" charset="0"/>
                          </a:rPr>
                        </m:ctrlPr>
                      </m:sSupPr>
                      <m:e>
                        <m:d>
                          <m:dPr>
                            <m:ctrlPr>
                              <a:rPr lang="en-US" sz="2800" i="1" smtClean="0">
                                <a:latin typeface="Cambria Math" charset="0"/>
                              </a:rPr>
                            </m:ctrlPr>
                          </m:dPr>
                          <m:e>
                            <m:sSup>
                              <m:sSupPr>
                                <m:ctrlPr>
                                  <a:rPr lang="en-US" sz="2800" i="1" smtClean="0">
                                    <a:latin typeface="Cambria Math" charset="0"/>
                                  </a:rPr>
                                </m:ctrlPr>
                              </m:sSupPr>
                              <m:e>
                                <m:r>
                                  <a:rPr lang="en-US" sz="2800" b="0" i="1" smtClean="0">
                                    <a:latin typeface="Cambria Math"/>
                                  </a:rPr>
                                  <m:t>𝑋</m:t>
                                </m:r>
                              </m:e>
                              <m:sup>
                                <m:r>
                                  <a:rPr lang="en-US" sz="2800" b="0" i="1" smtClean="0">
                                    <a:latin typeface="Cambria Math"/>
                                  </a:rPr>
                                  <m:t>𝑇</m:t>
                                </m:r>
                              </m:sup>
                            </m:sSup>
                            <m:r>
                              <a:rPr lang="en-US" sz="2800" b="0" i="1" smtClean="0">
                                <a:latin typeface="Cambria Math"/>
                              </a:rPr>
                              <m:t>𝑋</m:t>
                            </m:r>
                          </m:e>
                        </m:d>
                      </m:e>
                      <m:sup>
                        <m:r>
                          <a:rPr lang="en-US" sz="2800" b="0" i="1" smtClean="0">
                            <a:latin typeface="Cambria Math"/>
                          </a:rPr>
                          <m:t>−1</m:t>
                        </m:r>
                      </m:sup>
                    </m:sSup>
                    <m:sSup>
                      <m:sSupPr>
                        <m:ctrlPr>
                          <a:rPr lang="en-US" sz="2800" i="1" smtClean="0">
                            <a:latin typeface="Cambria Math" charset="0"/>
                          </a:rPr>
                        </m:ctrlPr>
                      </m:sSupPr>
                      <m:e>
                        <m:r>
                          <a:rPr lang="en-US" sz="2800" b="0" i="1" smtClean="0">
                            <a:latin typeface="Cambria Math"/>
                          </a:rPr>
                          <m:t>𝑋</m:t>
                        </m:r>
                      </m:e>
                      <m:sup>
                        <m:r>
                          <a:rPr lang="en-US" sz="2800" b="0" i="1" smtClean="0">
                            <a:latin typeface="Cambria Math"/>
                          </a:rPr>
                          <m:t>𝑇</m:t>
                        </m:r>
                      </m:sup>
                    </m:sSup>
                    <m:r>
                      <a:rPr lang="en-US" sz="2800" b="0" i="1" smtClean="0">
                        <a:latin typeface="Cambria Math"/>
                      </a:rPr>
                      <m:t>𝑌</m:t>
                    </m:r>
                  </m:oMath>
                </a14:m>
                <a:endParaRPr lang="en-US" sz="2800"/>
              </a:p>
            </p:txBody>
          </p:sp>
        </mc:Choice>
        <mc:Fallback xmlns="">
          <p:sp>
            <p:nvSpPr>
              <p:cNvPr id="2" name="TextBox 1"/>
              <p:cNvSpPr txBox="1">
                <a:spLocks noRot="1" noChangeAspect="1" noMove="1" noResize="1" noEditPoints="1" noAdjustHandles="1" noChangeArrowheads="1" noChangeShapeType="1" noTextEdit="1"/>
              </p:cNvSpPr>
              <p:nvPr/>
            </p:nvSpPr>
            <p:spPr>
              <a:xfrm>
                <a:off x="1752600" y="3945551"/>
                <a:ext cx="4495800" cy="546560"/>
              </a:xfrm>
              <a:prstGeom prst="rect">
                <a:avLst/>
              </a:prstGeom>
              <a:blipFill rotWithShape="0">
                <a:blip r:embed="rId3"/>
                <a:stretch>
                  <a:fillRect t="-6667" b="-3000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3BD54184-ADF5-4737-ABAC-BD5351E26381}" type="slidenum">
              <a:rPr lang="en-US" smtClean="0"/>
              <a:pPr>
                <a:defRPr/>
              </a:pPr>
              <a:t>32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4414044" y="3158340"/>
                <a:ext cx="366871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d>
                            <m:dPr>
                              <m:ctrlPr>
                                <a:rPr lang="en-US" sz="2800" i="1" smtClean="0">
                                  <a:latin typeface="Cambria Math" charset="0"/>
                                </a:rPr>
                              </m:ctrlPr>
                            </m:dPr>
                            <m:e>
                              <m:r>
                                <a:rPr lang="en-US" sz="2800" b="0" i="1" smtClean="0">
                                  <a:latin typeface="Cambria Math" charset="0"/>
                                </a:rPr>
                                <m:t>𝑌</m:t>
                              </m:r>
                              <m:r>
                                <a:rPr lang="en-US" sz="2800" b="0" i="1" smtClean="0">
                                  <a:latin typeface="Cambria Math" charset="0"/>
                                </a:rPr>
                                <m:t>−</m:t>
                              </m:r>
                              <m:r>
                                <a:rPr lang="en-US" sz="2800" b="0" i="1" smtClean="0">
                                  <a:latin typeface="Cambria Math"/>
                                </a:rPr>
                                <m:t>𝑋</m:t>
                              </m:r>
                              <m:r>
                                <a:rPr lang="en-US" sz="2800" i="1">
                                  <a:latin typeface="Cambria Math"/>
                                  <a:ea typeface="Cambria Math"/>
                                </a:rPr>
                                <m:t>𝛽</m:t>
                              </m:r>
                            </m:e>
                          </m:d>
                        </m:e>
                        <m:sup>
                          <m:r>
                            <a:rPr lang="en-US" sz="2800" b="0" i="1" smtClean="0">
                              <a:latin typeface="Cambria Math" charset="0"/>
                            </a:rPr>
                            <m:t>𝑇</m:t>
                          </m:r>
                        </m:sup>
                      </m:sSup>
                      <m:r>
                        <a:rPr lang="en-US" sz="2800" b="0" i="1" smtClean="0">
                          <a:latin typeface="Cambria Math" charset="0"/>
                        </a:rPr>
                        <m:t>(</m:t>
                      </m:r>
                      <m:r>
                        <a:rPr lang="en-US" sz="2800" b="0" i="1" smtClean="0">
                          <a:latin typeface="Cambria Math" charset="0"/>
                        </a:rPr>
                        <m:t>𝑌</m:t>
                      </m:r>
                      <m:r>
                        <a:rPr lang="en-US" sz="2800" b="0" i="1" smtClean="0">
                          <a:latin typeface="Cambria Math" charset="0"/>
                        </a:rPr>
                        <m:t>−</m:t>
                      </m:r>
                      <m:r>
                        <a:rPr lang="en-US" sz="2800" b="0" i="1" smtClean="0">
                          <a:latin typeface="Cambria Math" charset="0"/>
                        </a:rPr>
                        <m:t>𝑋</m:t>
                      </m:r>
                      <m:r>
                        <a:rPr lang="en-US" sz="2800" i="1">
                          <a:latin typeface="Cambria Math"/>
                          <a:ea typeface="Cambria Math"/>
                        </a:rPr>
                        <m:t>𝛽</m:t>
                      </m:r>
                      <m:r>
                        <a:rPr lang="en-US" sz="2800" b="0" i="1" smtClean="0">
                          <a:latin typeface="Cambria Math" charset="0"/>
                        </a:rPr>
                        <m:t>)</m:t>
                      </m:r>
                    </m:oMath>
                  </m:oMathPara>
                </a14:m>
                <a:endParaRPr lang="en-US" sz="2800"/>
              </a:p>
            </p:txBody>
          </p:sp>
        </mc:Choice>
        <mc:Fallback xmlns="">
          <p:sp>
            <p:nvSpPr>
              <p:cNvPr id="9" name="TextBox 8"/>
              <p:cNvSpPr txBox="1">
                <a:spLocks noRot="1" noChangeAspect="1" noMove="1" noResize="1" noEditPoints="1" noAdjustHandles="1" noChangeArrowheads="1" noChangeShapeType="1" noTextEdit="1"/>
              </p:cNvSpPr>
              <p:nvPr/>
            </p:nvSpPr>
            <p:spPr>
              <a:xfrm>
                <a:off x="4414044" y="3158340"/>
                <a:ext cx="3668712" cy="52322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5053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304800"/>
            <a:ext cx="8458200" cy="1143000"/>
          </a:xfrm>
        </p:spPr>
        <p:txBody>
          <a:bodyPr/>
          <a:lstStyle/>
          <a:p>
            <a:pPr eaLnBrk="1" hangingPunct="1"/>
            <a:r>
              <a:rPr lang="en-US" altLang="en-US" sz="3600" b="1" dirty="0">
                <a:solidFill>
                  <a:srgbClr val="7030A0"/>
                </a:solidFill>
              </a:rPr>
              <a:t>Least Squares Estimation of</a:t>
            </a:r>
            <a:r>
              <a:rPr lang="en-US" altLang="en-US" sz="3600" b="1" dirty="0">
                <a:solidFill>
                  <a:srgbClr val="7030A0"/>
                </a:solidFill>
                <a:cs typeface="Arial" pitchFamily="34" charset="0"/>
              </a:rPr>
              <a:t> </a:t>
            </a:r>
            <a:r>
              <a:rPr lang="el-GR" altLang="en-US" sz="3600" b="1" i="1" dirty="0">
                <a:solidFill>
                  <a:srgbClr val="7030A0"/>
                </a:solidFill>
                <a:latin typeface="Courier New" panose="02070309020205020404" pitchFamily="49" charset="0"/>
                <a:cs typeface="Courier New" panose="02070309020205020404" pitchFamily="49" charset="0"/>
              </a:rPr>
              <a:t>β</a:t>
            </a:r>
            <a:r>
              <a:rPr lang="en-US" altLang="en-US" sz="3600" b="1" i="1" dirty="0">
                <a:solidFill>
                  <a:srgbClr val="7030A0"/>
                </a:solidFill>
                <a:cs typeface="Courier New" panose="02070309020205020404" pitchFamily="49" charset="0"/>
              </a:rPr>
              <a:t> </a:t>
            </a:r>
            <a:r>
              <a:rPr lang="en-US" altLang="en-US" sz="3600" b="1" i="1" dirty="0" smtClean="0">
                <a:solidFill>
                  <a:srgbClr val="7030A0"/>
                </a:solidFill>
                <a:cs typeface="Courier New" panose="02070309020205020404" pitchFamily="49" charset="0"/>
              </a:rPr>
              <a:t/>
            </a:r>
            <a:br>
              <a:rPr lang="en-US" altLang="en-US" sz="3600" b="1" i="1" dirty="0" smtClean="0">
                <a:solidFill>
                  <a:srgbClr val="7030A0"/>
                </a:solidFill>
                <a:cs typeface="Courier New" panose="02070309020205020404" pitchFamily="49" charset="0"/>
              </a:rPr>
            </a:br>
            <a:r>
              <a:rPr lang="en-US" altLang="en-US" sz="3600" b="1" dirty="0" smtClean="0">
                <a:solidFill>
                  <a:srgbClr val="7030A0"/>
                </a:solidFill>
                <a:cs typeface="Courier New" panose="02070309020205020404" pitchFamily="49" charset="0"/>
              </a:rPr>
              <a:t>(</a:t>
            </a:r>
            <a:r>
              <a:rPr lang="en-US" altLang="en-US" sz="3600" b="1" dirty="0">
                <a:solidFill>
                  <a:srgbClr val="7030A0"/>
                </a:solidFill>
                <a:cs typeface="Courier New" panose="02070309020205020404" pitchFamily="49" charset="0"/>
              </a:rPr>
              <a:t>Multiple Linear Regression)</a:t>
            </a:r>
            <a:endParaRPr lang="el-GR" altLang="en-US" sz="3600" b="1" dirty="0">
              <a:solidFill>
                <a:srgbClr val="7030A0"/>
              </a:solidFill>
              <a:latin typeface="Courier New" panose="02070309020205020404" pitchFamily="49" charset="0"/>
              <a:cs typeface="Courier New" panose="02070309020205020404" pitchFamily="49" charset="0"/>
            </a:endParaRPr>
          </a:p>
        </p:txBody>
      </p:sp>
      <p:sp>
        <p:nvSpPr>
          <p:cNvPr id="6" name="Line 4"/>
          <p:cNvSpPr>
            <a:spLocks noChangeShapeType="1"/>
          </p:cNvSpPr>
          <p:nvPr/>
        </p:nvSpPr>
        <p:spPr bwMode="auto">
          <a:xfrm>
            <a:off x="609600" y="1600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438400" y="1752600"/>
                <a:ext cx="4495800" cy="806183"/>
              </a:xfrm>
              <a:prstGeom prst="rect">
                <a:avLst/>
              </a:prstGeom>
              <a:noFill/>
            </p:spPr>
            <p:txBody>
              <a:bodyPr wrap="square" rtlCol="0">
                <a:spAutoFit/>
              </a:bodyPr>
              <a:lstStyle/>
              <a:p>
                <a14:m>
                  <m:oMath xmlns:m="http://schemas.openxmlformats.org/officeDocument/2006/math">
                    <m:acc>
                      <m:accPr>
                        <m:chr m:val="̂"/>
                        <m:ctrlPr>
                          <a:rPr lang="en-US" sz="4400" i="1" smtClean="0">
                            <a:latin typeface="Cambria Math" charset="0"/>
                          </a:rPr>
                        </m:ctrlPr>
                      </m:accPr>
                      <m:e>
                        <m:r>
                          <a:rPr lang="en-US" sz="4400" i="1" smtClean="0">
                            <a:latin typeface="Cambria Math"/>
                            <a:ea typeface="Cambria Math"/>
                          </a:rPr>
                          <m:t>𝛽</m:t>
                        </m:r>
                      </m:e>
                    </m:acc>
                  </m:oMath>
                </a14:m>
                <a:r>
                  <a:rPr lang="en-US" sz="4400"/>
                  <a:t> =</a:t>
                </a:r>
                <a14:m>
                  <m:oMath xmlns:m="http://schemas.openxmlformats.org/officeDocument/2006/math">
                    <m:sSup>
                      <m:sSupPr>
                        <m:ctrlPr>
                          <a:rPr lang="en-US" sz="4400" i="1" smtClean="0">
                            <a:latin typeface="Cambria Math" charset="0"/>
                          </a:rPr>
                        </m:ctrlPr>
                      </m:sSupPr>
                      <m:e>
                        <m:d>
                          <m:dPr>
                            <m:ctrlPr>
                              <a:rPr lang="en-US" sz="4400" i="1" smtClean="0">
                                <a:latin typeface="Cambria Math" charset="0"/>
                              </a:rPr>
                            </m:ctrlPr>
                          </m:dPr>
                          <m:e>
                            <m:sSup>
                              <m:sSupPr>
                                <m:ctrlPr>
                                  <a:rPr lang="en-US" sz="4400" i="1" smtClean="0">
                                    <a:latin typeface="Cambria Math" charset="0"/>
                                  </a:rPr>
                                </m:ctrlPr>
                              </m:sSupPr>
                              <m:e>
                                <m:r>
                                  <a:rPr lang="en-US" sz="4400" b="0" i="1" smtClean="0">
                                    <a:latin typeface="Cambria Math"/>
                                  </a:rPr>
                                  <m:t>𝑋</m:t>
                                </m:r>
                              </m:e>
                              <m:sup>
                                <m:r>
                                  <a:rPr lang="en-US" sz="4400" b="0" i="1" smtClean="0">
                                    <a:latin typeface="Cambria Math"/>
                                  </a:rPr>
                                  <m:t>𝑇</m:t>
                                </m:r>
                              </m:sup>
                            </m:sSup>
                            <m:r>
                              <a:rPr lang="en-US" sz="4400" b="0" i="1" smtClean="0">
                                <a:latin typeface="Cambria Math"/>
                              </a:rPr>
                              <m:t>𝑋</m:t>
                            </m:r>
                          </m:e>
                        </m:d>
                      </m:e>
                      <m:sup>
                        <m:r>
                          <a:rPr lang="en-US" sz="4400" b="0" i="1" smtClean="0">
                            <a:latin typeface="Cambria Math"/>
                          </a:rPr>
                          <m:t>−1</m:t>
                        </m:r>
                      </m:sup>
                    </m:sSup>
                    <m:sSup>
                      <m:sSupPr>
                        <m:ctrlPr>
                          <a:rPr lang="en-US" sz="4400" i="1" smtClean="0">
                            <a:latin typeface="Cambria Math" charset="0"/>
                          </a:rPr>
                        </m:ctrlPr>
                      </m:sSupPr>
                      <m:e>
                        <m:r>
                          <a:rPr lang="en-US" sz="4400" b="0" i="1" smtClean="0">
                            <a:latin typeface="Cambria Math"/>
                          </a:rPr>
                          <m:t>𝑋</m:t>
                        </m:r>
                      </m:e>
                      <m:sup>
                        <m:r>
                          <a:rPr lang="en-US" sz="4400" b="0" i="1" smtClean="0">
                            <a:latin typeface="Cambria Math"/>
                          </a:rPr>
                          <m:t>𝑇</m:t>
                        </m:r>
                      </m:sup>
                    </m:sSup>
                    <m:r>
                      <a:rPr lang="en-US" sz="4400" b="0" i="1" smtClean="0">
                        <a:latin typeface="Cambria Math"/>
                      </a:rPr>
                      <m:t>𝑌</m:t>
                    </m:r>
                  </m:oMath>
                </a14:m>
                <a:endParaRPr lang="en-US" sz="4400"/>
              </a:p>
            </p:txBody>
          </p:sp>
        </mc:Choice>
        <mc:Fallback xmlns="">
          <p:sp>
            <p:nvSpPr>
              <p:cNvPr id="2" name="TextBox 1"/>
              <p:cNvSpPr txBox="1">
                <a:spLocks noRot="1" noChangeAspect="1" noMove="1" noResize="1" noEditPoints="1" noAdjustHandles="1" noChangeArrowheads="1" noChangeShapeType="1" noTextEdit="1"/>
              </p:cNvSpPr>
              <p:nvPr/>
            </p:nvSpPr>
            <p:spPr>
              <a:xfrm>
                <a:off x="2438400" y="1752600"/>
                <a:ext cx="4495800" cy="806183"/>
              </a:xfrm>
              <a:prstGeom prst="rect">
                <a:avLst/>
              </a:prstGeom>
              <a:blipFill rotWithShape="1">
                <a:blip r:embed="rId2"/>
                <a:stretch>
                  <a:fillRect t="-11364" b="-34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52400" y="2743200"/>
                <a:ext cx="8773171" cy="1833002"/>
              </a:xfrm>
              <a:prstGeom prst="rect">
                <a:avLst/>
              </a:prstGeom>
            </p:spPr>
            <p:txBody>
              <a:bodyPr wrap="none">
                <a:spAutoFit/>
              </a:bodyPr>
              <a:lstStyle/>
              <a:p>
                <a14:m>
                  <m:oMath xmlns:m="http://schemas.openxmlformats.org/officeDocument/2006/math">
                    <m:r>
                      <a:rPr lang="en-US" sz="3400" b="0" i="1" smtClean="0">
                        <a:latin typeface="Cambria Math"/>
                      </a:rPr>
                      <m:t>𝑉𝑎𝑟</m:t>
                    </m:r>
                    <m:r>
                      <a:rPr lang="en-US" sz="3400" b="0" i="1" smtClean="0">
                        <a:latin typeface="Cambria Math"/>
                      </a:rPr>
                      <m:t>(</m:t>
                    </m:r>
                    <m:acc>
                      <m:accPr>
                        <m:chr m:val="̂"/>
                        <m:ctrlPr>
                          <a:rPr lang="en-US" sz="3400" i="1" smtClean="0">
                            <a:latin typeface="Cambria Math" charset="0"/>
                          </a:rPr>
                        </m:ctrlPr>
                      </m:accPr>
                      <m:e>
                        <m:r>
                          <a:rPr lang="en-US" sz="3400" i="1">
                            <a:latin typeface="Cambria Math"/>
                            <a:ea typeface="Cambria Math"/>
                          </a:rPr>
                          <m:t>𝛽</m:t>
                        </m:r>
                      </m:e>
                    </m:acc>
                    <m:r>
                      <a:rPr lang="en-US" sz="3400" b="0" i="1" smtClean="0">
                        <a:latin typeface="Cambria Math"/>
                        <a:ea typeface="Cambria Math"/>
                      </a:rPr>
                      <m:t>)</m:t>
                    </m:r>
                  </m:oMath>
                </a14:m>
                <a:r>
                  <a:rPr lang="en-US" sz="3400"/>
                  <a:t> =</a:t>
                </a:r>
                <a14:m>
                  <m:oMath xmlns:m="http://schemas.openxmlformats.org/officeDocument/2006/math">
                    <m:sSup>
                      <m:sSupPr>
                        <m:ctrlPr>
                          <a:rPr lang="en-US" sz="3400" i="1">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i="1">
                                <a:latin typeface="Cambria Math"/>
                              </a:rPr>
                              <m:t>𝑋</m:t>
                            </m:r>
                          </m:e>
                        </m:d>
                      </m:e>
                      <m:sup>
                        <m:r>
                          <a:rPr lang="en-US" sz="3400" i="1">
                            <a:latin typeface="Cambria Math"/>
                          </a:rPr>
                          <m:t>−1</m:t>
                        </m:r>
                      </m:sup>
                    </m:sSup>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b="0" i="1" smtClean="0">
                        <a:latin typeface="Cambria Math"/>
                      </a:rPr>
                      <m:t>𝑉𝑎𝑟</m:t>
                    </m:r>
                    <m:d>
                      <m:dPr>
                        <m:ctrlPr>
                          <a:rPr lang="en-US" sz="3400" b="0" i="1" smtClean="0">
                            <a:latin typeface="Cambria Math" charset="0"/>
                          </a:rPr>
                        </m:ctrlPr>
                      </m:dPr>
                      <m:e>
                        <m:r>
                          <a:rPr lang="en-US" sz="3400" i="1">
                            <a:latin typeface="Cambria Math"/>
                          </a:rPr>
                          <m:t>𝑌</m:t>
                        </m:r>
                      </m:e>
                    </m:d>
                    <m:sSup>
                      <m:sSupPr>
                        <m:ctrlPr>
                          <a:rPr lang="en-US" sz="3400" b="0" i="1" smtClean="0">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e>
                        </m:d>
                      </m:e>
                      <m:sup>
                        <m:r>
                          <a:rPr lang="en-US" sz="3400" b="0" i="1" smtClean="0">
                            <a:latin typeface="Cambria Math"/>
                          </a:rPr>
                          <m:t>𝑇</m:t>
                        </m:r>
                      </m:sup>
                    </m:sSup>
                    <m:sSup>
                      <m:sSupPr>
                        <m:ctrlPr>
                          <a:rPr lang="en-US" sz="3400" b="0" i="1" smtClean="0">
                            <a:latin typeface="Cambria Math" charset="0"/>
                          </a:rPr>
                        </m:ctrlPr>
                      </m:sSupPr>
                      <m:e>
                        <m:d>
                          <m:dPr>
                            <m:ctrlPr>
                              <a:rPr lang="en-US" sz="3400" b="0" i="1" smtClean="0">
                                <a:latin typeface="Cambria Math" charset="0"/>
                              </a:rPr>
                            </m:ctrlPr>
                          </m:dPr>
                          <m:e>
                            <m:sSup>
                              <m:sSupPr>
                                <m:ctrlPr>
                                  <a:rPr lang="en-US" sz="3400" i="1">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i="1">
                                        <a:latin typeface="Cambria Math"/>
                                      </a:rPr>
                                      <m:t>𝑋</m:t>
                                    </m:r>
                                  </m:e>
                                </m:d>
                              </m:e>
                              <m:sup>
                                <m:r>
                                  <a:rPr lang="en-US" sz="3400" i="1">
                                    <a:latin typeface="Cambria Math"/>
                                  </a:rPr>
                                  <m:t>−1</m:t>
                                </m:r>
                              </m:sup>
                            </m:sSup>
                          </m:e>
                        </m:d>
                      </m:e>
                      <m:sup>
                        <m:r>
                          <a:rPr lang="en-US" sz="3400" b="0" i="1" smtClean="0">
                            <a:latin typeface="Cambria Math"/>
                          </a:rPr>
                          <m:t>𝑇</m:t>
                        </m:r>
                      </m:sup>
                    </m:sSup>
                  </m:oMath>
                </a14:m>
                <a:endParaRPr lang="en-US" sz="3400" b="0"/>
              </a:p>
              <a:p>
                <a:r>
                  <a:rPr lang="en-US" sz="3400"/>
                  <a:t>            =</a:t>
                </a:r>
                <a14:m>
                  <m:oMath xmlns:m="http://schemas.openxmlformats.org/officeDocument/2006/math">
                    <m:sSup>
                      <m:sSupPr>
                        <m:ctrlPr>
                          <a:rPr lang="en-US" sz="3400" i="1">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i="1">
                                <a:latin typeface="Cambria Math"/>
                              </a:rPr>
                              <m:t>𝑋</m:t>
                            </m:r>
                          </m:e>
                        </m:d>
                      </m:e>
                      <m:sup>
                        <m:r>
                          <a:rPr lang="en-US" sz="3400" i="1">
                            <a:latin typeface="Cambria Math"/>
                          </a:rPr>
                          <m:t>−1</m:t>
                        </m:r>
                      </m:sup>
                    </m:sSup>
                    <m:sSup>
                      <m:sSupPr>
                        <m:ctrlPr>
                          <a:rPr lang="en-US" sz="3400" i="1">
                            <a:latin typeface="Cambria Math" charset="0"/>
                          </a:rPr>
                        </m:ctrlPr>
                      </m:sSupPr>
                      <m:e>
                        <m:r>
                          <a:rPr lang="en-US" sz="3400" i="1">
                            <a:latin typeface="Cambria Math"/>
                          </a:rPr>
                          <m:t>𝑋</m:t>
                        </m:r>
                      </m:e>
                      <m:sup>
                        <m:r>
                          <a:rPr lang="en-US" sz="3400" i="1">
                            <a:latin typeface="Cambria Math"/>
                          </a:rPr>
                          <m:t>𝑇</m:t>
                        </m:r>
                      </m:sup>
                    </m:sSup>
                    <m:d>
                      <m:dPr>
                        <m:ctrlPr>
                          <a:rPr lang="en-US" sz="3400" b="0" i="1" smtClean="0">
                            <a:latin typeface="Cambria Math" charset="0"/>
                          </a:rPr>
                        </m:ctrlPr>
                      </m:dPr>
                      <m:e>
                        <m:sSup>
                          <m:sSupPr>
                            <m:ctrlPr>
                              <a:rPr lang="en-US" sz="3400" i="1" smtClean="0">
                                <a:latin typeface="Cambria Math" charset="0"/>
                              </a:rPr>
                            </m:ctrlPr>
                          </m:sSupPr>
                          <m:e>
                            <m:r>
                              <a:rPr lang="en-US" sz="3400" i="1" smtClean="0">
                                <a:latin typeface="Cambria Math"/>
                                <a:ea typeface="Cambria Math"/>
                              </a:rPr>
                              <m:t>𝜎</m:t>
                            </m:r>
                          </m:e>
                          <m:sup>
                            <m:r>
                              <a:rPr lang="en-US" sz="3400" b="0" i="1" smtClean="0">
                                <a:latin typeface="Cambria Math"/>
                              </a:rPr>
                              <m:t>2</m:t>
                            </m:r>
                          </m:sup>
                        </m:sSup>
                        <m:r>
                          <a:rPr lang="en-US" sz="3400" b="0" i="1" smtClean="0">
                            <a:latin typeface="Cambria Math"/>
                          </a:rPr>
                          <m:t>𝐼</m:t>
                        </m:r>
                      </m:e>
                    </m:d>
                    <m:r>
                      <a:rPr lang="en-US" sz="3400" b="0" i="1" smtClean="0">
                        <a:latin typeface="Cambria Math"/>
                      </a:rPr>
                      <m:t> </m:t>
                    </m:r>
                    <m:r>
                      <a:rPr lang="en-US" sz="3400" b="0" i="1" smtClean="0">
                        <a:latin typeface="Cambria Math"/>
                      </a:rPr>
                      <m:t>𝑋</m:t>
                    </m:r>
                    <m:sSup>
                      <m:sSupPr>
                        <m:ctrlPr>
                          <a:rPr lang="en-US" sz="3400" i="1">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i="1">
                                <a:latin typeface="Cambria Math"/>
                              </a:rPr>
                              <m:t>𝑋</m:t>
                            </m:r>
                          </m:e>
                        </m:d>
                      </m:e>
                      <m:sup>
                        <m:r>
                          <a:rPr lang="en-US" sz="3400" i="1">
                            <a:latin typeface="Cambria Math"/>
                          </a:rPr>
                          <m:t>−1</m:t>
                        </m:r>
                      </m:sup>
                    </m:sSup>
                  </m:oMath>
                </a14:m>
                <a:endParaRPr lang="en-US" sz="3400"/>
              </a:p>
              <a:p>
                <a:r>
                  <a:rPr lang="en-US" sz="3400"/>
                  <a:t>            =</a:t>
                </a:r>
                <a14:m>
                  <m:oMath xmlns:m="http://schemas.openxmlformats.org/officeDocument/2006/math">
                    <m:sSup>
                      <m:sSupPr>
                        <m:ctrlPr>
                          <a:rPr lang="en-US" sz="3400" i="1">
                            <a:latin typeface="Cambria Math" charset="0"/>
                          </a:rPr>
                        </m:ctrlPr>
                      </m:sSupPr>
                      <m:e>
                        <m:r>
                          <a:rPr lang="en-US" sz="3400" i="1">
                            <a:latin typeface="Cambria Math"/>
                            <a:ea typeface="Cambria Math"/>
                          </a:rPr>
                          <m:t>𝜎</m:t>
                        </m:r>
                      </m:e>
                      <m:sup>
                        <m:r>
                          <a:rPr lang="en-US" sz="3400" i="1">
                            <a:latin typeface="Cambria Math"/>
                          </a:rPr>
                          <m:t>2</m:t>
                        </m:r>
                      </m:sup>
                    </m:sSup>
                    <m:sSup>
                      <m:sSupPr>
                        <m:ctrlPr>
                          <a:rPr lang="en-US" sz="3400" i="1">
                            <a:latin typeface="Cambria Math" charset="0"/>
                          </a:rPr>
                        </m:ctrlPr>
                      </m:sSupPr>
                      <m:e>
                        <m:d>
                          <m:dPr>
                            <m:ctrlPr>
                              <a:rPr lang="en-US" sz="3400" i="1">
                                <a:latin typeface="Cambria Math" charset="0"/>
                              </a:rPr>
                            </m:ctrlPr>
                          </m:dPr>
                          <m:e>
                            <m:sSup>
                              <m:sSupPr>
                                <m:ctrlPr>
                                  <a:rPr lang="en-US" sz="3400" i="1">
                                    <a:latin typeface="Cambria Math" charset="0"/>
                                  </a:rPr>
                                </m:ctrlPr>
                              </m:sSupPr>
                              <m:e>
                                <m:r>
                                  <a:rPr lang="en-US" sz="3400" i="1">
                                    <a:latin typeface="Cambria Math"/>
                                  </a:rPr>
                                  <m:t>𝑋</m:t>
                                </m:r>
                              </m:e>
                              <m:sup>
                                <m:r>
                                  <a:rPr lang="en-US" sz="3400" i="1">
                                    <a:latin typeface="Cambria Math"/>
                                  </a:rPr>
                                  <m:t>𝑇</m:t>
                                </m:r>
                              </m:sup>
                            </m:sSup>
                            <m:r>
                              <a:rPr lang="en-US" sz="3400" i="1">
                                <a:latin typeface="Cambria Math"/>
                              </a:rPr>
                              <m:t>𝑋</m:t>
                            </m:r>
                          </m:e>
                        </m:d>
                      </m:e>
                      <m:sup>
                        <m:r>
                          <a:rPr lang="en-US" sz="3400" i="1">
                            <a:latin typeface="Cambria Math"/>
                          </a:rPr>
                          <m:t>−1</m:t>
                        </m:r>
                      </m:sup>
                    </m:sSup>
                  </m:oMath>
                </a14:m>
                <a:endParaRPr lang="en-US" sz="3400"/>
              </a:p>
            </p:txBody>
          </p:sp>
        </mc:Choice>
        <mc:Fallback xmlns="">
          <p:sp>
            <p:nvSpPr>
              <p:cNvPr id="3" name="Rectangle 2"/>
              <p:cNvSpPr>
                <a:spLocks noRot="1" noChangeAspect="1" noMove="1" noResize="1" noEditPoints="1" noAdjustHandles="1" noChangeArrowheads="1" noChangeShapeType="1" noTextEdit="1"/>
              </p:cNvSpPr>
              <p:nvPr/>
            </p:nvSpPr>
            <p:spPr>
              <a:xfrm>
                <a:off x="152400" y="2743200"/>
                <a:ext cx="8773171" cy="1833002"/>
              </a:xfrm>
              <a:prstGeom prst="rect">
                <a:avLst/>
              </a:prstGeom>
              <a:blipFill rotWithShape="1">
                <a:blip r:embed="rId3"/>
                <a:stretch>
                  <a:fillRect b="-10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BD54184-ADF5-4737-ABAC-BD5351E26381}" type="slidenum">
              <a:rPr lang="en-US" smtClean="0"/>
              <a:pPr>
                <a:defRPr/>
              </a:pPr>
              <a:t>33</a:t>
            </a:fld>
            <a:endParaRPr lang="en-US"/>
          </a:p>
        </p:txBody>
      </p:sp>
      <mc:AlternateContent xmlns:mc="http://schemas.openxmlformats.org/markup-compatibility/2006" xmlns:a14="http://schemas.microsoft.com/office/drawing/2010/main">
        <mc:Choice Requires="a14">
          <p:sp>
            <p:nvSpPr>
              <p:cNvPr id="7" name="Rectangle 6"/>
              <p:cNvSpPr/>
              <p:nvPr/>
            </p:nvSpPr>
            <p:spPr>
              <a:xfrm>
                <a:off x="2106779" y="4801501"/>
                <a:ext cx="5159041" cy="1554849"/>
              </a:xfrm>
              <a:prstGeom prst="rect">
                <a:avLst/>
              </a:prstGeom>
            </p:spPr>
            <p:txBody>
              <a:bodyPr wrap="none">
                <a:spAutoFit/>
              </a:bodyPr>
              <a:lstStyle/>
              <a:p>
                <a14:m>
                  <m:oMath xmlns:m="http://schemas.openxmlformats.org/officeDocument/2006/math">
                    <m:r>
                      <a:rPr lang="en-US" sz="4400" b="0" i="1" smtClean="0">
                        <a:latin typeface="Cambria Math"/>
                      </a:rPr>
                      <m:t>𝑉𝑎𝑟</m:t>
                    </m:r>
                    <m:r>
                      <a:rPr lang="en-US" sz="4400" b="0" i="1" smtClean="0">
                        <a:latin typeface="Cambria Math"/>
                      </a:rPr>
                      <m:t>(</m:t>
                    </m:r>
                    <m:acc>
                      <m:accPr>
                        <m:chr m:val="̂"/>
                        <m:ctrlPr>
                          <a:rPr lang="en-US" sz="4400" i="1" smtClean="0">
                            <a:latin typeface="Cambria Math" charset="0"/>
                          </a:rPr>
                        </m:ctrlPr>
                      </m:accPr>
                      <m:e>
                        <m:r>
                          <a:rPr lang="en-US" sz="4400" i="1">
                            <a:latin typeface="Cambria Math"/>
                            <a:ea typeface="Cambria Math"/>
                          </a:rPr>
                          <m:t>𝛽</m:t>
                        </m:r>
                      </m:e>
                    </m:acc>
                    <m:r>
                      <a:rPr lang="en-US" sz="4400" b="0" i="1" smtClean="0">
                        <a:latin typeface="Cambria Math"/>
                        <a:ea typeface="Cambria Math"/>
                      </a:rPr>
                      <m:t>)</m:t>
                    </m:r>
                  </m:oMath>
                </a14:m>
                <a:r>
                  <a:rPr lang="en-US" sz="4400" dirty="0"/>
                  <a:t> =</a:t>
                </a:r>
                <a14:m>
                  <m:oMath xmlns:m="http://schemas.openxmlformats.org/officeDocument/2006/math">
                    <m:sSup>
                      <m:sSupPr>
                        <m:ctrlPr>
                          <a:rPr lang="en-US" sz="4400" i="1">
                            <a:latin typeface="Cambria Math" charset="0"/>
                          </a:rPr>
                        </m:ctrlPr>
                      </m:sSupPr>
                      <m:e>
                        <m:r>
                          <a:rPr lang="en-US" sz="4400" i="1">
                            <a:latin typeface="Cambria Math"/>
                            <a:ea typeface="Cambria Math"/>
                          </a:rPr>
                          <m:t>𝜎</m:t>
                        </m:r>
                      </m:e>
                      <m:sup>
                        <m:r>
                          <a:rPr lang="en-US" sz="4400" i="1">
                            <a:latin typeface="Cambria Math"/>
                          </a:rPr>
                          <m:t>2</m:t>
                        </m:r>
                      </m:sup>
                    </m:sSup>
                    <m:sSup>
                      <m:sSupPr>
                        <m:ctrlPr>
                          <a:rPr lang="en-US" sz="4400" i="1">
                            <a:latin typeface="Cambria Math" charset="0"/>
                          </a:rPr>
                        </m:ctrlPr>
                      </m:sSupPr>
                      <m:e>
                        <m:d>
                          <m:dPr>
                            <m:ctrlPr>
                              <a:rPr lang="en-US" sz="4400" i="1">
                                <a:latin typeface="Cambria Math" charset="0"/>
                              </a:rPr>
                            </m:ctrlPr>
                          </m:dPr>
                          <m:e>
                            <m:sSup>
                              <m:sSupPr>
                                <m:ctrlPr>
                                  <a:rPr lang="en-US" sz="4400" i="1">
                                    <a:latin typeface="Cambria Math" charset="0"/>
                                  </a:rPr>
                                </m:ctrlPr>
                              </m:sSupPr>
                              <m:e>
                                <m:r>
                                  <a:rPr lang="en-US" sz="4400" i="1">
                                    <a:latin typeface="Cambria Math"/>
                                  </a:rPr>
                                  <m:t>𝑋</m:t>
                                </m:r>
                              </m:e>
                              <m:sup>
                                <m:r>
                                  <a:rPr lang="en-US" sz="4400" i="1">
                                    <a:latin typeface="Cambria Math"/>
                                  </a:rPr>
                                  <m:t>𝑇</m:t>
                                </m:r>
                              </m:sup>
                            </m:sSup>
                            <m:r>
                              <a:rPr lang="en-US" sz="4400" i="1">
                                <a:latin typeface="Cambria Math"/>
                              </a:rPr>
                              <m:t>𝑋</m:t>
                            </m:r>
                          </m:e>
                        </m:d>
                      </m:e>
                      <m:sup>
                        <m:r>
                          <a:rPr lang="en-US" sz="4400" i="1">
                            <a:latin typeface="Cambria Math"/>
                          </a:rPr>
                          <m:t>−1</m:t>
                        </m:r>
                      </m:sup>
                    </m:sSup>
                  </m:oMath>
                </a14:m>
                <a:endParaRPr lang="en-US" sz="4400" dirty="0"/>
              </a:p>
              <a:p>
                <a14:m>
                  <m:oMath xmlns:m="http://schemas.openxmlformats.org/officeDocument/2006/math">
                    <m:acc>
                      <m:accPr>
                        <m:chr m:val="̂"/>
                        <m:ctrlPr>
                          <a:rPr lang="en-US" sz="4400" i="1" smtClean="0">
                            <a:latin typeface="Cambria Math" charset="0"/>
                          </a:rPr>
                        </m:ctrlPr>
                      </m:accPr>
                      <m:e>
                        <m:r>
                          <a:rPr lang="en-US" sz="4400" b="0" i="1" smtClean="0">
                            <a:latin typeface="Cambria Math"/>
                          </a:rPr>
                          <m:t>𝑉𝑎𝑟</m:t>
                        </m:r>
                      </m:e>
                    </m:acc>
                    <m:r>
                      <a:rPr lang="en-US" sz="4400" i="1">
                        <a:latin typeface="Cambria Math"/>
                      </a:rPr>
                      <m:t>(</m:t>
                    </m:r>
                    <m:acc>
                      <m:accPr>
                        <m:chr m:val="̂"/>
                        <m:ctrlPr>
                          <a:rPr lang="en-US" sz="4400" i="1">
                            <a:latin typeface="Cambria Math" charset="0"/>
                          </a:rPr>
                        </m:ctrlPr>
                      </m:accPr>
                      <m:e>
                        <m:r>
                          <a:rPr lang="en-US" sz="4400" i="1">
                            <a:latin typeface="Cambria Math"/>
                            <a:ea typeface="Cambria Math"/>
                          </a:rPr>
                          <m:t>𝛽</m:t>
                        </m:r>
                      </m:e>
                    </m:acc>
                    <m:r>
                      <a:rPr lang="en-US" sz="4400" i="1">
                        <a:latin typeface="Cambria Math"/>
                        <a:ea typeface="Cambria Math"/>
                      </a:rPr>
                      <m:t>)</m:t>
                    </m:r>
                  </m:oMath>
                </a14:m>
                <a:r>
                  <a:rPr lang="en-US" sz="4400" dirty="0"/>
                  <a:t> =</a:t>
                </a:r>
                <a14:m>
                  <m:oMath xmlns:m="http://schemas.openxmlformats.org/officeDocument/2006/math">
                    <m:acc>
                      <m:accPr>
                        <m:chr m:val="̂"/>
                        <m:ctrlPr>
                          <a:rPr lang="en-US" sz="4400" i="1" smtClean="0">
                            <a:latin typeface="Cambria Math" charset="0"/>
                          </a:rPr>
                        </m:ctrlPr>
                      </m:accPr>
                      <m:e>
                        <m:sSup>
                          <m:sSupPr>
                            <m:ctrlPr>
                              <a:rPr lang="en-US" sz="4400" i="1">
                                <a:latin typeface="Cambria Math" charset="0"/>
                              </a:rPr>
                            </m:ctrlPr>
                          </m:sSupPr>
                          <m:e>
                            <m:r>
                              <a:rPr lang="en-US" sz="4400" i="1">
                                <a:latin typeface="Cambria Math"/>
                                <a:ea typeface="Cambria Math"/>
                              </a:rPr>
                              <m:t>𝜎</m:t>
                            </m:r>
                          </m:e>
                          <m:sup>
                            <m:r>
                              <a:rPr lang="en-US" sz="4400" i="1">
                                <a:latin typeface="Cambria Math"/>
                              </a:rPr>
                              <m:t>2</m:t>
                            </m:r>
                          </m:sup>
                        </m:sSup>
                      </m:e>
                    </m:acc>
                    <m:sSup>
                      <m:sSupPr>
                        <m:ctrlPr>
                          <a:rPr lang="en-US" sz="4400" i="1">
                            <a:latin typeface="Cambria Math" charset="0"/>
                          </a:rPr>
                        </m:ctrlPr>
                      </m:sSupPr>
                      <m:e>
                        <m:d>
                          <m:dPr>
                            <m:ctrlPr>
                              <a:rPr lang="en-US" sz="4400" i="1">
                                <a:latin typeface="Cambria Math" charset="0"/>
                              </a:rPr>
                            </m:ctrlPr>
                          </m:dPr>
                          <m:e>
                            <m:sSup>
                              <m:sSupPr>
                                <m:ctrlPr>
                                  <a:rPr lang="en-US" sz="4400" i="1">
                                    <a:latin typeface="Cambria Math" charset="0"/>
                                  </a:rPr>
                                </m:ctrlPr>
                              </m:sSupPr>
                              <m:e>
                                <m:r>
                                  <a:rPr lang="en-US" sz="4400" i="1">
                                    <a:latin typeface="Cambria Math"/>
                                  </a:rPr>
                                  <m:t>𝑋</m:t>
                                </m:r>
                              </m:e>
                              <m:sup>
                                <m:r>
                                  <a:rPr lang="en-US" sz="4400" i="1">
                                    <a:latin typeface="Cambria Math"/>
                                  </a:rPr>
                                  <m:t>𝑇</m:t>
                                </m:r>
                              </m:sup>
                            </m:sSup>
                            <m:r>
                              <a:rPr lang="en-US" sz="4400" i="1">
                                <a:latin typeface="Cambria Math"/>
                              </a:rPr>
                              <m:t>𝑋</m:t>
                            </m:r>
                          </m:e>
                        </m:d>
                      </m:e>
                      <m:sup>
                        <m:r>
                          <a:rPr lang="en-US" sz="4400" i="1">
                            <a:latin typeface="Cambria Math"/>
                          </a:rPr>
                          <m:t>−1</m:t>
                        </m:r>
                      </m:sup>
                    </m:sSup>
                  </m:oMath>
                </a14:m>
                <a:endParaRPr lang="en-US" sz="4400" dirty="0"/>
              </a:p>
            </p:txBody>
          </p:sp>
        </mc:Choice>
        <mc:Fallback xmlns="">
          <p:sp>
            <p:nvSpPr>
              <p:cNvPr id="7" name="Rectangle 6"/>
              <p:cNvSpPr>
                <a:spLocks noRot="1" noChangeAspect="1" noMove="1" noResize="1" noEditPoints="1" noAdjustHandles="1" noChangeArrowheads="1" noChangeShapeType="1" noTextEdit="1"/>
              </p:cNvSpPr>
              <p:nvPr/>
            </p:nvSpPr>
            <p:spPr>
              <a:xfrm>
                <a:off x="2106779" y="4801501"/>
                <a:ext cx="5159041" cy="1554849"/>
              </a:xfrm>
              <a:prstGeom prst="rect">
                <a:avLst/>
              </a:prstGeom>
              <a:blipFill rotWithShape="0">
                <a:blip r:embed="rId4"/>
                <a:stretch>
                  <a:fillRect t="-6275" b="-17647"/>
                </a:stretch>
              </a:blipFill>
            </p:spPr>
            <p:txBody>
              <a:bodyPr/>
              <a:lstStyle/>
              <a:p>
                <a:r>
                  <a:rPr lang="en-US">
                    <a:noFill/>
                  </a:rPr>
                  <a:t> </a:t>
                </a:r>
              </a:p>
            </p:txBody>
          </p:sp>
        </mc:Fallback>
      </mc:AlternateContent>
    </p:spTree>
    <p:extLst>
      <p:ext uri="{BB962C8B-B14F-4D97-AF65-F5344CB8AC3E}">
        <p14:creationId xmlns:p14="http://schemas.microsoft.com/office/powerpoint/2010/main" val="94627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52425"/>
            <a:ext cx="7772400" cy="558800"/>
          </a:xfrm>
        </p:spPr>
        <p:txBody>
          <a:bodyPr/>
          <a:lstStyle/>
          <a:p>
            <a:pPr eaLnBrk="1" hangingPunct="1"/>
            <a:r>
              <a:rPr lang="en-US" altLang="en-US" b="1" dirty="0" smtClean="0">
                <a:solidFill>
                  <a:srgbClr val="7030A0"/>
                </a:solidFill>
              </a:rPr>
              <a:t>Residual Analysis</a:t>
            </a:r>
            <a:endParaRPr lang="en-US" altLang="en-US" dirty="0">
              <a:solidFill>
                <a:srgbClr val="7030A0"/>
              </a:solidFill>
            </a:endParaRPr>
          </a:p>
        </p:txBody>
      </p:sp>
      <p:sp>
        <p:nvSpPr>
          <p:cNvPr id="46083" name="Rectangle 3"/>
          <p:cNvSpPr>
            <a:spLocks noGrp="1" noChangeArrowheads="1"/>
          </p:cNvSpPr>
          <p:nvPr>
            <p:ph idx="1"/>
          </p:nvPr>
        </p:nvSpPr>
        <p:spPr>
          <a:xfrm>
            <a:off x="152400" y="1374776"/>
            <a:ext cx="8991600" cy="4368799"/>
          </a:xfrm>
        </p:spPr>
        <p:txBody>
          <a:bodyPr/>
          <a:lstStyle/>
          <a:p>
            <a:pPr eaLnBrk="1" hangingPunct="1"/>
            <a:r>
              <a:rPr lang="en-US" altLang="en-US" sz="2000" dirty="0"/>
              <a:t>A</a:t>
            </a:r>
            <a:r>
              <a:rPr lang="en-US" altLang="en-US" sz="2000" dirty="0" smtClean="0"/>
              <a:t>ssume unobserved true error </a:t>
            </a:r>
            <a:r>
              <a:rPr lang="en-US" altLang="en-US" sz="2000" dirty="0"/>
              <a:t>terms </a:t>
            </a:r>
            <a:r>
              <a:rPr lang="en-US" altLang="en-US" sz="2000" dirty="0" err="1" smtClean="0"/>
              <a:t>ε</a:t>
            </a:r>
            <a:r>
              <a:rPr lang="en-US" altLang="en-US" sz="2000" baseline="-25000" dirty="0" err="1" smtClean="0"/>
              <a:t>i</a:t>
            </a:r>
            <a:r>
              <a:rPr lang="en-US" altLang="en-US" sz="2000" dirty="0" smtClean="0"/>
              <a:t>:</a:t>
            </a:r>
            <a:endParaRPr lang="en-US" altLang="en-US" sz="2000" dirty="0"/>
          </a:p>
          <a:p>
            <a:pPr lvl="1" eaLnBrk="1" hangingPunct="1"/>
            <a:r>
              <a:rPr lang="en-US" altLang="en-US" sz="2000" dirty="0"/>
              <a:t>Are independent (uncorrelated</a:t>
            </a:r>
            <a:r>
              <a:rPr lang="en-US" altLang="en-US" sz="2000" dirty="0" smtClean="0"/>
              <a:t>)</a:t>
            </a:r>
            <a:endParaRPr lang="en-US" altLang="en-US" sz="2000" dirty="0"/>
          </a:p>
          <a:p>
            <a:pPr lvl="1" eaLnBrk="1" hangingPunct="1"/>
            <a:r>
              <a:rPr lang="en-US" altLang="en-US" sz="2000" dirty="0"/>
              <a:t>Have a mean of </a:t>
            </a:r>
            <a:r>
              <a:rPr lang="en-US" altLang="en-US" sz="2000" dirty="0" smtClean="0"/>
              <a:t>zero</a:t>
            </a:r>
            <a:endParaRPr lang="en-US" altLang="en-US" sz="2000" dirty="0"/>
          </a:p>
          <a:p>
            <a:pPr lvl="1" eaLnBrk="1" hangingPunct="1"/>
            <a:r>
              <a:rPr lang="en-US" altLang="en-US" sz="2000" dirty="0"/>
              <a:t>Have a common variance </a:t>
            </a:r>
            <a:r>
              <a:rPr lang="en-US" altLang="en-US" sz="2000" dirty="0" smtClean="0"/>
              <a:t> </a:t>
            </a:r>
          </a:p>
          <a:p>
            <a:pPr lvl="1" eaLnBrk="1" hangingPunct="1"/>
            <a:r>
              <a:rPr lang="en-US" altLang="en-US" sz="2000" dirty="0" smtClean="0"/>
              <a:t>Follow </a:t>
            </a:r>
            <a:r>
              <a:rPr lang="en-US" altLang="en-US" sz="2000" dirty="0"/>
              <a:t>a normal distribution (required for performing parametric tests of significance and for calculating confidence intervals</a:t>
            </a:r>
            <a:r>
              <a:rPr lang="en-US" altLang="en-US" sz="2000" dirty="0" smtClean="0"/>
              <a:t>)</a:t>
            </a:r>
            <a:endParaRPr lang="en-US" altLang="en-US" sz="2000" dirty="0"/>
          </a:p>
          <a:p>
            <a:pPr eaLnBrk="1" hangingPunct="1"/>
            <a:r>
              <a:rPr lang="en-US" altLang="en-US" sz="2000" dirty="0" smtClean="0"/>
              <a:t>Note </a:t>
            </a:r>
            <a:r>
              <a:rPr lang="en-US" altLang="en-US" sz="2000" dirty="0"/>
              <a:t>that the </a:t>
            </a:r>
            <a:r>
              <a:rPr lang="en-US" altLang="en-US" sz="2000" dirty="0" smtClean="0"/>
              <a:t>observed errors </a:t>
            </a:r>
            <a:r>
              <a:rPr lang="en-US" altLang="en-US" sz="2000" dirty="0" err="1" smtClean="0"/>
              <a:t>e</a:t>
            </a:r>
            <a:r>
              <a:rPr lang="en-US" altLang="en-US" sz="2000" baseline="-25000" dirty="0" err="1" smtClean="0"/>
              <a:t>i</a:t>
            </a:r>
            <a:r>
              <a:rPr lang="en-US" altLang="en-US" sz="2000" dirty="0" smtClean="0"/>
              <a:t> </a:t>
            </a:r>
            <a:r>
              <a:rPr lang="en-US" altLang="en-US" sz="2000" dirty="0"/>
              <a:t>are not independent random variables (since they must sum to zero</a:t>
            </a:r>
            <a:r>
              <a:rPr lang="en-US" altLang="en-US" sz="2000" dirty="0" smtClean="0"/>
              <a:t>)</a:t>
            </a:r>
            <a:endParaRPr lang="en-US" altLang="en-US" sz="2000" dirty="0"/>
          </a:p>
          <a:p>
            <a:pPr eaLnBrk="1" hangingPunct="1"/>
            <a:endParaRPr lang="en-US" altLang="en-US" sz="2000" dirty="0"/>
          </a:p>
          <a:p>
            <a:pPr eaLnBrk="1" hangingPunct="1"/>
            <a:r>
              <a:rPr lang="en-US" altLang="en-US" sz="2000" dirty="0"/>
              <a:t>In general, if the number of residuals (n) is large relative to the number of independent variables (p), the dependency effect can, for all practical purposes, be ignored in any analysis of the residuals.</a:t>
            </a:r>
          </a:p>
          <a:p>
            <a:pPr eaLnBrk="1" hangingPunct="1"/>
            <a:endParaRPr lang="en-US" altLang="en-US" sz="2000" dirty="0"/>
          </a:p>
          <a:p>
            <a:pPr eaLnBrk="1" hangingPunct="1"/>
            <a:r>
              <a:rPr lang="en-US" altLang="en-US" sz="2000" dirty="0"/>
              <a:t>We can examine the observed residuals (or functions of observed residuals) to assess the appropriateness of the assumptions listed above.</a:t>
            </a:r>
          </a:p>
        </p:txBody>
      </p:sp>
      <p:sp>
        <p:nvSpPr>
          <p:cNvPr id="46085" name="Line 4"/>
          <p:cNvSpPr>
            <a:spLocks noChangeShapeType="1"/>
          </p:cNvSpPr>
          <p:nvPr/>
        </p:nvSpPr>
        <p:spPr bwMode="auto">
          <a:xfrm>
            <a:off x="647700" y="1143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BD54184-ADF5-4737-ABAC-BD5351E26381}" type="slidenum">
              <a:rPr lang="en-US" smtClean="0"/>
              <a:pPr>
                <a:defRPr/>
              </a:pPr>
              <a:t>34</a:t>
            </a:fld>
            <a:endParaRPr lang="en-US"/>
          </a:p>
        </p:txBody>
      </p:sp>
    </p:spTree>
    <p:extLst>
      <p:ext uri="{BB962C8B-B14F-4D97-AF65-F5344CB8AC3E}">
        <p14:creationId xmlns:p14="http://schemas.microsoft.com/office/powerpoint/2010/main" val="1493068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smtClean="0">
                <a:solidFill>
                  <a:srgbClr val="7030A0"/>
                </a:solidFill>
              </a:rPr>
              <a:t>Residual Analysis</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dirty="0" smtClean="0"/>
              <a:t>In a scatterplot of the residuals vs. the fitted </a:t>
            </a:r>
            <a:r>
              <a:rPr lang="en-US" altLang="en-US" sz="2800" i="1" dirty="0" smtClean="0"/>
              <a:t>Y</a:t>
            </a:r>
            <a:r>
              <a:rPr lang="en-US" altLang="en-US" sz="2800" dirty="0" smtClean="0"/>
              <a:t> values there should be:</a:t>
            </a:r>
          </a:p>
          <a:p>
            <a:pPr lvl="1" eaLnBrk="1" hangingPunct="1"/>
            <a:r>
              <a:rPr lang="en-US" altLang="en-US" sz="2400" dirty="0" smtClean="0"/>
              <a:t>Scatter, but no discernible patterns in the residuals (a pattern may suggest a nonlinear trend)</a:t>
            </a:r>
          </a:p>
          <a:p>
            <a:pPr lvl="1" eaLnBrk="1" hangingPunct="1"/>
            <a:r>
              <a:rPr lang="en-US" altLang="en-US" sz="2400" dirty="0" smtClean="0"/>
              <a:t>Approximately equal variance (spread) for different values (homoscedasticity)</a:t>
            </a:r>
          </a:p>
          <a:p>
            <a:pPr lvl="1" eaLnBrk="1" hangingPunct="1"/>
            <a:r>
              <a:rPr lang="en-US" altLang="en-US" sz="2400" dirty="0" smtClean="0"/>
              <a:t>Hopefully, approximate normality and no far outliers</a:t>
            </a:r>
          </a:p>
          <a:p>
            <a:pPr eaLnBrk="1" hangingPunct="1"/>
            <a:r>
              <a:rPr lang="en-US" altLang="en-US" sz="2800" dirty="0" smtClean="0"/>
              <a:t>For simple linear regression, a scatterplot of the residuals vs. </a:t>
            </a:r>
            <a:r>
              <a:rPr lang="en-US" altLang="en-US" sz="2800" i="1" dirty="0" smtClean="0"/>
              <a:t>X</a:t>
            </a:r>
            <a:r>
              <a:rPr lang="en-US" altLang="en-US" sz="2800" dirty="0" smtClean="0"/>
              <a:t> is basically equivalent to a scatterplot of the residuals vs. the fitted </a:t>
            </a:r>
            <a:r>
              <a:rPr lang="en-US" altLang="en-US" sz="2800" i="1" dirty="0" smtClean="0"/>
              <a:t>Y</a:t>
            </a:r>
            <a:r>
              <a:rPr lang="en-US" altLang="en-US" sz="2800" dirty="0" smtClean="0"/>
              <a:t> values (because of the linear model assumption)</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49873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Residual Analysis</a:t>
            </a:r>
          </a:p>
        </p:txBody>
      </p:sp>
      <p:sp>
        <p:nvSpPr>
          <p:cNvPr id="17412" name="Rectangle 3"/>
          <p:cNvSpPr>
            <a:spLocks noGrp="1" noChangeArrowheads="1"/>
          </p:cNvSpPr>
          <p:nvPr>
            <p:ph type="body" sz="half" idx="1"/>
          </p:nvPr>
        </p:nvSpPr>
        <p:spPr>
          <a:xfrm>
            <a:off x="457200" y="1600200"/>
            <a:ext cx="8382000" cy="5029200"/>
          </a:xfrm>
        </p:spPr>
        <p:txBody>
          <a:bodyPr/>
          <a:lstStyle/>
          <a:p>
            <a:pPr eaLnBrk="1" hangingPunct="1"/>
            <a:r>
              <a:rPr lang="en-US" altLang="en-US" sz="2400" dirty="0"/>
              <a:t>A histogram of the residuals can be used to visually </a:t>
            </a:r>
            <a:r>
              <a:rPr lang="en-US" altLang="en-US" sz="2400" dirty="0" smtClean="0"/>
              <a:t>assess </a:t>
            </a:r>
            <a:r>
              <a:rPr lang="en-US" altLang="en-US" sz="2400" dirty="0"/>
              <a:t>normality (perhaps with an approximating normal plot overlaid)</a:t>
            </a:r>
          </a:p>
          <a:p>
            <a:pPr eaLnBrk="1" hangingPunct="1"/>
            <a:r>
              <a:rPr lang="en-US" altLang="en-US" sz="2400" dirty="0"/>
              <a:t>One could make a Q-Q (quantile-quantile) plot, plotting the quantiles (sorted values) of the residuals vs. the quantiles of the normal distribution – departure from a straight line would provide evidence of </a:t>
            </a:r>
            <a:r>
              <a:rPr lang="en-US" altLang="en-US" sz="2400" dirty="0" smtClean="0"/>
              <a:t>non-normality</a:t>
            </a:r>
            <a:endParaRPr lang="en-US" altLang="en-US" sz="2400" dirty="0"/>
          </a:p>
          <a:p>
            <a:pPr eaLnBrk="1" hangingPunct="1"/>
            <a:r>
              <a:rPr lang="en-US" altLang="en-US" sz="2400" dirty="0"/>
              <a:t>There are a variety of formal tests for normality (Kolmogorov-Smirnov, Shapiro-Wilks, Anderson-Darling) that could be performed</a:t>
            </a:r>
          </a:p>
          <a:p>
            <a:pPr lvl="1" eaLnBrk="1" hangingPunct="1"/>
            <a:r>
              <a:rPr lang="en-US" altLang="en-US" sz="2400" dirty="0"/>
              <a:t>Not always </a:t>
            </a:r>
            <a:r>
              <a:rPr lang="en-US" altLang="en-US" sz="2400" dirty="0" smtClean="0"/>
              <a:t>recommended</a:t>
            </a:r>
            <a:endParaRPr lang="en-US" altLang="en-US" sz="2400" dirty="0"/>
          </a:p>
          <a:p>
            <a:pPr eaLnBrk="1" hangingPunct="1"/>
            <a:endParaRPr lang="en-US" altLang="en-US" sz="2800" dirty="0"/>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36</a:t>
            </a:fld>
            <a:endParaRPr lang="en-US"/>
          </a:p>
        </p:txBody>
      </p:sp>
    </p:spTree>
    <p:extLst>
      <p:ext uri="{BB962C8B-B14F-4D97-AF65-F5344CB8AC3E}">
        <p14:creationId xmlns:p14="http://schemas.microsoft.com/office/powerpoint/2010/main" val="26092133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152400"/>
            <a:ext cx="7772400" cy="838200"/>
          </a:xfrm>
        </p:spPr>
        <p:txBody>
          <a:bodyPr/>
          <a:lstStyle/>
          <a:p>
            <a:pPr eaLnBrk="1" hangingPunct="1"/>
            <a:r>
              <a:rPr lang="en-US" altLang="en-US" b="1" dirty="0">
                <a:solidFill>
                  <a:srgbClr val="7030A0"/>
                </a:solidFill>
              </a:rPr>
              <a:t>Residual Analysis</a:t>
            </a:r>
          </a:p>
        </p:txBody>
      </p:sp>
      <p:sp>
        <p:nvSpPr>
          <p:cNvPr id="18436" name="Rectangle 3"/>
          <p:cNvSpPr>
            <a:spLocks noGrp="1" noChangeArrowheads="1"/>
          </p:cNvSpPr>
          <p:nvPr>
            <p:ph type="body" sz="half" idx="1"/>
          </p:nvPr>
        </p:nvSpPr>
        <p:spPr>
          <a:xfrm>
            <a:off x="457200" y="1295400"/>
            <a:ext cx="8382000" cy="5562600"/>
          </a:xfrm>
        </p:spPr>
        <p:txBody>
          <a:bodyPr/>
          <a:lstStyle/>
          <a:p>
            <a:pPr eaLnBrk="1" hangingPunct="1">
              <a:lnSpc>
                <a:spcPct val="90000"/>
              </a:lnSpc>
            </a:pPr>
            <a:r>
              <a:rPr lang="en-US" altLang="en-US" sz="2800"/>
              <a:t>If outliers occur, first go back and check the original data to be sure there were no errors in data entry.</a:t>
            </a:r>
          </a:p>
          <a:p>
            <a:pPr eaLnBrk="1" hangingPunct="1">
              <a:lnSpc>
                <a:spcPct val="90000"/>
              </a:lnSpc>
            </a:pPr>
            <a:r>
              <a:rPr lang="en-US" altLang="en-US" sz="2800"/>
              <a:t>You may want to fit the model with and without one or a small number of outliers, to see how much the model inferences change due to these outliers.</a:t>
            </a:r>
          </a:p>
          <a:p>
            <a:pPr eaLnBrk="1" hangingPunct="1">
              <a:lnSpc>
                <a:spcPct val="90000"/>
              </a:lnSpc>
            </a:pPr>
            <a:r>
              <a:rPr lang="en-US" altLang="en-US" sz="2800"/>
              <a:t>However, be very careful of reporting results with outliers deleted.  </a:t>
            </a:r>
            <a:endParaRPr lang="en-US" altLang="en-US" sz="2800" smtClean="0"/>
          </a:p>
          <a:p>
            <a:pPr lvl="1" eaLnBrk="1" hangingPunct="1">
              <a:lnSpc>
                <a:spcPct val="90000"/>
              </a:lnSpc>
            </a:pPr>
            <a:r>
              <a:rPr lang="en-US" altLang="en-US" sz="2400" smtClean="0"/>
              <a:t>This </a:t>
            </a:r>
            <a:r>
              <a:rPr lang="en-US" altLang="en-US" sz="2400"/>
              <a:t>could make your model look “too good” relative to the original data.  </a:t>
            </a:r>
            <a:endParaRPr lang="en-US" altLang="en-US" sz="2400" smtClean="0"/>
          </a:p>
          <a:p>
            <a:pPr lvl="1" eaLnBrk="1" hangingPunct="1">
              <a:lnSpc>
                <a:spcPct val="90000"/>
              </a:lnSpc>
            </a:pPr>
            <a:r>
              <a:rPr lang="en-US" altLang="en-US" sz="2400" smtClean="0"/>
              <a:t>Possibly </a:t>
            </a:r>
            <a:r>
              <a:rPr lang="en-US" altLang="en-US" sz="2400"/>
              <a:t>you would report your inferences both with and without the outliers.  </a:t>
            </a:r>
            <a:endParaRPr lang="en-US" altLang="en-US" sz="2400" smtClean="0"/>
          </a:p>
          <a:p>
            <a:pPr lvl="1" eaLnBrk="1" hangingPunct="1">
              <a:lnSpc>
                <a:spcPct val="90000"/>
              </a:lnSpc>
            </a:pPr>
            <a:r>
              <a:rPr lang="en-US" altLang="en-US" sz="2400" smtClean="0"/>
              <a:t>If </a:t>
            </a:r>
            <a:r>
              <a:rPr lang="en-US" altLang="en-US" sz="2400"/>
              <a:t>things don’t change substantially, go with all of the data.</a:t>
            </a:r>
          </a:p>
        </p:txBody>
      </p:sp>
      <p:sp>
        <p:nvSpPr>
          <p:cNvPr id="5" name="Line 4"/>
          <p:cNvSpPr>
            <a:spLocks noChangeShapeType="1"/>
          </p:cNvSpPr>
          <p:nvPr/>
        </p:nvSpPr>
        <p:spPr bwMode="auto">
          <a:xfrm>
            <a:off x="609600" y="10668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37</a:t>
            </a:fld>
            <a:endParaRPr lang="en-US"/>
          </a:p>
        </p:txBody>
      </p:sp>
    </p:spTree>
    <p:extLst>
      <p:ext uri="{BB962C8B-B14F-4D97-AF65-F5344CB8AC3E}">
        <p14:creationId xmlns:p14="http://schemas.microsoft.com/office/powerpoint/2010/main" val="6808439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eaLnBrk="1" hangingPunct="1"/>
            <a:fld id="{49BE7543-2FFF-4897-9368-A9882EC926F7}" type="slidenum">
              <a:rPr lang="en-US" altLang="en-US" sz="1400"/>
              <a:pPr eaLnBrk="1" hangingPunct="1"/>
              <a:t>38</a:t>
            </a:fld>
            <a:endParaRPr lang="en-US" altLang="en-US" sz="1400"/>
          </a:p>
        </p:txBody>
      </p:sp>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smtClean="0">
                <a:solidFill>
                  <a:srgbClr val="7030A0"/>
                </a:solidFill>
              </a:rPr>
              <a:t>Residual Analysis</a:t>
            </a:r>
          </a:p>
        </p:txBody>
      </p:sp>
      <p:sp>
        <p:nvSpPr>
          <p:cNvPr id="17412" name="Rectangle 3"/>
          <p:cNvSpPr>
            <a:spLocks noGrp="1" noChangeArrowheads="1"/>
          </p:cNvSpPr>
          <p:nvPr>
            <p:ph type="body" sz="half" idx="1"/>
          </p:nvPr>
        </p:nvSpPr>
        <p:spPr>
          <a:xfrm>
            <a:off x="419100" y="1600200"/>
            <a:ext cx="8382000" cy="5257800"/>
          </a:xfrm>
        </p:spPr>
        <p:txBody>
          <a:bodyPr/>
          <a:lstStyle/>
          <a:p>
            <a:pPr eaLnBrk="1" hangingPunct="1"/>
            <a:r>
              <a:rPr lang="en-US" altLang="en-US" sz="2800" dirty="0" smtClean="0"/>
              <a:t>In practice, one often finds some evidence for departures from normality</a:t>
            </a:r>
          </a:p>
          <a:p>
            <a:pPr eaLnBrk="1" hangingPunct="1"/>
            <a:r>
              <a:rPr lang="en-US" altLang="en-US" sz="2800" dirty="0" smtClean="0"/>
              <a:t>For larger sample sizes, often you would reject normality based on formal testing</a:t>
            </a:r>
          </a:p>
          <a:p>
            <a:pPr eaLnBrk="1" hangingPunct="1"/>
            <a:r>
              <a:rPr lang="en-US" altLang="en-US" sz="2800" dirty="0" smtClean="0"/>
              <a:t>Bottom line is that slight departures from normality are usually fine, provided you have a moderate to large sample size </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8055236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457200"/>
            <a:ext cx="7772400" cy="1143000"/>
          </a:xfrm>
        </p:spPr>
        <p:txBody>
          <a:bodyPr/>
          <a:lstStyle/>
          <a:p>
            <a:pPr eaLnBrk="1" hangingPunct="1"/>
            <a:r>
              <a:rPr lang="en-US" altLang="en-US" sz="4000" b="1" dirty="0" smtClean="0">
                <a:solidFill>
                  <a:srgbClr val="7030A0"/>
                </a:solidFill>
              </a:rPr>
              <a:t>Regression Analysis with residuals</a:t>
            </a:r>
            <a:endParaRPr lang="en-US" altLang="en-US" sz="4000" dirty="0">
              <a:solidFill>
                <a:srgbClr val="7030A0"/>
              </a:solidFill>
            </a:endParaRPr>
          </a:p>
        </p:txBody>
      </p:sp>
      <p:sp>
        <p:nvSpPr>
          <p:cNvPr id="46083" name="Rectangle 3"/>
          <p:cNvSpPr>
            <a:spLocks noGrp="1" noChangeArrowheads="1"/>
          </p:cNvSpPr>
          <p:nvPr>
            <p:ph idx="1"/>
          </p:nvPr>
        </p:nvSpPr>
        <p:spPr>
          <a:xfrm>
            <a:off x="152400" y="1831975"/>
            <a:ext cx="8991600" cy="4114800"/>
          </a:xfrm>
        </p:spPr>
        <p:txBody>
          <a:bodyPr/>
          <a:lstStyle/>
          <a:p>
            <a:pPr eaLnBrk="1" hangingPunct="1"/>
            <a:r>
              <a:rPr lang="en-US" altLang="en-US" sz="2800" dirty="0" smtClean="0"/>
              <a:t>Regression </a:t>
            </a:r>
            <a:r>
              <a:rPr lang="en-US" altLang="en-US" sz="2800" dirty="0"/>
              <a:t>diagnostics are tools that can be used to assess the linearity, homoscedasticity, and normality assumptions of linear regression. </a:t>
            </a:r>
            <a:endParaRPr lang="en-US" altLang="en-US" sz="2800" dirty="0" smtClean="0"/>
          </a:p>
          <a:p>
            <a:pPr eaLnBrk="1" hangingPunct="1"/>
            <a:r>
              <a:rPr lang="en-US" altLang="en-US" sz="2800" dirty="0" smtClean="0"/>
              <a:t>Regression </a:t>
            </a:r>
            <a:r>
              <a:rPr lang="en-US" altLang="en-US" sz="2800" dirty="0"/>
              <a:t>diagnostics are also used to help identify outliers and influential points in a regression model. </a:t>
            </a:r>
          </a:p>
          <a:p>
            <a:pPr eaLnBrk="1" hangingPunct="1"/>
            <a:r>
              <a:rPr lang="en-US" altLang="en-US" sz="2800" dirty="0"/>
              <a:t>With linear models, the assumptions of linearity, homoscedasticity, and normality are so intertwined that they often are met or violated as a set</a:t>
            </a:r>
            <a:r>
              <a:rPr lang="en-US" altLang="en-US" sz="2800" dirty="0" smtClean="0"/>
              <a:t>.</a:t>
            </a:r>
            <a:endParaRPr lang="en-US" altLang="en-US" sz="2800" dirty="0"/>
          </a:p>
        </p:txBody>
      </p:sp>
      <p:sp>
        <p:nvSpPr>
          <p:cNvPr id="46085" name="Line 4"/>
          <p:cNvSpPr>
            <a:spLocks noChangeShapeType="1"/>
          </p:cNvSpPr>
          <p:nvPr/>
        </p:nvSpPr>
        <p:spPr bwMode="auto">
          <a:xfrm>
            <a:off x="609600" y="15240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3BD54184-ADF5-4737-ABAC-BD5351E26381}" type="slidenum">
              <a:rPr lang="en-US" smtClean="0"/>
              <a:pPr>
                <a:defRPr/>
              </a:pPr>
              <a:t>39</a:t>
            </a:fld>
            <a:endParaRPr lang="en-US"/>
          </a:p>
        </p:txBody>
      </p:sp>
    </p:spTree>
    <p:extLst>
      <p:ext uri="{BB962C8B-B14F-4D97-AF65-F5344CB8AC3E}">
        <p14:creationId xmlns:p14="http://schemas.microsoft.com/office/powerpoint/2010/main" val="12480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Questions from/since last class</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4</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3" name="Content Placeholder 2"/>
          <p:cNvSpPr>
            <a:spLocks noGrp="1"/>
          </p:cNvSpPr>
          <p:nvPr>
            <p:ph idx="1"/>
          </p:nvPr>
        </p:nvSpPr>
        <p:spPr/>
        <p:txBody>
          <a:bodyPr/>
          <a:lstStyle/>
          <a:p>
            <a:r>
              <a:rPr lang="en-US" dirty="0" smtClean="0">
                <a:solidFill>
                  <a:srgbClr val="FF0000"/>
                </a:solidFill>
              </a:rPr>
              <a:t>Outlier deletion</a:t>
            </a:r>
          </a:p>
          <a:p>
            <a:r>
              <a:rPr lang="en-US" dirty="0" smtClean="0"/>
              <a:t>Testing for squared term</a:t>
            </a:r>
          </a:p>
          <a:p>
            <a:r>
              <a:rPr lang="en-US" dirty="0" err="1" smtClean="0"/>
              <a:t>Lowess</a:t>
            </a:r>
            <a:r>
              <a:rPr lang="en-US" dirty="0" smtClean="0"/>
              <a:t> and where there might be knot</a:t>
            </a:r>
          </a:p>
          <a:p>
            <a:r>
              <a:rPr lang="en-US" dirty="0" smtClean="0"/>
              <a:t>’describe output as if for manuscript’</a:t>
            </a:r>
          </a:p>
          <a:p>
            <a:r>
              <a:rPr lang="en-US" dirty="0" smtClean="0"/>
              <a:t>R</a:t>
            </a:r>
            <a:r>
              <a:rPr lang="en-US" baseline="30000" dirty="0" smtClean="0"/>
              <a:t>2 </a:t>
            </a:r>
            <a:r>
              <a:rPr lang="en-US" dirty="0" smtClean="0"/>
              <a:t>&gt; .70 is considered ‘good’</a:t>
            </a:r>
          </a:p>
          <a:p>
            <a:r>
              <a:rPr lang="en-US" dirty="0" smtClean="0"/>
              <a:t>10% rule for confounders</a:t>
            </a:r>
          </a:p>
          <a:p>
            <a:r>
              <a:rPr lang="en-US" dirty="0" smtClean="0"/>
              <a:t>Comparing R</a:t>
            </a:r>
            <a:r>
              <a:rPr lang="en-US" baseline="30000" dirty="0" smtClean="0"/>
              <a:t>2</a:t>
            </a:r>
            <a:r>
              <a:rPr lang="en-US" dirty="0" smtClean="0"/>
              <a:t> values across models to choose ‘best’ fit</a:t>
            </a:r>
          </a:p>
          <a:p>
            <a:endParaRPr lang="en-US" dirty="0" smtClean="0"/>
          </a:p>
        </p:txBody>
      </p:sp>
    </p:spTree>
    <p:extLst>
      <p:ext uri="{BB962C8B-B14F-4D97-AF65-F5344CB8AC3E}">
        <p14:creationId xmlns:p14="http://schemas.microsoft.com/office/powerpoint/2010/main" val="930216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smtClean="0">
                <a:solidFill>
                  <a:srgbClr val="7030A0"/>
                </a:solidFill>
              </a:rPr>
              <a:t>Assumptions Satisfied (Y/N?)</a:t>
            </a:r>
            <a:endParaRPr lang="en-US" altLang="en-US" b="1" dirty="0">
              <a:solidFill>
                <a:srgbClr val="7030A0"/>
              </a:solidFill>
            </a:endParaRPr>
          </a:p>
        </p:txBody>
      </p:sp>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r>
              <a:rPr lang="en-US" altLang="en-US" sz="2800" smtClean="0"/>
              <a:t>Scatterplot				Residual Plot</a:t>
            </a:r>
          </a:p>
          <a:p>
            <a:pPr marL="0" indent="0" eaLnBrk="1" hangingPunct="1">
              <a:buNone/>
            </a:pPr>
            <a:endParaRPr lang="en-US" altLang="en-US" sz="2800"/>
          </a:p>
          <a:p>
            <a:pPr marL="0" indent="0" eaLnBrk="1" hangingPunct="1">
              <a:buNone/>
            </a:pPr>
            <a:endParaRPr lang="en-US" altLang="en-US" sz="2800" smtClean="0"/>
          </a:p>
          <a:p>
            <a:pPr marL="0" indent="0" eaLnBrk="1" hangingPunct="1">
              <a:buNone/>
            </a:pPr>
            <a:endParaRPr lang="en-US" altLang="en-US" sz="2800"/>
          </a:p>
          <a:p>
            <a:pPr marL="0" indent="0" eaLnBrk="1" hangingPunct="1">
              <a:buNone/>
            </a:pPr>
            <a:endParaRPr lang="en-US" altLang="en-US" sz="2800" smtClean="0"/>
          </a:p>
          <a:p>
            <a:pPr marL="0" indent="0" eaLnBrk="1" hangingPunct="1">
              <a:buNone/>
            </a:pPr>
            <a:r>
              <a:rPr lang="en-US" altLang="en-US" sz="2800" smtClean="0"/>
              <a:t>Histogram				Normal Probability Plot</a:t>
            </a:r>
            <a:endParaRPr lang="en-US" altLang="en-US" sz="2800"/>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40</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 y="1828800"/>
            <a:ext cx="2726267" cy="21336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828800"/>
            <a:ext cx="2819400" cy="220648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87" y="4443411"/>
            <a:ext cx="2843213" cy="222512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74" y="4367833"/>
            <a:ext cx="2943225" cy="2303393"/>
          </a:xfrm>
          <a:prstGeom prst="rect">
            <a:avLst/>
          </a:prstGeom>
        </p:spPr>
      </p:pic>
    </p:spTree>
    <p:extLst>
      <p:ext uri="{BB962C8B-B14F-4D97-AF65-F5344CB8AC3E}">
        <p14:creationId xmlns:p14="http://schemas.microsoft.com/office/powerpoint/2010/main" val="20390239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304800"/>
            <a:ext cx="8991600" cy="914400"/>
          </a:xfrm>
        </p:spPr>
        <p:txBody>
          <a:bodyPr/>
          <a:lstStyle/>
          <a:p>
            <a:pPr eaLnBrk="1" hangingPunct="1"/>
            <a:r>
              <a:rPr lang="en-US" altLang="en-US" sz="3600" b="1" dirty="0">
                <a:solidFill>
                  <a:srgbClr val="7030A0"/>
                </a:solidFill>
              </a:rPr>
              <a:t>Assumptions Satisfied (Y/N?)</a:t>
            </a:r>
          </a:p>
        </p:txBody>
      </p:sp>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r>
              <a:rPr lang="en-US" altLang="en-US" sz="2800" smtClean="0"/>
              <a:t>Scatterplot				Residual Plot</a:t>
            </a:r>
          </a:p>
          <a:p>
            <a:pPr marL="0" indent="0" eaLnBrk="1" hangingPunct="1">
              <a:buNone/>
            </a:pPr>
            <a:endParaRPr lang="en-US" altLang="en-US" sz="2800"/>
          </a:p>
          <a:p>
            <a:pPr marL="0" indent="0" eaLnBrk="1" hangingPunct="1">
              <a:buNone/>
            </a:pPr>
            <a:endParaRPr lang="en-US" altLang="en-US" sz="2800" smtClean="0"/>
          </a:p>
          <a:p>
            <a:pPr marL="0" indent="0" eaLnBrk="1" hangingPunct="1">
              <a:buNone/>
            </a:pPr>
            <a:endParaRPr lang="en-US" altLang="en-US" sz="2800"/>
          </a:p>
          <a:p>
            <a:pPr marL="0" indent="0" eaLnBrk="1" hangingPunct="1">
              <a:buNone/>
            </a:pPr>
            <a:endParaRPr lang="en-US" altLang="en-US" sz="2800" smtClean="0"/>
          </a:p>
          <a:p>
            <a:pPr marL="0" indent="0" eaLnBrk="1" hangingPunct="1">
              <a:buNone/>
            </a:pPr>
            <a:r>
              <a:rPr lang="en-US" altLang="en-US" sz="2800" smtClean="0"/>
              <a:t>Histogram				Normal Probability Plot</a:t>
            </a:r>
            <a:endParaRPr lang="en-US" altLang="en-US" sz="2800"/>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53648"/>
            <a:ext cx="2743200" cy="21468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801260"/>
            <a:ext cx="2805113" cy="2195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4367212"/>
            <a:ext cx="2774950" cy="2171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4391025"/>
            <a:ext cx="2872317" cy="2247900"/>
          </a:xfrm>
          <a:prstGeom prst="rect">
            <a:avLst/>
          </a:prstGeom>
        </p:spPr>
      </p:pic>
    </p:spTree>
    <p:extLst>
      <p:ext uri="{BB962C8B-B14F-4D97-AF65-F5344CB8AC3E}">
        <p14:creationId xmlns:p14="http://schemas.microsoft.com/office/powerpoint/2010/main" val="3317241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304800"/>
            <a:ext cx="8991600" cy="914400"/>
          </a:xfrm>
        </p:spPr>
        <p:txBody>
          <a:bodyPr/>
          <a:lstStyle/>
          <a:p>
            <a:pPr eaLnBrk="1" hangingPunct="1"/>
            <a:r>
              <a:rPr lang="en-US" altLang="en-US" sz="3600" b="1" dirty="0">
                <a:solidFill>
                  <a:srgbClr val="7030A0"/>
                </a:solidFill>
              </a:rPr>
              <a:t>Assumptions Satisfied (Y/N?)</a:t>
            </a:r>
          </a:p>
        </p:txBody>
      </p:sp>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r>
              <a:rPr lang="en-US" altLang="en-US" sz="2800" smtClean="0"/>
              <a:t>Scatterplot				Residual Plot</a:t>
            </a:r>
          </a:p>
          <a:p>
            <a:pPr marL="0" indent="0" eaLnBrk="1" hangingPunct="1">
              <a:buNone/>
            </a:pPr>
            <a:endParaRPr lang="en-US" altLang="en-US" sz="2800"/>
          </a:p>
          <a:p>
            <a:pPr marL="0" indent="0" eaLnBrk="1" hangingPunct="1">
              <a:buNone/>
            </a:pPr>
            <a:endParaRPr lang="en-US" altLang="en-US" sz="2800" smtClean="0"/>
          </a:p>
          <a:p>
            <a:pPr marL="0" indent="0" eaLnBrk="1" hangingPunct="1">
              <a:buNone/>
            </a:pPr>
            <a:endParaRPr lang="en-US" altLang="en-US" sz="2800"/>
          </a:p>
          <a:p>
            <a:pPr marL="0" indent="0" eaLnBrk="1" hangingPunct="1">
              <a:buNone/>
            </a:pPr>
            <a:endParaRPr lang="en-US" altLang="en-US" sz="2800" smtClean="0"/>
          </a:p>
          <a:p>
            <a:pPr marL="0" indent="0" eaLnBrk="1" hangingPunct="1">
              <a:buNone/>
            </a:pPr>
            <a:r>
              <a:rPr lang="en-US" altLang="en-US" sz="2800" smtClean="0"/>
              <a:t>Histogram				Normal Probability Plot</a:t>
            </a:r>
            <a:endParaRPr lang="en-US" altLang="en-US" sz="2800"/>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14512"/>
            <a:ext cx="2580217" cy="2019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50" y="1814512"/>
            <a:ext cx="2482850" cy="1943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440237"/>
            <a:ext cx="2872317" cy="22479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150" y="4414837"/>
            <a:ext cx="2677583" cy="2095500"/>
          </a:xfrm>
          <a:prstGeom prst="rect">
            <a:avLst/>
          </a:prstGeom>
        </p:spPr>
      </p:pic>
    </p:spTree>
    <p:extLst>
      <p:ext uri="{BB962C8B-B14F-4D97-AF65-F5344CB8AC3E}">
        <p14:creationId xmlns:p14="http://schemas.microsoft.com/office/powerpoint/2010/main" val="4197708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304800"/>
            <a:ext cx="8991600" cy="914400"/>
          </a:xfrm>
        </p:spPr>
        <p:txBody>
          <a:bodyPr/>
          <a:lstStyle/>
          <a:p>
            <a:pPr eaLnBrk="1" hangingPunct="1"/>
            <a:r>
              <a:rPr lang="en-US" altLang="en-US" sz="3600" b="1" dirty="0">
                <a:solidFill>
                  <a:srgbClr val="7030A0"/>
                </a:solidFill>
              </a:rPr>
              <a:t>Assumptions Satisfied (Y/N?)</a:t>
            </a:r>
          </a:p>
        </p:txBody>
      </p:sp>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r>
              <a:rPr lang="en-US" altLang="en-US" sz="2800" smtClean="0"/>
              <a:t>Scatterplot				Residual Plot</a:t>
            </a:r>
          </a:p>
          <a:p>
            <a:pPr marL="0" indent="0" eaLnBrk="1" hangingPunct="1">
              <a:buNone/>
            </a:pPr>
            <a:endParaRPr lang="en-US" altLang="en-US" sz="2800"/>
          </a:p>
          <a:p>
            <a:pPr marL="0" indent="0" eaLnBrk="1" hangingPunct="1">
              <a:buNone/>
            </a:pPr>
            <a:endParaRPr lang="en-US" altLang="en-US" sz="2800" smtClean="0"/>
          </a:p>
          <a:p>
            <a:pPr marL="0" indent="0" eaLnBrk="1" hangingPunct="1">
              <a:buNone/>
            </a:pPr>
            <a:endParaRPr lang="en-US" altLang="en-US" sz="2800"/>
          </a:p>
          <a:p>
            <a:pPr marL="0" indent="0" eaLnBrk="1" hangingPunct="1">
              <a:buNone/>
            </a:pPr>
            <a:endParaRPr lang="en-US" altLang="en-US" sz="2800" smtClean="0"/>
          </a:p>
          <a:p>
            <a:pPr marL="0" indent="0" eaLnBrk="1" hangingPunct="1">
              <a:buNone/>
            </a:pPr>
            <a:r>
              <a:rPr lang="en-US" altLang="en-US" sz="2800" smtClean="0"/>
              <a:t>Histogram				Normal Probability Plot</a:t>
            </a:r>
            <a:endParaRPr lang="en-US" altLang="en-US" sz="2800"/>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19275"/>
            <a:ext cx="2774950" cy="2171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9" y="1819275"/>
            <a:ext cx="2774949" cy="2171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46" y="4367212"/>
            <a:ext cx="2896658" cy="22669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199" y="4343399"/>
            <a:ext cx="2971801" cy="2325757"/>
          </a:xfrm>
          <a:prstGeom prst="rect">
            <a:avLst/>
          </a:prstGeom>
        </p:spPr>
      </p:pic>
    </p:spTree>
    <p:extLst>
      <p:ext uri="{BB962C8B-B14F-4D97-AF65-F5344CB8AC3E}">
        <p14:creationId xmlns:p14="http://schemas.microsoft.com/office/powerpoint/2010/main" val="60476109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Scaling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endParaRPr lang="en-US" altLang="en-US" sz="800"/>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000" i="1" smtClean="0">
                              <a:latin typeface="Cambria Math" charset="0"/>
                            </a:rPr>
                          </m:ctrlPr>
                        </m:sSubPr>
                        <m:e>
                          <m:r>
                            <a:rPr lang="en-US" altLang="en-US" sz="4000" b="0" i="1" smtClean="0">
                              <a:latin typeface="Cambria Math"/>
                            </a:rPr>
                            <m:t>𝑒</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r>
                            <a:rPr lang="en-US" altLang="en-US" sz="4000" b="0" i="1" smtClean="0">
                              <a:latin typeface="Cambria Math"/>
                            </a:rPr>
                            <m:t>𝑌</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acc>
                            <m:accPr>
                              <m:chr m:val="̂"/>
                              <m:ctrlPr>
                                <a:rPr lang="en-US" altLang="en-US" sz="4000" b="0" i="1" smtClean="0">
                                  <a:latin typeface="Cambria Math" charset="0"/>
                                </a:rPr>
                              </m:ctrlPr>
                            </m:accPr>
                            <m:e>
                              <m:r>
                                <a:rPr lang="en-US" altLang="en-US" sz="4000" b="0" i="1" smtClean="0">
                                  <a:latin typeface="Cambria Math"/>
                                </a:rPr>
                                <m:t>𝑌</m:t>
                              </m:r>
                            </m:e>
                          </m:acc>
                        </m:e>
                        <m:sub>
                          <m:r>
                            <a:rPr lang="en-US" altLang="en-US" sz="4000" b="0" i="1" smtClean="0">
                              <a:latin typeface="Cambria Math"/>
                            </a:rPr>
                            <m:t>𝑖</m:t>
                          </m:r>
                        </m:sub>
                      </m:sSub>
                    </m:oMath>
                  </m:oMathPara>
                </a14:m>
                <a:endParaRPr lang="en-US" altLang="en-US" sz="4000"/>
              </a:p>
              <a:p>
                <a:pPr eaLnBrk="1" hangingPunct="1"/>
                <a:r>
                  <a:rPr lang="en-US" altLang="en-US" sz="2800"/>
                  <a:t>The residuals from the model will have mean zero (if an intercept is included), but will also have a variance or standard deviation</a:t>
                </a:r>
              </a:p>
              <a:p>
                <a:pPr eaLnBrk="1" hangingPunct="1"/>
                <a:r>
                  <a:rPr lang="en-US" altLang="en-US" sz="2800"/>
                  <a:t>Scaling the residuals might help in determining outlying data points</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r="-364"/>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44</a:t>
            </a:fld>
            <a:endParaRPr lang="en-US"/>
          </a:p>
        </p:txBody>
      </p:sp>
    </p:spTree>
    <p:extLst>
      <p:ext uri="{BB962C8B-B14F-4D97-AF65-F5344CB8AC3E}">
        <p14:creationId xmlns:p14="http://schemas.microsoft.com/office/powerpoint/2010/main" val="43320936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Standardized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endParaRPr lang="en-US" altLang="en-US" sz="800"/>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000" i="1" smtClean="0">
                              <a:latin typeface="Cambria Math" charset="0"/>
                            </a:rPr>
                          </m:ctrlPr>
                        </m:sSubPr>
                        <m:e>
                          <m:r>
                            <a:rPr lang="en-US" altLang="en-US" sz="4000" b="0" i="1" smtClean="0">
                              <a:latin typeface="Cambria Math"/>
                            </a:rPr>
                            <m:t>𝑒</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r>
                            <a:rPr lang="en-US" altLang="en-US" sz="4000" b="0" i="1" smtClean="0">
                              <a:latin typeface="Cambria Math"/>
                            </a:rPr>
                            <m:t>𝑌</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acc>
                            <m:accPr>
                              <m:chr m:val="̂"/>
                              <m:ctrlPr>
                                <a:rPr lang="en-US" altLang="en-US" sz="4000" b="0" i="1" smtClean="0">
                                  <a:latin typeface="Cambria Math" charset="0"/>
                                </a:rPr>
                              </m:ctrlPr>
                            </m:accPr>
                            <m:e>
                              <m:r>
                                <a:rPr lang="en-US" altLang="en-US" sz="4000" b="0" i="1" smtClean="0">
                                  <a:latin typeface="Cambria Math"/>
                                </a:rPr>
                                <m:t>𝑌</m:t>
                              </m:r>
                            </m:e>
                          </m:acc>
                        </m:e>
                        <m:sub>
                          <m:r>
                            <a:rPr lang="en-US" altLang="en-US" sz="4000" b="0" i="1" smtClean="0">
                              <a:latin typeface="Cambria Math"/>
                            </a:rPr>
                            <m:t>𝑖</m:t>
                          </m:r>
                        </m:sub>
                      </m:sSub>
                    </m:oMath>
                  </m:oMathPara>
                </a14:m>
                <a:endParaRPr lang="en-US" altLang="en-US" sz="4000"/>
              </a:p>
              <a:p>
                <a:pPr eaLnBrk="1" hangingPunct="1"/>
                <a:r>
                  <a:rPr lang="en-US" altLang="en-US"/>
                  <a:t>The standardized residual is given by</a:t>
                </a:r>
              </a:p>
              <a:p>
                <a:pPr marL="0" indent="0" eaLnBrk="1" hangingPunct="1">
                  <a:buNone/>
                </a:pPr>
                <a14:m>
                  <m:oMathPara xmlns:m="http://schemas.openxmlformats.org/officeDocument/2006/math">
                    <m:oMathParaPr>
                      <m:jc m:val="centerGroup"/>
                    </m:oMathParaPr>
                    <m:oMath xmlns:m="http://schemas.openxmlformats.org/officeDocument/2006/math">
                      <m:f>
                        <m:fPr>
                          <m:ctrlPr>
                            <a:rPr lang="en-US" altLang="en-US" i="1" smtClean="0">
                              <a:latin typeface="Cambria Math" charset="0"/>
                            </a:rPr>
                          </m:ctrlPr>
                        </m:fPr>
                        <m:num>
                          <m:sSub>
                            <m:sSubPr>
                              <m:ctrlPr>
                                <a:rPr lang="en-US" altLang="en-US" i="1" smtClean="0">
                                  <a:latin typeface="Cambria Math" charset="0"/>
                                </a:rPr>
                              </m:ctrlPr>
                            </m:sSubPr>
                            <m:e>
                              <m:r>
                                <a:rPr lang="en-US" altLang="en-US" b="0" i="1" smtClean="0">
                                  <a:latin typeface="Cambria Math"/>
                                </a:rPr>
                                <m:t>𝑒</m:t>
                              </m:r>
                            </m:e>
                            <m:sub>
                              <m:r>
                                <a:rPr lang="en-US" altLang="en-US" b="0" i="1" smtClean="0">
                                  <a:latin typeface="Cambria Math"/>
                                </a:rPr>
                                <m:t>𝑖</m:t>
                              </m:r>
                            </m:sub>
                          </m:sSub>
                        </m:num>
                        <m:den>
                          <m:sSub>
                            <m:sSubPr>
                              <m:ctrlPr>
                                <a:rPr lang="en-US" altLang="en-US" i="1" smtClean="0">
                                  <a:latin typeface="Cambria Math" charset="0"/>
                                </a:rPr>
                              </m:ctrlPr>
                            </m:sSubPr>
                            <m:e>
                              <m:r>
                                <a:rPr lang="en-US" altLang="en-US" b="0" i="1" smtClean="0">
                                  <a:latin typeface="Cambria Math"/>
                                </a:rPr>
                                <m:t>𝑠</m:t>
                              </m:r>
                            </m:e>
                            <m:sub>
                              <m:r>
                                <a:rPr lang="en-US" altLang="en-US" b="0" i="1" smtClean="0">
                                  <a:latin typeface="Cambria Math"/>
                                </a:rPr>
                                <m:t>𝑒</m:t>
                              </m:r>
                            </m:sub>
                          </m:sSub>
                        </m:den>
                      </m:f>
                    </m:oMath>
                  </m:oMathPara>
                </a14:m>
                <a:endParaRPr lang="en-US" altLang="en-US"/>
              </a:p>
              <a:p>
                <a:pPr marL="0" indent="0" eaLnBrk="1" hangingPunct="1">
                  <a:buNone/>
                </a:pPr>
                <a:r>
                  <a:rPr lang="en-US" altLang="en-US"/>
                  <a:t>    where</a:t>
                </a: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charset="0"/>
                            </a:rPr>
                          </m:ctrlPr>
                        </m:sSubPr>
                        <m:e>
                          <m:r>
                            <a:rPr lang="en-US" altLang="en-US" b="0" i="1" smtClean="0">
                              <a:latin typeface="Cambria Math"/>
                            </a:rPr>
                            <m:t>𝑠</m:t>
                          </m:r>
                        </m:e>
                        <m:sub>
                          <m:r>
                            <a:rPr lang="en-US" altLang="en-US" b="0" i="1" smtClean="0">
                              <a:latin typeface="Cambria Math"/>
                            </a:rPr>
                            <m:t>𝑒</m:t>
                          </m:r>
                        </m:sub>
                      </m:sSub>
                      <m:r>
                        <a:rPr lang="en-US" altLang="en-US" b="0" i="1" smtClean="0">
                          <a:latin typeface="Cambria Math"/>
                        </a:rPr>
                        <m:t>=</m:t>
                      </m:r>
                      <m:acc>
                        <m:accPr>
                          <m:chr m:val="̂"/>
                          <m:ctrlPr>
                            <a:rPr lang="en-US" altLang="en-US" b="0" i="1" smtClean="0">
                              <a:latin typeface="Cambria Math" charset="0"/>
                            </a:rPr>
                          </m:ctrlPr>
                        </m:accPr>
                        <m:e>
                          <m:r>
                            <a:rPr lang="en-US" altLang="en-US" b="0" i="1" smtClean="0">
                              <a:latin typeface="Cambria Math"/>
                              <a:ea typeface="Cambria Math"/>
                            </a:rPr>
                            <m:t>𝜎</m:t>
                          </m:r>
                        </m:e>
                      </m:acc>
                      <m:r>
                        <a:rPr lang="en-US" altLang="en-US" i="1">
                          <a:latin typeface="Cambria Math"/>
                        </a:rPr>
                        <m:t>=</m:t>
                      </m:r>
                      <m:rad>
                        <m:radPr>
                          <m:degHide m:val="on"/>
                          <m:ctrlPr>
                            <a:rPr lang="en-US" altLang="en-US" i="1">
                              <a:latin typeface="Cambria Math" charset="0"/>
                            </a:rPr>
                          </m:ctrlPr>
                        </m:radPr>
                        <m:deg/>
                        <m:e>
                          <m:r>
                            <a:rPr lang="en-US" altLang="en-US" b="0" i="1" smtClean="0">
                              <a:latin typeface="Cambria Math"/>
                            </a:rPr>
                            <m:t>𝑀𝑆𝐸</m:t>
                          </m:r>
                        </m:e>
                      </m:rad>
                      <m:r>
                        <a:rPr lang="en-US" altLang="en-US" b="0" i="1" smtClean="0">
                          <a:latin typeface="Cambria Math"/>
                        </a:rPr>
                        <m:t>=</m:t>
                      </m:r>
                      <m:rad>
                        <m:radPr>
                          <m:degHide m:val="on"/>
                          <m:ctrlPr>
                            <a:rPr lang="en-US" altLang="en-US" b="0" i="1" smtClean="0">
                              <a:latin typeface="Cambria Math" charset="0"/>
                            </a:rPr>
                          </m:ctrlPr>
                        </m:radPr>
                        <m:deg/>
                        <m:e>
                          <m:r>
                            <a:rPr lang="en-US" altLang="en-US" b="0" i="1" smtClean="0">
                              <a:latin typeface="Cambria Math"/>
                            </a:rPr>
                            <m:t>𝑅𝑆𝑆</m:t>
                          </m:r>
                          <m:r>
                            <a:rPr lang="en-US" altLang="en-US" b="0" i="1" smtClean="0">
                              <a:latin typeface="Cambria Math"/>
                            </a:rPr>
                            <m:t>/(</m:t>
                          </m:r>
                          <m:r>
                            <a:rPr lang="en-US" altLang="en-US" b="0" i="1" smtClean="0">
                              <a:latin typeface="Cambria Math"/>
                            </a:rPr>
                            <m:t>𝑛</m:t>
                          </m:r>
                          <m:r>
                            <a:rPr lang="en-US" altLang="en-US" b="0" i="1" smtClean="0">
                              <a:latin typeface="Cambria Math"/>
                            </a:rPr>
                            <m:t>−</m:t>
                          </m:r>
                          <m:d>
                            <m:dPr>
                              <m:ctrlPr>
                                <a:rPr lang="en-US" altLang="en-US" b="0" i="1" smtClean="0">
                                  <a:latin typeface="Cambria Math" charset="0"/>
                                </a:rPr>
                              </m:ctrlPr>
                            </m:dPr>
                            <m:e>
                              <m:r>
                                <a:rPr lang="en-US" altLang="en-US" b="0" i="1" smtClean="0">
                                  <a:latin typeface="Cambria Math"/>
                                </a:rPr>
                                <m:t>𝑝</m:t>
                              </m:r>
                              <m:r>
                                <a:rPr lang="en-US" altLang="en-US" b="0" i="1" smtClean="0">
                                  <a:latin typeface="Cambria Math"/>
                                </a:rPr>
                                <m:t>+1</m:t>
                              </m:r>
                            </m:e>
                          </m:d>
                          <m:r>
                            <a:rPr lang="en-US" altLang="en-US" b="0" i="1" smtClean="0">
                              <a:latin typeface="Cambria Math"/>
                            </a:rPr>
                            <m:t>)</m:t>
                          </m:r>
                        </m:e>
                      </m:rad>
                    </m:oMath>
                  </m:oMathPara>
                </a14:m>
                <a:endParaRPr lang="en-US" altLang="en-US"/>
              </a:p>
              <a:p>
                <a:pPr marL="0" indent="0" eaLnBrk="1" hangingPunct="1">
                  <a:buNone/>
                </a:pPr>
                <a:r>
                  <a:rPr lang="en-US" altLang="en-US"/>
                  <a:t>    is the standard deviation of the residuals, MSE</a:t>
                </a:r>
              </a:p>
              <a:p>
                <a:pPr marL="0" indent="0" eaLnBrk="1" hangingPunct="1">
                  <a:buNone/>
                </a:pPr>
                <a:r>
                  <a:rPr lang="en-US" altLang="en-US"/>
                  <a:t>    is the mean squared error, and RSS is the</a:t>
                </a:r>
              </a:p>
              <a:p>
                <a:pPr marL="0" indent="0" eaLnBrk="1" hangingPunct="1">
                  <a:buNone/>
                </a:pPr>
                <a:r>
                  <a:rPr lang="en-US" altLang="en-US"/>
                  <a:t>    residual sum of squares from the regression</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600" b="-4171"/>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45</a:t>
            </a:fld>
            <a:endParaRPr lang="en-US"/>
          </a:p>
        </p:txBody>
      </p:sp>
    </p:spTree>
    <p:extLst>
      <p:ext uri="{BB962C8B-B14F-4D97-AF65-F5344CB8AC3E}">
        <p14:creationId xmlns:p14="http://schemas.microsoft.com/office/powerpoint/2010/main" val="398337922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err="1">
                <a:solidFill>
                  <a:srgbClr val="7030A0"/>
                </a:solidFill>
              </a:rPr>
              <a:t>Studentized</a:t>
            </a:r>
            <a:r>
              <a:rPr lang="en-US" altLang="en-US" b="1" dirty="0">
                <a:solidFill>
                  <a:srgbClr val="7030A0"/>
                </a:solidFill>
              </a:rPr>
              <a:t>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endParaRPr lang="en-US" altLang="en-US" sz="800"/>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000" i="1" smtClean="0">
                              <a:latin typeface="Cambria Math" charset="0"/>
                            </a:rPr>
                          </m:ctrlPr>
                        </m:sSubPr>
                        <m:e>
                          <m:r>
                            <a:rPr lang="en-US" altLang="en-US" sz="4000" b="0" i="1" smtClean="0">
                              <a:latin typeface="Cambria Math"/>
                            </a:rPr>
                            <m:t>𝑒</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r>
                            <a:rPr lang="en-US" altLang="en-US" sz="4000" b="0" i="1" smtClean="0">
                              <a:latin typeface="Cambria Math"/>
                            </a:rPr>
                            <m:t>𝑌</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acc>
                            <m:accPr>
                              <m:chr m:val="̂"/>
                              <m:ctrlPr>
                                <a:rPr lang="en-US" altLang="en-US" sz="4000" b="0" i="1" smtClean="0">
                                  <a:latin typeface="Cambria Math" charset="0"/>
                                </a:rPr>
                              </m:ctrlPr>
                            </m:accPr>
                            <m:e>
                              <m:r>
                                <a:rPr lang="en-US" altLang="en-US" sz="4000" b="0" i="1" smtClean="0">
                                  <a:latin typeface="Cambria Math"/>
                                </a:rPr>
                                <m:t>𝑌</m:t>
                              </m:r>
                            </m:e>
                          </m:acc>
                        </m:e>
                        <m:sub>
                          <m:r>
                            <a:rPr lang="en-US" altLang="en-US" sz="4000" b="0" i="1" smtClean="0">
                              <a:latin typeface="Cambria Math"/>
                            </a:rPr>
                            <m:t>𝑖</m:t>
                          </m:r>
                        </m:sub>
                      </m:sSub>
                    </m:oMath>
                  </m:oMathPara>
                </a14:m>
                <a:endParaRPr lang="en-US" altLang="en-US" sz="4000"/>
              </a:p>
              <a:p>
                <a:pPr eaLnBrk="1" hangingPunct="1"/>
                <a:r>
                  <a:rPr lang="en-US" altLang="en-US"/>
                  <a:t>One can show that </a:t>
                </a:r>
                <a14:m>
                  <m:oMath xmlns:m="http://schemas.openxmlformats.org/officeDocument/2006/math">
                    <m:r>
                      <a:rPr lang="en-US" altLang="en-US" b="0" i="1" smtClean="0">
                        <a:latin typeface="Cambria Math"/>
                      </a:rPr>
                      <m:t>𝑉𝑎𝑟</m:t>
                    </m:r>
                    <m:d>
                      <m:dPr>
                        <m:ctrlPr>
                          <a:rPr lang="en-US" altLang="en-US" b="0" i="1" smtClean="0">
                            <a:latin typeface="Cambria Math" charset="0"/>
                          </a:rPr>
                        </m:ctrlPr>
                      </m:dPr>
                      <m:e>
                        <m:sSub>
                          <m:sSubPr>
                            <m:ctrlPr>
                              <a:rPr lang="en-US" altLang="en-US" b="0" i="1" smtClean="0">
                                <a:latin typeface="Cambria Math" charset="0"/>
                              </a:rPr>
                            </m:ctrlPr>
                          </m:sSubPr>
                          <m:e>
                            <m:r>
                              <a:rPr lang="en-US" altLang="en-US" b="0" i="1" smtClean="0">
                                <a:latin typeface="Cambria Math"/>
                              </a:rPr>
                              <m:t>𝑒</m:t>
                            </m:r>
                          </m:e>
                          <m:sub>
                            <m:r>
                              <a:rPr lang="en-US" altLang="en-US" b="0" i="1" smtClean="0">
                                <a:latin typeface="Cambria Math"/>
                              </a:rPr>
                              <m:t>𝑖</m:t>
                            </m:r>
                          </m:sub>
                        </m:sSub>
                      </m:e>
                    </m:d>
                    <m:r>
                      <a:rPr lang="en-US" altLang="en-US" b="0" i="1" smtClean="0">
                        <a:latin typeface="Cambria Math"/>
                      </a:rPr>
                      <m:t>= </m:t>
                    </m:r>
                    <m:sSup>
                      <m:sSupPr>
                        <m:ctrlPr>
                          <a:rPr lang="en-US" altLang="en-US" b="0" i="1" smtClean="0">
                            <a:latin typeface="Cambria Math" charset="0"/>
                          </a:rPr>
                        </m:ctrlPr>
                      </m:sSupPr>
                      <m:e>
                        <m:r>
                          <a:rPr lang="en-US" altLang="en-US" b="0" i="1" smtClean="0">
                            <a:latin typeface="Cambria Math"/>
                            <a:ea typeface="Cambria Math"/>
                          </a:rPr>
                          <m:t>𝜎</m:t>
                        </m:r>
                      </m:e>
                      <m:sup>
                        <m:r>
                          <a:rPr lang="en-US" altLang="en-US" b="0" i="1" smtClean="0">
                            <a:latin typeface="Cambria Math"/>
                          </a:rPr>
                          <m:t>2</m:t>
                        </m:r>
                      </m:sup>
                    </m:sSup>
                    <m:d>
                      <m:dPr>
                        <m:ctrlPr>
                          <a:rPr lang="en-US" altLang="en-US" b="0" i="1" smtClean="0">
                            <a:latin typeface="Cambria Math" charset="0"/>
                          </a:rPr>
                        </m:ctrlPr>
                      </m:dPr>
                      <m:e>
                        <m:r>
                          <a:rPr lang="en-US" altLang="en-US" b="0" i="1" smtClean="0">
                            <a:latin typeface="Cambria Math"/>
                          </a:rPr>
                          <m:t>1−</m:t>
                        </m:r>
                        <m:sSub>
                          <m:sSubPr>
                            <m:ctrlPr>
                              <a:rPr lang="en-US" altLang="en-US" b="0" i="1" smtClean="0">
                                <a:latin typeface="Cambria Math" charset="0"/>
                              </a:rPr>
                            </m:ctrlPr>
                          </m:sSubPr>
                          <m:e>
                            <m:r>
                              <a:rPr lang="en-US" altLang="en-US" b="0" i="1" smtClean="0">
                                <a:latin typeface="Cambria Math"/>
                              </a:rPr>
                              <m:t>h</m:t>
                            </m:r>
                          </m:e>
                          <m:sub>
                            <m:r>
                              <a:rPr lang="en-US" altLang="en-US" b="0" i="1" smtClean="0">
                                <a:latin typeface="Cambria Math"/>
                              </a:rPr>
                              <m:t>𝑖𝑖</m:t>
                            </m:r>
                          </m:sub>
                        </m:sSub>
                      </m:e>
                    </m:d>
                  </m:oMath>
                </a14:m>
                <a:r>
                  <a:rPr lang="en-US" altLang="en-US"/>
                  <a:t> where </a:t>
                </a:r>
                <a14:m>
                  <m:oMath xmlns:m="http://schemas.openxmlformats.org/officeDocument/2006/math">
                    <m:sSub>
                      <m:sSubPr>
                        <m:ctrlPr>
                          <a:rPr lang="en-US" altLang="en-US" i="1" smtClean="0">
                            <a:latin typeface="Cambria Math" charset="0"/>
                          </a:rPr>
                        </m:ctrlPr>
                      </m:sSubPr>
                      <m:e>
                        <m:r>
                          <a:rPr lang="en-US" altLang="en-US" b="0" i="1" smtClean="0">
                            <a:latin typeface="Cambria Math"/>
                          </a:rPr>
                          <m:t>h</m:t>
                        </m:r>
                      </m:e>
                      <m:sub>
                        <m:r>
                          <a:rPr lang="en-US" altLang="en-US" b="0" i="1" smtClean="0">
                            <a:latin typeface="Cambria Math"/>
                          </a:rPr>
                          <m:t>𝑖𝑖</m:t>
                        </m:r>
                      </m:sub>
                    </m:sSub>
                  </m:oMath>
                </a14:m>
                <a:r>
                  <a:rPr lang="en-US" altLang="en-US"/>
                  <a:t> are the diagonal elements of the hat matrix </a:t>
                </a:r>
                <a14:m>
                  <m:oMath xmlns:m="http://schemas.openxmlformats.org/officeDocument/2006/math">
                    <m:r>
                      <a:rPr lang="en-US" altLang="en-US" i="1" smtClean="0">
                        <a:latin typeface="Cambria Math"/>
                      </a:rPr>
                      <m:t>𝐻</m:t>
                    </m:r>
                  </m:oMath>
                </a14:m>
                <a:r>
                  <a:rPr lang="en-US" altLang="en-US"/>
                  <a:t> (defined below). </a:t>
                </a:r>
                <a:endParaRPr lang="en-US" altLang="en-US" smtClean="0"/>
              </a:p>
              <a:p>
                <a:pPr eaLnBrk="1" hangingPunct="1"/>
                <a:r>
                  <a:rPr lang="en-US" altLang="en-US" smtClean="0"/>
                  <a:t>Thus</a:t>
                </a:r>
                <a:r>
                  <a:rPr lang="en-US" altLang="en-US"/>
                  <a:t>, an alternative formulation is that of the (externally) </a:t>
                </a:r>
                <a:r>
                  <a:rPr lang="en-US" altLang="en-US" err="1"/>
                  <a:t>studentized</a:t>
                </a:r>
                <a:r>
                  <a:rPr lang="en-US" altLang="en-US"/>
                  <a:t> residual, given by</a:t>
                </a:r>
              </a:p>
              <a:p>
                <a:pPr marL="0" indent="0" eaLnBrk="1" hangingPunct="1">
                  <a:buNone/>
                </a:pPr>
                <a14:m>
                  <m:oMathPara xmlns:m="http://schemas.openxmlformats.org/officeDocument/2006/math">
                    <m:oMathParaPr>
                      <m:jc m:val="centerGroup"/>
                    </m:oMathParaPr>
                    <m:oMath xmlns:m="http://schemas.openxmlformats.org/officeDocument/2006/math">
                      <m:f>
                        <m:fPr>
                          <m:ctrlPr>
                            <a:rPr lang="en-US" altLang="en-US" i="1" smtClean="0">
                              <a:latin typeface="Cambria Math" charset="0"/>
                            </a:rPr>
                          </m:ctrlPr>
                        </m:fPr>
                        <m:num>
                          <m:sSub>
                            <m:sSubPr>
                              <m:ctrlPr>
                                <a:rPr lang="en-US" altLang="en-US" i="1" smtClean="0">
                                  <a:latin typeface="Cambria Math" charset="0"/>
                                </a:rPr>
                              </m:ctrlPr>
                            </m:sSubPr>
                            <m:e>
                              <m:r>
                                <a:rPr lang="en-US" altLang="en-US" b="0" i="1" smtClean="0">
                                  <a:latin typeface="Cambria Math"/>
                                </a:rPr>
                                <m:t>𝑒</m:t>
                              </m:r>
                            </m:e>
                            <m:sub>
                              <m:r>
                                <a:rPr lang="en-US" altLang="en-US" b="0" i="1" smtClean="0">
                                  <a:latin typeface="Cambria Math"/>
                                </a:rPr>
                                <m:t>𝑖</m:t>
                              </m:r>
                            </m:sub>
                          </m:sSub>
                        </m:num>
                        <m:den>
                          <m:sSub>
                            <m:sSubPr>
                              <m:ctrlPr>
                                <a:rPr lang="en-US" altLang="en-US" i="1" smtClean="0">
                                  <a:latin typeface="Cambria Math" charset="0"/>
                                </a:rPr>
                              </m:ctrlPr>
                            </m:sSubPr>
                            <m:e>
                              <m:r>
                                <a:rPr lang="en-US" altLang="en-US" b="0" i="1" smtClean="0">
                                  <a:latin typeface="Cambria Math"/>
                                </a:rPr>
                                <m:t>𝑠</m:t>
                              </m:r>
                            </m:e>
                            <m:sub>
                              <m:r>
                                <a:rPr lang="en-US" altLang="en-US" b="0" i="1" smtClean="0">
                                  <a:latin typeface="Cambria Math"/>
                                </a:rPr>
                                <m:t>𝑒</m:t>
                              </m:r>
                              <m:r>
                                <a:rPr lang="en-US" altLang="en-US" b="0" i="1" smtClean="0">
                                  <a:latin typeface="Cambria Math"/>
                                </a:rPr>
                                <m:t>(</m:t>
                              </m:r>
                              <m:r>
                                <a:rPr lang="en-US" altLang="en-US" b="0" i="1" smtClean="0">
                                  <a:latin typeface="Cambria Math"/>
                                </a:rPr>
                                <m:t>𝑖</m:t>
                              </m:r>
                              <m:r>
                                <a:rPr lang="en-US" altLang="en-US" b="0" i="1" smtClean="0">
                                  <a:latin typeface="Cambria Math"/>
                                </a:rPr>
                                <m:t>)</m:t>
                              </m:r>
                            </m:sub>
                          </m:sSub>
                          <m:rad>
                            <m:radPr>
                              <m:degHide m:val="on"/>
                              <m:ctrlPr>
                                <a:rPr lang="en-US" altLang="en-US" i="1" smtClean="0">
                                  <a:latin typeface="Cambria Math" charset="0"/>
                                </a:rPr>
                              </m:ctrlPr>
                            </m:radPr>
                            <m:deg/>
                            <m:e>
                              <m:r>
                                <a:rPr lang="en-US" altLang="en-US" b="0" i="1" smtClean="0">
                                  <a:latin typeface="Cambria Math"/>
                                </a:rPr>
                                <m:t>1−</m:t>
                              </m:r>
                              <m:sSub>
                                <m:sSubPr>
                                  <m:ctrlPr>
                                    <a:rPr lang="en-US" altLang="en-US" b="0" i="1" smtClean="0">
                                      <a:latin typeface="Cambria Math" charset="0"/>
                                    </a:rPr>
                                  </m:ctrlPr>
                                </m:sSubPr>
                                <m:e>
                                  <m:r>
                                    <a:rPr lang="en-US" altLang="en-US" b="0" i="1" smtClean="0">
                                      <a:latin typeface="Cambria Math"/>
                                    </a:rPr>
                                    <m:t>h</m:t>
                                  </m:r>
                                </m:e>
                                <m:sub>
                                  <m:r>
                                    <a:rPr lang="en-US" altLang="en-US" b="0" i="1" smtClean="0">
                                      <a:latin typeface="Cambria Math"/>
                                    </a:rPr>
                                    <m:t>𝑖𝑖</m:t>
                                  </m:r>
                                </m:sub>
                              </m:sSub>
                            </m:e>
                          </m:rad>
                        </m:den>
                      </m:f>
                    </m:oMath>
                  </m:oMathPara>
                </a14:m>
                <a:endParaRPr lang="en-US" altLang="en-US"/>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0">
                <a:blip r:embed="rId2"/>
                <a:stretch>
                  <a:fillRect l="-1673" r="-1091"/>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46</a:t>
            </a:fld>
            <a:endParaRPr lang="en-US"/>
          </a:p>
        </p:txBody>
      </p:sp>
    </p:spTree>
    <p:extLst>
      <p:ext uri="{BB962C8B-B14F-4D97-AF65-F5344CB8AC3E}">
        <p14:creationId xmlns:p14="http://schemas.microsoft.com/office/powerpoint/2010/main" val="27725988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err="1">
                <a:solidFill>
                  <a:srgbClr val="7030A0"/>
                </a:solidFill>
              </a:rPr>
              <a:t>Studentized</a:t>
            </a:r>
            <a:r>
              <a:rPr lang="en-US" altLang="en-US" b="1" dirty="0">
                <a:solidFill>
                  <a:srgbClr val="7030A0"/>
                </a:solidFill>
              </a:rPr>
              <a:t>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endParaRPr lang="en-US" altLang="en-US" sz="800"/>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000" i="1" smtClean="0">
                              <a:latin typeface="Cambria Math" charset="0"/>
                            </a:rPr>
                          </m:ctrlPr>
                        </m:sSubPr>
                        <m:e>
                          <m:r>
                            <a:rPr lang="en-US" altLang="en-US" sz="4000" b="0" i="1" smtClean="0">
                              <a:latin typeface="Cambria Math"/>
                            </a:rPr>
                            <m:t>𝑒</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r>
                            <a:rPr lang="en-US" altLang="en-US" sz="4000" b="0" i="1" smtClean="0">
                              <a:latin typeface="Cambria Math"/>
                            </a:rPr>
                            <m:t>𝑌</m:t>
                          </m:r>
                        </m:e>
                        <m:sub>
                          <m:r>
                            <a:rPr lang="en-US" altLang="en-US" sz="4000" b="0" i="1" smtClean="0">
                              <a:latin typeface="Cambria Math"/>
                            </a:rPr>
                            <m:t>𝑖</m:t>
                          </m:r>
                        </m:sub>
                      </m:sSub>
                      <m:r>
                        <a:rPr lang="en-US" altLang="en-US" sz="4000" b="0" i="1" smtClean="0">
                          <a:latin typeface="Cambria Math"/>
                        </a:rPr>
                        <m:t>−</m:t>
                      </m:r>
                      <m:sSub>
                        <m:sSubPr>
                          <m:ctrlPr>
                            <a:rPr lang="en-US" altLang="en-US" sz="4000" b="0" i="1" smtClean="0">
                              <a:latin typeface="Cambria Math" charset="0"/>
                            </a:rPr>
                          </m:ctrlPr>
                        </m:sSubPr>
                        <m:e>
                          <m:acc>
                            <m:accPr>
                              <m:chr m:val="̂"/>
                              <m:ctrlPr>
                                <a:rPr lang="en-US" altLang="en-US" sz="4000" b="0" i="1" smtClean="0">
                                  <a:latin typeface="Cambria Math" charset="0"/>
                                </a:rPr>
                              </m:ctrlPr>
                            </m:accPr>
                            <m:e>
                              <m:r>
                                <a:rPr lang="en-US" altLang="en-US" sz="4000" b="0" i="1" smtClean="0">
                                  <a:latin typeface="Cambria Math"/>
                                </a:rPr>
                                <m:t>𝑌</m:t>
                              </m:r>
                            </m:e>
                          </m:acc>
                        </m:e>
                        <m:sub>
                          <m:r>
                            <a:rPr lang="en-US" altLang="en-US" sz="4000" b="0" i="1" smtClean="0">
                              <a:latin typeface="Cambria Math"/>
                            </a:rPr>
                            <m:t>𝑖</m:t>
                          </m:r>
                        </m:sub>
                      </m:sSub>
                    </m:oMath>
                  </m:oMathPara>
                </a14:m>
                <a:endParaRPr lang="en-US" altLang="en-US" sz="4000"/>
              </a:p>
              <a:p>
                <a:pPr eaLnBrk="1" hangingPunct="1"/>
                <a:r>
                  <a:rPr lang="en-US" altLang="en-US"/>
                  <a:t>Here </a:t>
                </a:r>
                <a14:m>
                  <m:oMath xmlns:m="http://schemas.openxmlformats.org/officeDocument/2006/math">
                    <m:sSub>
                      <m:sSubPr>
                        <m:ctrlPr>
                          <a:rPr lang="en-US" altLang="en-US" i="1" smtClean="0">
                            <a:latin typeface="Cambria Math" charset="0"/>
                          </a:rPr>
                        </m:ctrlPr>
                      </m:sSubPr>
                      <m:e>
                        <m:r>
                          <a:rPr lang="en-US" altLang="en-US" b="0" i="1" smtClean="0">
                            <a:latin typeface="Cambria Math"/>
                          </a:rPr>
                          <m:t>𝑠</m:t>
                        </m:r>
                      </m:e>
                      <m:sub>
                        <m:r>
                          <a:rPr lang="en-US" altLang="en-US" b="0" i="1" smtClean="0">
                            <a:latin typeface="Cambria Math"/>
                          </a:rPr>
                          <m:t>𝑒</m:t>
                        </m:r>
                        <m:r>
                          <a:rPr lang="en-US" altLang="en-US" b="0" i="1" smtClean="0">
                            <a:latin typeface="Cambria Math"/>
                          </a:rPr>
                          <m:t>(</m:t>
                        </m:r>
                        <m:r>
                          <a:rPr lang="en-US" altLang="en-US" b="0" i="1" smtClean="0">
                            <a:latin typeface="Cambria Math"/>
                          </a:rPr>
                          <m:t>𝑖</m:t>
                        </m:r>
                        <m:r>
                          <a:rPr lang="en-US" altLang="en-US" b="0" i="1" smtClean="0">
                            <a:latin typeface="Cambria Math"/>
                          </a:rPr>
                          <m:t>)</m:t>
                        </m:r>
                      </m:sub>
                    </m:sSub>
                  </m:oMath>
                </a14:m>
                <a:r>
                  <a:rPr lang="en-US" altLang="en-US"/>
                  <a:t> denotes the standard deviation of the residuals with the </a:t>
                </a:r>
                <a:r>
                  <a:rPr lang="en-US" altLang="en-US" i="1" err="1"/>
                  <a:t>i</a:t>
                </a:r>
                <a:r>
                  <a:rPr lang="en-US" altLang="en-US" baseline="30000" err="1"/>
                  <a:t>th</a:t>
                </a:r>
                <a:r>
                  <a:rPr lang="en-US" altLang="en-US"/>
                  <a:t> observation removed</a:t>
                </a:r>
              </a:p>
              <a:p>
                <a:pPr eaLnBrk="1" hangingPunct="1"/>
                <a:r>
                  <a:rPr lang="en-US" altLang="en-US"/>
                  <a:t>This may be helpful if, in fact, the </a:t>
                </a:r>
                <a:r>
                  <a:rPr lang="en-US" altLang="en-US" i="1" err="1"/>
                  <a:t>i</a:t>
                </a:r>
                <a:r>
                  <a:rPr lang="en-US" altLang="en-US" baseline="30000" err="1"/>
                  <a:t>th</a:t>
                </a:r>
                <a:r>
                  <a:rPr lang="en-US" altLang="en-US"/>
                  <a:t> observation were an outlier</a:t>
                </a:r>
              </a:p>
              <a:p>
                <a:pPr eaLnBrk="1" hangingPunct="1"/>
                <a:r>
                  <a:rPr lang="en-US" altLang="en-US"/>
                  <a:t>A (less used) alternative is the internally </a:t>
                </a:r>
                <a:r>
                  <a:rPr lang="en-US" altLang="en-US" err="1"/>
                  <a:t>studentized</a:t>
                </a:r>
                <a:r>
                  <a:rPr lang="en-US" altLang="en-US"/>
                  <a:t> residual, which uses </a:t>
                </a:r>
                <a14:m>
                  <m:oMath xmlns:m="http://schemas.openxmlformats.org/officeDocument/2006/math">
                    <m:sSub>
                      <m:sSubPr>
                        <m:ctrlPr>
                          <a:rPr lang="en-US" altLang="en-US" i="1" smtClean="0">
                            <a:latin typeface="Cambria Math" charset="0"/>
                          </a:rPr>
                        </m:ctrlPr>
                      </m:sSubPr>
                      <m:e>
                        <m:r>
                          <a:rPr lang="en-US" altLang="en-US" b="0" i="1" smtClean="0">
                            <a:latin typeface="Cambria Math"/>
                          </a:rPr>
                          <m:t>𝑠</m:t>
                        </m:r>
                      </m:e>
                      <m:sub>
                        <m:r>
                          <a:rPr lang="en-US" altLang="en-US" b="0" i="1" smtClean="0">
                            <a:latin typeface="Cambria Math"/>
                          </a:rPr>
                          <m:t>𝑒</m:t>
                        </m:r>
                      </m:sub>
                    </m:sSub>
                    <m:r>
                      <a:rPr lang="en-US" altLang="en-US" b="0" i="1" smtClean="0">
                        <a:latin typeface="Cambria Math"/>
                      </a:rPr>
                      <m:t>=</m:t>
                    </m:r>
                    <m:acc>
                      <m:accPr>
                        <m:chr m:val="̂"/>
                        <m:ctrlPr>
                          <a:rPr lang="en-US" altLang="en-US" b="0" i="1" smtClean="0">
                            <a:latin typeface="Cambria Math" charset="0"/>
                          </a:rPr>
                        </m:ctrlPr>
                      </m:accPr>
                      <m:e>
                        <m:r>
                          <a:rPr lang="en-US" altLang="en-US" b="0" i="1" smtClean="0">
                            <a:latin typeface="Cambria Math"/>
                            <a:ea typeface="Cambria Math"/>
                          </a:rPr>
                          <m:t>𝜎</m:t>
                        </m:r>
                      </m:e>
                    </m:acc>
                  </m:oMath>
                </a14:m>
                <a:r>
                  <a:rPr lang="en-US" altLang="en-US"/>
                  <a:t> in the denominator to estimate </a:t>
                </a:r>
                <a14:m>
                  <m:oMath xmlns:m="http://schemas.openxmlformats.org/officeDocument/2006/math">
                    <m:r>
                      <a:rPr lang="en-US" altLang="en-US" i="1" smtClean="0">
                        <a:latin typeface="Cambria Math"/>
                        <a:ea typeface="Cambria Math"/>
                      </a:rPr>
                      <m:t>𝜎</m:t>
                    </m:r>
                  </m:oMath>
                </a14:m>
                <a:endParaRPr lang="en-US" altLang="en-US"/>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600"/>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47</a:t>
            </a:fld>
            <a:endParaRPr lang="en-US"/>
          </a:p>
        </p:txBody>
      </p:sp>
    </p:spTree>
    <p:extLst>
      <p:ext uri="{BB962C8B-B14F-4D97-AF65-F5344CB8AC3E}">
        <p14:creationId xmlns:p14="http://schemas.microsoft.com/office/powerpoint/2010/main" val="5899337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Scaling Residuals</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dirty="0"/>
              <a:t>The nice thing about the standardized residuals is that they have mean zero and standard deviation one</a:t>
            </a:r>
          </a:p>
          <a:p>
            <a:pPr eaLnBrk="1" hangingPunct="1"/>
            <a:r>
              <a:rPr lang="en-US" altLang="en-US" dirty="0" smtClean="0"/>
              <a:t>Another </a:t>
            </a:r>
            <a:r>
              <a:rPr lang="en-US" altLang="en-US" dirty="0"/>
              <a:t>nice thing about the </a:t>
            </a:r>
            <a:r>
              <a:rPr lang="en-US" altLang="en-US" dirty="0" err="1"/>
              <a:t>studentized</a:t>
            </a:r>
            <a:r>
              <a:rPr lang="en-US" altLang="en-US" dirty="0"/>
              <a:t> residuals is that they are less effected by an outlier</a:t>
            </a:r>
          </a:p>
          <a:p>
            <a:pPr eaLnBrk="1" hangingPunct="1"/>
            <a:r>
              <a:rPr lang="en-US" altLang="en-US" dirty="0"/>
              <a:t>Often they are pretty close together</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48</a:t>
            </a:fld>
            <a:endParaRPr lang="en-US"/>
          </a:p>
        </p:txBody>
      </p:sp>
    </p:spTree>
    <p:extLst>
      <p:ext uri="{BB962C8B-B14F-4D97-AF65-F5344CB8AC3E}">
        <p14:creationId xmlns:p14="http://schemas.microsoft.com/office/powerpoint/2010/main" val="338384494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Scaling Residuals</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a:t>It may be easier to compare the standardized (or </a:t>
            </a:r>
            <a:r>
              <a:rPr lang="en-US" altLang="en-US" err="1"/>
              <a:t>studentized</a:t>
            </a:r>
            <a:r>
              <a:rPr lang="en-US" altLang="en-US"/>
              <a:t>) residuals to standard normal cutoffs to look for outlying observations, e.g., &gt;2 (or &gt;1.96) in absolute value</a:t>
            </a:r>
          </a:p>
          <a:p>
            <a:pPr eaLnBrk="1" hangingPunct="1"/>
            <a:r>
              <a:rPr lang="en-US" altLang="en-US"/>
              <a:t>One could compare models run including and then excluding points with high standardized or </a:t>
            </a:r>
            <a:r>
              <a:rPr lang="en-US" altLang="en-US" err="1"/>
              <a:t>studentized</a:t>
            </a:r>
            <a:r>
              <a:rPr lang="en-US" altLang="en-US"/>
              <a:t> residuals</a:t>
            </a:r>
          </a:p>
          <a:p>
            <a:pPr eaLnBrk="1" hangingPunct="1"/>
            <a:endParaRPr lang="en-US" altLang="en-US"/>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49</a:t>
            </a:fld>
            <a:endParaRPr lang="en-US"/>
          </a:p>
        </p:txBody>
      </p:sp>
    </p:spTree>
    <p:extLst>
      <p:ext uri="{BB962C8B-B14F-4D97-AF65-F5344CB8AC3E}">
        <p14:creationId xmlns:p14="http://schemas.microsoft.com/office/powerpoint/2010/main" val="24105537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731963"/>
            <a:ext cx="641985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6946A15A-3254-7244-AF03-8895D794E6AB}" type="slidenum">
              <a:rPr lang="en-US" altLang="en-US" sz="1200">
                <a:solidFill>
                  <a:srgbClr val="898989"/>
                </a:solidFill>
                <a:latin typeface="Arial" charset="0"/>
              </a:rPr>
              <a:pPr>
                <a:spcBef>
                  <a:spcPct val="0"/>
                </a:spcBef>
                <a:buFontTx/>
                <a:buNone/>
              </a:pPr>
              <a:t>5</a:t>
            </a:fld>
            <a:endParaRPr lang="en-US" altLang="en-US" sz="1200">
              <a:latin typeface="Arial" charset="0"/>
            </a:endParaRPr>
          </a:p>
        </p:txBody>
      </p:sp>
    </p:spTree>
    <p:extLst>
      <p:ext uri="{BB962C8B-B14F-4D97-AF65-F5344CB8AC3E}">
        <p14:creationId xmlns:p14="http://schemas.microsoft.com/office/powerpoint/2010/main" val="177549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Autocorrelation in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Autocorrelation refers to the correlation between residuals across different cases, say if the case number </a:t>
                </a:r>
                <a:r>
                  <a:rPr lang="en-US" altLang="en-US" sz="2800" i="1" err="1"/>
                  <a:t>i</a:t>
                </a:r>
                <a:r>
                  <a:rPr lang="en-US" altLang="en-US" sz="2800"/>
                  <a:t> referred to time </a:t>
                </a:r>
                <a:r>
                  <a:rPr lang="en-US" altLang="en-US" sz="2800" i="1" err="1"/>
                  <a:t>i</a:t>
                </a:r>
                <a:endParaRPr lang="en-US" altLang="en-US" sz="2800"/>
              </a:p>
              <a:p>
                <a:pPr eaLnBrk="1" hangingPunct="1"/>
                <a:r>
                  <a:rPr lang="en-US" altLang="en-US" sz="2800"/>
                  <a:t>One could examine successive residuals to see if they were uncorrelated or not via the Durbin-Watson statistic</a:t>
                </a:r>
              </a:p>
              <a:p>
                <a:pPr marL="0" indent="0" eaLnBrk="1" hangingPunct="1">
                  <a:buNone/>
                </a:pPr>
                <a14:m>
                  <m:oMathPara xmlns:m="http://schemas.openxmlformats.org/officeDocument/2006/math">
                    <m:oMathParaPr>
                      <m:jc m:val="centerGroup"/>
                    </m:oMathParaPr>
                    <m:oMath xmlns:m="http://schemas.openxmlformats.org/officeDocument/2006/math">
                      <m:r>
                        <a:rPr lang="en-US" altLang="en-US" sz="2800" b="0" i="1" smtClean="0">
                          <a:latin typeface="Cambria Math"/>
                        </a:rPr>
                        <m:t>𝑑</m:t>
                      </m:r>
                      <m:r>
                        <a:rPr lang="en-US" altLang="en-US" sz="2800" b="0" i="1" smtClean="0">
                          <a:latin typeface="Cambria Math"/>
                        </a:rPr>
                        <m:t>=</m:t>
                      </m:r>
                      <m:f>
                        <m:fPr>
                          <m:ctrlPr>
                            <a:rPr lang="en-US" altLang="en-US" sz="2800" b="0" i="1" smtClean="0">
                              <a:latin typeface="Cambria Math" charset="0"/>
                            </a:rPr>
                          </m:ctrlPr>
                        </m:fPr>
                        <m:num>
                          <m:nary>
                            <m:naryPr>
                              <m:chr m:val="∑"/>
                              <m:ctrlPr>
                                <a:rPr lang="en-US" altLang="en-US" sz="2800" b="0" i="1" smtClean="0">
                                  <a:latin typeface="Cambria Math" charset="0"/>
                                </a:rPr>
                              </m:ctrlPr>
                            </m:naryPr>
                            <m:sub>
                              <m:r>
                                <m:rPr>
                                  <m:brk m:alnAt="23"/>
                                </m:rPr>
                                <a:rPr lang="en-US" altLang="en-US" sz="2800" b="0" i="1" smtClean="0">
                                  <a:latin typeface="Cambria Math"/>
                                </a:rPr>
                                <m:t>𝑖</m:t>
                              </m:r>
                              <m:r>
                                <a:rPr lang="en-US" altLang="en-US" sz="2800" b="0" i="1" smtClean="0">
                                  <a:latin typeface="Cambria Math"/>
                                </a:rPr>
                                <m:t>=2</m:t>
                              </m:r>
                            </m:sub>
                            <m:sup>
                              <m:r>
                                <a:rPr lang="en-US" altLang="en-US" sz="2800" b="0" i="1" smtClean="0">
                                  <a:latin typeface="Cambria Math"/>
                                </a:rPr>
                                <m:t>𝑛</m:t>
                              </m:r>
                            </m:sup>
                            <m:e>
                              <m:sSup>
                                <m:sSupPr>
                                  <m:ctrlPr>
                                    <a:rPr lang="en-US" altLang="en-US" sz="2800" b="0" i="1" smtClean="0">
                                      <a:latin typeface="Cambria Math" charset="0"/>
                                    </a:rPr>
                                  </m:ctrlPr>
                                </m:sSupPr>
                                <m:e>
                                  <m:d>
                                    <m:dPr>
                                      <m:ctrlPr>
                                        <a:rPr lang="en-US" altLang="en-US" sz="2800" b="0" i="1" smtClean="0">
                                          <a:latin typeface="Cambria Math" charset="0"/>
                                        </a:rPr>
                                      </m:ctrlPr>
                                    </m:dPr>
                                    <m:e>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sub>
                                      </m:sSub>
                                      <m:r>
                                        <a:rPr lang="en-US" altLang="en-US" sz="2800" b="0" i="1" smtClean="0">
                                          <a:latin typeface="Cambria Math"/>
                                        </a:rPr>
                                        <m:t>−</m:t>
                                      </m:r>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r>
                                            <a:rPr lang="en-US" altLang="en-US" sz="2800" b="0" i="1" smtClean="0">
                                              <a:latin typeface="Cambria Math"/>
                                            </a:rPr>
                                            <m:t>−1</m:t>
                                          </m:r>
                                        </m:sub>
                                      </m:sSub>
                                    </m:e>
                                  </m:d>
                                </m:e>
                                <m:sup>
                                  <m:r>
                                    <a:rPr lang="en-US" altLang="en-US" sz="2800" b="0" i="1" smtClean="0">
                                      <a:latin typeface="Cambria Math"/>
                                    </a:rPr>
                                    <m:t>2</m:t>
                                  </m:r>
                                </m:sup>
                              </m:sSup>
                            </m:e>
                          </m:nary>
                        </m:num>
                        <m:den>
                          <m:nary>
                            <m:naryPr>
                              <m:chr m:val="∑"/>
                              <m:ctrlPr>
                                <a:rPr lang="en-US" altLang="en-US" sz="2800" b="0" i="1" smtClean="0">
                                  <a:latin typeface="Cambria Math" charset="0"/>
                                </a:rPr>
                              </m:ctrlPr>
                            </m:naryPr>
                            <m:sub>
                              <m:r>
                                <m:rPr>
                                  <m:brk m:alnAt="23"/>
                                </m:rPr>
                                <a:rPr lang="en-US" altLang="en-US" sz="2800" b="0" i="1" smtClean="0">
                                  <a:latin typeface="Cambria Math"/>
                                </a:rPr>
                                <m:t>𝑖</m:t>
                              </m:r>
                              <m:r>
                                <a:rPr lang="en-US" altLang="en-US" sz="2800" b="0" i="1" smtClean="0">
                                  <a:latin typeface="Cambria Math"/>
                                </a:rPr>
                                <m:t>=1</m:t>
                              </m:r>
                            </m:sub>
                            <m:sup>
                              <m:r>
                                <a:rPr lang="en-US" altLang="en-US" sz="2800" b="0" i="1" smtClean="0">
                                  <a:latin typeface="Cambria Math"/>
                                </a:rPr>
                                <m:t>𝑛</m:t>
                              </m:r>
                            </m:sup>
                            <m:e>
                              <m:sSup>
                                <m:sSupPr>
                                  <m:ctrlPr>
                                    <a:rPr lang="en-US" altLang="en-US" sz="2800" b="0" i="1" smtClean="0">
                                      <a:latin typeface="Cambria Math" charset="0"/>
                                    </a:rPr>
                                  </m:ctrlPr>
                                </m:sSupPr>
                                <m:e>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sub>
                                  </m:sSub>
                                </m:e>
                                <m:sup>
                                  <m:r>
                                    <a:rPr lang="en-US" altLang="en-US" sz="2800" b="0" i="1" smtClean="0">
                                      <a:latin typeface="Cambria Math"/>
                                    </a:rPr>
                                    <m:t>2</m:t>
                                  </m:r>
                                </m:sup>
                              </m:sSup>
                            </m:e>
                          </m:nary>
                        </m:den>
                      </m:f>
                    </m:oMath>
                  </m:oMathPara>
                </a14:m>
                <a:endParaRPr lang="en-US" altLang="en-US" sz="2800"/>
              </a:p>
              <a:p>
                <a:pPr marL="0" indent="0" eaLnBrk="1" hangingPunct="1">
                  <a:buNone/>
                </a:pPr>
                <a:endParaRPr lang="en-US" altLang="en-US" sz="2800"/>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t="-1043" r="-73"/>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50</a:t>
            </a:fld>
            <a:endParaRPr lang="en-US"/>
          </a:p>
        </p:txBody>
      </p:sp>
    </p:spTree>
    <p:extLst>
      <p:ext uri="{BB962C8B-B14F-4D97-AF65-F5344CB8AC3E}">
        <p14:creationId xmlns:p14="http://schemas.microsoft.com/office/powerpoint/2010/main" val="79286807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Autocorrelation in Residuals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2800" b="0" i="1" smtClean="0">
                          <a:latin typeface="Cambria Math"/>
                        </a:rPr>
                        <m:t>𝑑</m:t>
                      </m:r>
                      <m:r>
                        <a:rPr lang="en-US" altLang="en-US" sz="2800" b="0" i="1" smtClean="0">
                          <a:latin typeface="Cambria Math"/>
                        </a:rPr>
                        <m:t>=</m:t>
                      </m:r>
                      <m:f>
                        <m:fPr>
                          <m:ctrlPr>
                            <a:rPr lang="en-US" altLang="en-US" sz="2800" b="0" i="1" smtClean="0">
                              <a:latin typeface="Cambria Math" charset="0"/>
                            </a:rPr>
                          </m:ctrlPr>
                        </m:fPr>
                        <m:num>
                          <m:nary>
                            <m:naryPr>
                              <m:chr m:val="∑"/>
                              <m:ctrlPr>
                                <a:rPr lang="en-US" altLang="en-US" sz="2800" b="0" i="1" smtClean="0">
                                  <a:latin typeface="Cambria Math" charset="0"/>
                                </a:rPr>
                              </m:ctrlPr>
                            </m:naryPr>
                            <m:sub>
                              <m:r>
                                <m:rPr>
                                  <m:brk m:alnAt="23"/>
                                </m:rPr>
                                <a:rPr lang="en-US" altLang="en-US" sz="2800" b="0" i="1" smtClean="0">
                                  <a:latin typeface="Cambria Math"/>
                                </a:rPr>
                                <m:t>𝑖</m:t>
                              </m:r>
                              <m:r>
                                <a:rPr lang="en-US" altLang="en-US" sz="2800" b="0" i="1" smtClean="0">
                                  <a:latin typeface="Cambria Math"/>
                                </a:rPr>
                                <m:t>=2</m:t>
                              </m:r>
                            </m:sub>
                            <m:sup>
                              <m:r>
                                <a:rPr lang="en-US" altLang="en-US" sz="2800" b="0" i="1" smtClean="0">
                                  <a:latin typeface="Cambria Math"/>
                                </a:rPr>
                                <m:t>𝑛</m:t>
                              </m:r>
                            </m:sup>
                            <m:e>
                              <m:sSup>
                                <m:sSupPr>
                                  <m:ctrlPr>
                                    <a:rPr lang="en-US" altLang="en-US" sz="2800" b="0" i="1" smtClean="0">
                                      <a:latin typeface="Cambria Math" charset="0"/>
                                    </a:rPr>
                                  </m:ctrlPr>
                                </m:sSupPr>
                                <m:e>
                                  <m:d>
                                    <m:dPr>
                                      <m:ctrlPr>
                                        <a:rPr lang="en-US" altLang="en-US" sz="2800" b="0" i="1" smtClean="0">
                                          <a:latin typeface="Cambria Math" charset="0"/>
                                        </a:rPr>
                                      </m:ctrlPr>
                                    </m:dPr>
                                    <m:e>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sub>
                                      </m:sSub>
                                      <m:r>
                                        <a:rPr lang="en-US" altLang="en-US" sz="2800" b="0" i="1" smtClean="0">
                                          <a:latin typeface="Cambria Math"/>
                                        </a:rPr>
                                        <m:t>−</m:t>
                                      </m:r>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r>
                                            <a:rPr lang="en-US" altLang="en-US" sz="2800" b="0" i="1" smtClean="0">
                                              <a:latin typeface="Cambria Math"/>
                                            </a:rPr>
                                            <m:t>−1</m:t>
                                          </m:r>
                                        </m:sub>
                                      </m:sSub>
                                    </m:e>
                                  </m:d>
                                </m:e>
                                <m:sup>
                                  <m:r>
                                    <a:rPr lang="en-US" altLang="en-US" sz="2800" b="0" i="1" smtClean="0">
                                      <a:latin typeface="Cambria Math"/>
                                    </a:rPr>
                                    <m:t>2</m:t>
                                  </m:r>
                                </m:sup>
                              </m:sSup>
                            </m:e>
                          </m:nary>
                        </m:num>
                        <m:den>
                          <m:nary>
                            <m:naryPr>
                              <m:chr m:val="∑"/>
                              <m:ctrlPr>
                                <a:rPr lang="en-US" altLang="en-US" sz="2800" b="0" i="1" smtClean="0">
                                  <a:latin typeface="Cambria Math" charset="0"/>
                                </a:rPr>
                              </m:ctrlPr>
                            </m:naryPr>
                            <m:sub>
                              <m:r>
                                <m:rPr>
                                  <m:brk m:alnAt="23"/>
                                </m:rPr>
                                <a:rPr lang="en-US" altLang="en-US" sz="2800" b="0" i="1" smtClean="0">
                                  <a:latin typeface="Cambria Math"/>
                                </a:rPr>
                                <m:t>𝑖</m:t>
                              </m:r>
                              <m:r>
                                <a:rPr lang="en-US" altLang="en-US" sz="2800" b="0" i="1" smtClean="0">
                                  <a:latin typeface="Cambria Math"/>
                                </a:rPr>
                                <m:t>=1</m:t>
                              </m:r>
                            </m:sub>
                            <m:sup>
                              <m:r>
                                <a:rPr lang="en-US" altLang="en-US" sz="2800" b="0" i="1" smtClean="0">
                                  <a:latin typeface="Cambria Math"/>
                                </a:rPr>
                                <m:t>𝑛</m:t>
                              </m:r>
                            </m:sup>
                            <m:e>
                              <m:sSup>
                                <m:sSupPr>
                                  <m:ctrlPr>
                                    <a:rPr lang="en-US" altLang="en-US" sz="2800" b="0" i="1" smtClean="0">
                                      <a:latin typeface="Cambria Math" charset="0"/>
                                    </a:rPr>
                                  </m:ctrlPr>
                                </m:sSupPr>
                                <m:e>
                                  <m:sSub>
                                    <m:sSubPr>
                                      <m:ctrlPr>
                                        <a:rPr lang="en-US" altLang="en-US" sz="2800" b="0" i="1" smtClean="0">
                                          <a:latin typeface="Cambria Math" charset="0"/>
                                        </a:rPr>
                                      </m:ctrlPr>
                                    </m:sSubPr>
                                    <m:e>
                                      <m:r>
                                        <a:rPr lang="en-US" altLang="en-US" sz="2800" b="0" i="1" smtClean="0">
                                          <a:latin typeface="Cambria Math"/>
                                        </a:rPr>
                                        <m:t>𝑒</m:t>
                                      </m:r>
                                    </m:e>
                                    <m:sub>
                                      <m:r>
                                        <a:rPr lang="en-US" altLang="en-US" sz="2800" b="0" i="1" smtClean="0">
                                          <a:latin typeface="Cambria Math"/>
                                        </a:rPr>
                                        <m:t>𝑖</m:t>
                                      </m:r>
                                    </m:sub>
                                  </m:sSub>
                                </m:e>
                                <m:sup>
                                  <m:r>
                                    <a:rPr lang="en-US" altLang="en-US" sz="2800" b="0" i="1" smtClean="0">
                                      <a:latin typeface="Cambria Math"/>
                                    </a:rPr>
                                    <m:t>2</m:t>
                                  </m:r>
                                </m:sup>
                              </m:sSup>
                            </m:e>
                          </m:nary>
                        </m:den>
                      </m:f>
                    </m:oMath>
                  </m:oMathPara>
                </a14:m>
                <a:endParaRPr lang="en-US" altLang="en-US" sz="2800"/>
              </a:p>
              <a:p>
                <a:pPr eaLnBrk="1" hangingPunct="1"/>
                <a:r>
                  <a:rPr lang="en-US" altLang="en-US" sz="2800"/>
                  <a:t>If successive residuals are uncorrelated, </a:t>
                </a:r>
                <a:r>
                  <a:rPr lang="en-US" altLang="en-US" sz="2800" i="1"/>
                  <a:t>d</a:t>
                </a:r>
                <a:r>
                  <a:rPr lang="en-US" altLang="en-US" sz="2800"/>
                  <a:t> would be equal to 2</a:t>
                </a:r>
              </a:p>
              <a:p>
                <a:pPr eaLnBrk="1" hangingPunct="1"/>
                <a:r>
                  <a:rPr lang="en-US" altLang="en-US" sz="2800"/>
                  <a:t>Positive correlation leads to 0 &lt; </a:t>
                </a:r>
                <a:r>
                  <a:rPr lang="en-US" altLang="en-US" sz="2800" i="1"/>
                  <a:t>d</a:t>
                </a:r>
                <a:r>
                  <a:rPr lang="en-US" altLang="en-US" sz="2800"/>
                  <a:t> &lt; 2, while negative autocorrelation leads to </a:t>
                </a:r>
                <a:r>
                  <a:rPr lang="en-US" altLang="en-US" sz="2800" i="1"/>
                  <a:t>d</a:t>
                </a:r>
                <a:r>
                  <a:rPr lang="en-US" altLang="en-US" sz="2800"/>
                  <a:t> &gt; 2</a:t>
                </a:r>
              </a:p>
              <a:p>
                <a:pPr eaLnBrk="1" hangingPunct="1"/>
                <a:r>
                  <a:rPr lang="en-US" altLang="en-US" sz="2800" i="1"/>
                  <a:t>d</a:t>
                </a:r>
                <a:r>
                  <a:rPr lang="en-US" altLang="en-US" sz="2800"/>
                  <a:t> can be compared to critical values to perform a test of </a:t>
                </a:r>
                <a:r>
                  <a:rPr lang="en-US" altLang="en-US" sz="2800" i="1"/>
                  <a:t>H</a:t>
                </a:r>
                <a:r>
                  <a:rPr lang="en-US" altLang="en-US" sz="2800" baseline="-25000"/>
                  <a:t>0</a:t>
                </a:r>
                <a:r>
                  <a:rPr lang="en-US" altLang="en-US" sz="2800"/>
                  <a:t>: </a:t>
                </a:r>
                <a:r>
                  <a:rPr lang="en-US" altLang="en-US" sz="2800" i="1"/>
                  <a:t>d</a:t>
                </a:r>
                <a:r>
                  <a:rPr lang="en-US" altLang="en-US" sz="2800"/>
                  <a:t> = 2 vs. </a:t>
                </a:r>
                <a:r>
                  <a:rPr lang="en-US" altLang="en-US" sz="2800" i="1"/>
                  <a:t>H</a:t>
                </a:r>
                <a:r>
                  <a:rPr lang="en-US" altLang="en-US" sz="2800" baseline="-25000"/>
                  <a:t>0</a:t>
                </a:r>
                <a:r>
                  <a:rPr lang="en-US" altLang="en-US" sz="2800"/>
                  <a:t>: </a:t>
                </a:r>
                <a:r>
                  <a:rPr lang="en-US" altLang="en-US" sz="2800" i="1"/>
                  <a:t>d</a:t>
                </a:r>
                <a:r>
                  <a:rPr lang="en-US" altLang="en-US" sz="2800"/>
                  <a:t> = 2 , with the critical values dependent on the sample size and number of covariates included</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r="-436"/>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51</a:t>
            </a:fld>
            <a:endParaRPr lang="en-US"/>
          </a:p>
        </p:txBody>
      </p:sp>
    </p:spTree>
    <p:extLst>
      <p:ext uri="{BB962C8B-B14F-4D97-AF65-F5344CB8AC3E}">
        <p14:creationId xmlns:p14="http://schemas.microsoft.com/office/powerpoint/2010/main" val="21133037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a:t>
            </a:r>
          </a:p>
        </p:txBody>
      </p:sp>
      <p:sp>
        <p:nvSpPr>
          <p:cNvPr id="17412" name="Rectangle 3"/>
          <p:cNvSpPr>
            <a:spLocks noGrp="1" noChangeArrowheads="1"/>
          </p:cNvSpPr>
          <p:nvPr>
            <p:ph type="body" sz="half" idx="1"/>
          </p:nvPr>
        </p:nvSpPr>
        <p:spPr>
          <a:xfrm>
            <a:off x="0" y="1371600"/>
            <a:ext cx="5791200" cy="5257800"/>
          </a:xfrm>
        </p:spPr>
        <p:txBody>
          <a:bodyPr/>
          <a:lstStyle/>
          <a:p>
            <a:pPr eaLnBrk="1" hangingPunct="1"/>
            <a:r>
              <a:rPr lang="en-US" altLang="en-US" sz="2600"/>
              <a:t>An observation is influential if its deletion substantially changes the regression </a:t>
            </a:r>
            <a:r>
              <a:rPr lang="en-US" altLang="en-US" sz="2600" smtClean="0"/>
              <a:t>results</a:t>
            </a:r>
          </a:p>
          <a:p>
            <a:pPr lvl="1" eaLnBrk="1" hangingPunct="1"/>
            <a:r>
              <a:rPr lang="en-US" sz="2600" smtClean="0"/>
              <a:t>High </a:t>
            </a:r>
            <a:r>
              <a:rPr lang="en-US" sz="2600"/>
              <a:t>leverage =&gt; potential </a:t>
            </a:r>
            <a:r>
              <a:rPr lang="en-US" sz="2600" smtClean="0"/>
              <a:t>influence</a:t>
            </a:r>
            <a:endParaRPr lang="en-US" altLang="en-US" sz="2600"/>
          </a:p>
          <a:p>
            <a:pPr eaLnBrk="1" hangingPunct="1"/>
            <a:r>
              <a:rPr lang="en-US" altLang="en-US" sz="2600"/>
              <a:t>In simple linear regression, a scatterplot would usually identify influential observations, but this is more difficult in multiple linear regression</a:t>
            </a:r>
          </a:p>
          <a:p>
            <a:pPr eaLnBrk="1" hangingPunct="1"/>
            <a:r>
              <a:rPr lang="en-US" altLang="en-US" sz="2600"/>
              <a:t>It could be a particular combination of the covariates and outcomes that leads to an influential observation</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382" y="1676400"/>
            <a:ext cx="3456618" cy="4038600"/>
          </a:xfrm>
          <a:prstGeom prst="rect">
            <a:avLst/>
          </a:prstGeom>
        </p:spPr>
      </p:pic>
    </p:spTree>
    <p:extLst>
      <p:ext uri="{BB962C8B-B14F-4D97-AF65-F5344CB8AC3E}">
        <p14:creationId xmlns:p14="http://schemas.microsoft.com/office/powerpoint/2010/main" val="116322966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Leverage</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The fitted values are given by</a:t>
                </a:r>
              </a:p>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3600" i="1" smtClean="0">
                              <a:latin typeface="Cambria Math" charset="0"/>
                            </a:rPr>
                          </m:ctrlPr>
                        </m:accPr>
                        <m:e>
                          <m:r>
                            <a:rPr lang="en-US" altLang="en-US" sz="3600" b="0" i="1" smtClean="0">
                              <a:latin typeface="Cambria Math"/>
                            </a:rPr>
                            <m:t>𝑌</m:t>
                          </m:r>
                        </m:e>
                      </m:acc>
                      <m:r>
                        <a:rPr lang="en-US" altLang="en-US" sz="3600" b="0" i="1" smtClean="0">
                          <a:latin typeface="Cambria Math"/>
                        </a:rPr>
                        <m:t>=</m:t>
                      </m:r>
                      <m:r>
                        <a:rPr lang="en-US" altLang="en-US" sz="3600" b="0" i="1" smtClean="0">
                          <a:latin typeface="Cambria Math"/>
                        </a:rPr>
                        <m:t>𝑋</m:t>
                      </m:r>
                      <m:acc>
                        <m:accPr>
                          <m:chr m:val="̂"/>
                          <m:ctrlPr>
                            <a:rPr lang="en-US" altLang="en-US" sz="3600" b="0" i="1" smtClean="0">
                              <a:latin typeface="Cambria Math" charset="0"/>
                            </a:rPr>
                          </m:ctrlPr>
                        </m:accPr>
                        <m:e>
                          <m:r>
                            <a:rPr lang="en-US" altLang="en-US" sz="3600" b="0" i="1" smtClean="0">
                              <a:latin typeface="Cambria Math"/>
                              <a:ea typeface="Cambria Math"/>
                            </a:rPr>
                            <m:t>𝛽</m:t>
                          </m:r>
                        </m:e>
                      </m:acc>
                    </m:oMath>
                  </m:oMathPara>
                </a14:m>
                <a:endParaRPr lang="en-US" altLang="en-US" sz="3600"/>
              </a:p>
              <a:p>
                <a:pPr marL="0" indent="0" eaLnBrk="1" hangingPunct="1">
                  <a:buNone/>
                </a:pPr>
                <a14:m>
                  <m:oMathPara xmlns:m="http://schemas.openxmlformats.org/officeDocument/2006/math">
                    <m:oMathParaPr>
                      <m:jc m:val="centerGroup"/>
                    </m:oMathParaPr>
                    <m:oMath xmlns:m="http://schemas.openxmlformats.org/officeDocument/2006/math">
                      <m:r>
                        <a:rPr lang="en-US" altLang="en-US" sz="3600" b="0" i="1" smtClean="0">
                          <a:latin typeface="Cambria Math"/>
                        </a:rPr>
                        <m:t>                           =</m:t>
                      </m:r>
                      <m:r>
                        <a:rPr lang="en-US" altLang="en-US" sz="3600" b="0" i="1" smtClean="0">
                          <a:latin typeface="Cambria Math"/>
                        </a:rPr>
                        <m:t>𝑋</m:t>
                      </m:r>
                      <m:sSup>
                        <m:sSupPr>
                          <m:ctrlPr>
                            <a:rPr lang="en-US" sz="3600" i="1">
                              <a:latin typeface="Cambria Math" charset="0"/>
                            </a:rPr>
                          </m:ctrlPr>
                        </m:sSupPr>
                        <m:e>
                          <m:d>
                            <m:dPr>
                              <m:ctrlPr>
                                <a:rPr lang="en-US" sz="3600" i="1">
                                  <a:latin typeface="Cambria Math" charset="0"/>
                                </a:rPr>
                              </m:ctrlPr>
                            </m:dPr>
                            <m:e>
                              <m:sSup>
                                <m:sSupPr>
                                  <m:ctrlPr>
                                    <a:rPr lang="en-US" sz="3600" i="1">
                                      <a:latin typeface="Cambria Math" charset="0"/>
                                    </a:rPr>
                                  </m:ctrlPr>
                                </m:sSupPr>
                                <m:e>
                                  <m:r>
                                    <a:rPr lang="en-US" sz="3600" i="1">
                                      <a:latin typeface="Cambria Math"/>
                                    </a:rPr>
                                    <m:t>𝑋</m:t>
                                  </m:r>
                                </m:e>
                                <m:sup>
                                  <m:r>
                                    <a:rPr lang="en-US" sz="3600" i="1">
                                      <a:latin typeface="Cambria Math"/>
                                    </a:rPr>
                                    <m:t>𝑇</m:t>
                                  </m:r>
                                </m:sup>
                              </m:sSup>
                              <m:r>
                                <a:rPr lang="en-US" sz="3600" i="1">
                                  <a:latin typeface="Cambria Math"/>
                                </a:rPr>
                                <m:t>𝑋</m:t>
                              </m:r>
                            </m:e>
                          </m:d>
                        </m:e>
                        <m:sup>
                          <m:r>
                            <a:rPr lang="en-US" sz="3600" i="1">
                              <a:latin typeface="Cambria Math"/>
                            </a:rPr>
                            <m:t>−1</m:t>
                          </m:r>
                        </m:sup>
                      </m:sSup>
                      <m:sSup>
                        <m:sSupPr>
                          <m:ctrlPr>
                            <a:rPr lang="en-US" sz="3600" i="1">
                              <a:latin typeface="Cambria Math" charset="0"/>
                            </a:rPr>
                          </m:ctrlPr>
                        </m:sSupPr>
                        <m:e>
                          <m:r>
                            <a:rPr lang="en-US" sz="3600" i="1">
                              <a:latin typeface="Cambria Math"/>
                            </a:rPr>
                            <m:t>𝑋</m:t>
                          </m:r>
                        </m:e>
                        <m:sup>
                          <m:r>
                            <a:rPr lang="en-US" sz="3600" i="1">
                              <a:latin typeface="Cambria Math"/>
                            </a:rPr>
                            <m:t>𝑇</m:t>
                          </m:r>
                        </m:sup>
                      </m:sSup>
                      <m:r>
                        <a:rPr lang="en-US" sz="3600" i="1">
                          <a:latin typeface="Cambria Math"/>
                        </a:rPr>
                        <m:t>𝑌</m:t>
                      </m:r>
                    </m:oMath>
                  </m:oMathPara>
                </a14:m>
                <a:endParaRPr lang="en-US" sz="3600"/>
              </a:p>
              <a:p>
                <a:pPr marL="0" indent="0" eaLnBrk="1" hangingPunct="1">
                  <a:buNone/>
                </a:pPr>
                <a:r>
                  <a:rPr lang="en-US" sz="3600"/>
                  <a:t>                                     </a:t>
                </a:r>
                <a14:m>
                  <m:oMath xmlns:m="http://schemas.openxmlformats.org/officeDocument/2006/math">
                    <m:r>
                      <a:rPr lang="en-US" sz="3600" i="1" smtClean="0">
                        <a:latin typeface="Cambria Math"/>
                        <a:ea typeface="Cambria Math"/>
                      </a:rPr>
                      <m:t>=</m:t>
                    </m:r>
                    <m:r>
                      <a:rPr lang="en-US" sz="3600" b="0" i="1" smtClean="0">
                        <a:latin typeface="Cambria Math"/>
                        <a:ea typeface="Cambria Math"/>
                      </a:rPr>
                      <m:t>𝐻𝑌</m:t>
                    </m:r>
                  </m:oMath>
                </a14:m>
                <a:endParaRPr lang="en-US" sz="3600"/>
              </a:p>
              <a:p>
                <a:pPr eaLnBrk="1" hangingPunct="1"/>
                <a:r>
                  <a:rPr lang="en-US" altLang="en-US" sz="2800"/>
                  <a:t>Here the </a:t>
                </a:r>
                <a:r>
                  <a:rPr lang="en-US" altLang="en-US" sz="2800" i="1" err="1"/>
                  <a:t>n</a:t>
                </a:r>
                <a:r>
                  <a:rPr lang="en-US" altLang="en-US" sz="2800" err="1"/>
                  <a:t>×</a:t>
                </a:r>
                <a:r>
                  <a:rPr lang="en-US" altLang="en-US" sz="2800" i="1" err="1"/>
                  <a:t>n</a:t>
                </a:r>
                <a:r>
                  <a:rPr lang="en-US" altLang="en-US" sz="2800"/>
                  <a:t> matrix </a:t>
                </a:r>
                <a:r>
                  <a:rPr lang="en-US" altLang="en-US" sz="2800" i="1"/>
                  <a:t>H = X(X</a:t>
                </a:r>
                <a:r>
                  <a:rPr lang="en-US" altLang="en-US" sz="2800" i="1" baseline="30000"/>
                  <a:t>T</a:t>
                </a:r>
                <a:r>
                  <a:rPr lang="en-US" altLang="en-US" sz="2800" i="1"/>
                  <a:t>X)</a:t>
                </a:r>
                <a:r>
                  <a:rPr lang="en-US" altLang="en-US" sz="2800" i="1" baseline="30000"/>
                  <a:t> ̶ 1</a:t>
                </a:r>
                <a:r>
                  <a:rPr lang="en-US" altLang="en-US" sz="2800" i="1"/>
                  <a:t>X</a:t>
                </a:r>
                <a:r>
                  <a:rPr lang="en-US" altLang="en-US" sz="2800" i="1" baseline="30000"/>
                  <a:t>T</a:t>
                </a:r>
                <a:r>
                  <a:rPr lang="en-US" altLang="en-US" sz="2800"/>
                  <a:t>, often called the hat matrix, transforms the observed data values to the fitted values</a:t>
                </a:r>
              </a:p>
              <a:p>
                <a:pPr eaLnBrk="1" hangingPunct="1"/>
                <a:r>
                  <a:rPr lang="en-US" altLang="en-US" sz="2800"/>
                  <a:t>The diagonal values of </a:t>
                </a:r>
                <a:r>
                  <a:rPr lang="en-US" altLang="en-US" sz="2800" i="1"/>
                  <a:t>H</a:t>
                </a:r>
                <a:r>
                  <a:rPr lang="en-US" altLang="en-US" sz="2800"/>
                  <a:t>, </a:t>
                </a:r>
                <a:r>
                  <a:rPr lang="en-US" altLang="en-US" sz="2800" i="1" err="1"/>
                  <a:t>h</a:t>
                </a:r>
                <a:r>
                  <a:rPr lang="en-US" altLang="en-US" sz="2800" baseline="-25000" err="1"/>
                  <a:t>ii</a:t>
                </a:r>
                <a:r>
                  <a:rPr lang="en-US" altLang="en-US" sz="2800"/>
                  <a:t>, measure how much an observation estimates its own predicted response (sometimes we write these as </a:t>
                </a:r>
                <a:r>
                  <a:rPr lang="en-US" altLang="en-US" sz="2800" i="1"/>
                  <a:t>h</a:t>
                </a:r>
                <a:r>
                  <a:rPr lang="en-US" altLang="en-US" sz="2800" baseline="-25000"/>
                  <a:t>i</a:t>
                </a:r>
                <a:r>
                  <a:rPr lang="en-US" altLang="en-US" sz="2800"/>
                  <a:t>)</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t="-1043" r="-2400"/>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53</a:t>
            </a:fld>
            <a:endParaRPr lang="en-US"/>
          </a:p>
        </p:txBody>
      </p:sp>
    </p:spTree>
    <p:extLst>
      <p:ext uri="{BB962C8B-B14F-4D97-AF65-F5344CB8AC3E}">
        <p14:creationId xmlns:p14="http://schemas.microsoft.com/office/powerpoint/2010/main" val="94908426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Leverage</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One could use boxplots or histograms to assess for observations with high </a:t>
            </a:r>
            <a:r>
              <a:rPr lang="en-US" altLang="en-US" sz="2800" i="1" err="1"/>
              <a:t>h</a:t>
            </a:r>
            <a:r>
              <a:rPr lang="en-US" altLang="en-US" sz="2800" baseline="-25000" err="1"/>
              <a:t>ii</a:t>
            </a:r>
            <a:r>
              <a:rPr lang="en-US" altLang="en-US" sz="2800"/>
              <a:t> values (these are called high leverage observations)</a:t>
            </a:r>
          </a:p>
          <a:p>
            <a:pPr eaLnBrk="1" hangingPunct="1"/>
            <a:r>
              <a:rPr lang="en-US" altLang="en-US" sz="2800"/>
              <a:t>One can show that the average of the </a:t>
            </a:r>
            <a:r>
              <a:rPr lang="en-US" altLang="en-US" sz="2800" i="1"/>
              <a:t>n</a:t>
            </a:r>
            <a:r>
              <a:rPr lang="en-US" altLang="en-US" sz="2800"/>
              <a:t>  </a:t>
            </a:r>
            <a:r>
              <a:rPr lang="en-US" altLang="en-US" sz="2800" i="1" err="1"/>
              <a:t>h</a:t>
            </a:r>
            <a:r>
              <a:rPr lang="en-US" altLang="en-US" sz="2800" baseline="-25000" err="1"/>
              <a:t>ii</a:t>
            </a:r>
            <a:r>
              <a:rPr lang="en-US" altLang="en-US" sz="2800"/>
              <a:t> values is       (</a:t>
            </a:r>
            <a:r>
              <a:rPr lang="en-US" altLang="en-US" sz="2800" i="1"/>
              <a:t>p</a:t>
            </a:r>
            <a:r>
              <a:rPr lang="en-US" altLang="en-US" sz="2800"/>
              <a:t> + 1)/</a:t>
            </a:r>
            <a:r>
              <a:rPr lang="en-US" altLang="en-US" sz="2800" i="1"/>
              <a:t>n</a:t>
            </a:r>
            <a:r>
              <a:rPr lang="en-US" altLang="en-US" sz="2800"/>
              <a:t>, where </a:t>
            </a:r>
            <a:r>
              <a:rPr lang="en-US" altLang="en-US" sz="2800" i="1"/>
              <a:t>p</a:t>
            </a:r>
            <a:r>
              <a:rPr lang="en-US" altLang="en-US" sz="2800"/>
              <a:t> is the number of covariates (excluding the intercept) and </a:t>
            </a:r>
            <a:r>
              <a:rPr lang="en-US" altLang="en-US" sz="2800" i="1"/>
              <a:t>n</a:t>
            </a:r>
            <a:r>
              <a:rPr lang="en-US" altLang="en-US" sz="2800"/>
              <a:t> is the number of observations</a:t>
            </a:r>
          </a:p>
          <a:p>
            <a:pPr eaLnBrk="1" hangingPunct="1"/>
            <a:r>
              <a:rPr lang="en-US" altLang="en-US" sz="2800"/>
              <a:t>One rule of thumb is that </a:t>
            </a:r>
            <a:r>
              <a:rPr lang="en-US" altLang="en-US" sz="2800" i="1" err="1"/>
              <a:t>h</a:t>
            </a:r>
            <a:r>
              <a:rPr lang="en-US" altLang="en-US" sz="2800" baseline="-25000" err="1"/>
              <a:t>ii</a:t>
            </a:r>
            <a:r>
              <a:rPr lang="en-US" altLang="en-US" sz="2800"/>
              <a:t> &gt; 2(</a:t>
            </a:r>
            <a:r>
              <a:rPr lang="en-US" altLang="en-US" sz="2800" i="1"/>
              <a:t>p</a:t>
            </a:r>
            <a:r>
              <a:rPr lang="en-US" altLang="en-US" sz="2800"/>
              <a:t> + 1)/</a:t>
            </a:r>
            <a:r>
              <a:rPr lang="en-US" altLang="en-US" sz="2800" i="1"/>
              <a:t>n</a:t>
            </a:r>
            <a:r>
              <a:rPr lang="en-US" altLang="en-US" sz="2800"/>
              <a:t> signals a high leverage point (more than twice the average value)</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54</a:t>
            </a:fld>
            <a:endParaRPr lang="en-US"/>
          </a:p>
        </p:txBody>
      </p:sp>
    </p:spTree>
    <p:extLst>
      <p:ext uri="{BB962C8B-B14F-4D97-AF65-F5344CB8AC3E}">
        <p14:creationId xmlns:p14="http://schemas.microsoft.com/office/powerpoint/2010/main" val="146338130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Leverage</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Others have proposed guidelines that say if the maximum value of </a:t>
            </a:r>
            <a:r>
              <a:rPr lang="en-US" altLang="en-US" sz="2800" i="1" err="1"/>
              <a:t>h</a:t>
            </a:r>
            <a:r>
              <a:rPr lang="en-US" altLang="en-US" sz="2800" baseline="-25000" err="1"/>
              <a:t>ii</a:t>
            </a:r>
            <a:r>
              <a:rPr lang="en-US" altLang="en-US" sz="2800"/>
              <a:t> is ≤ 0.2 you are safe, if              0.2 &lt; max(</a:t>
            </a:r>
            <a:r>
              <a:rPr lang="en-US" altLang="en-US" sz="2800" i="1" err="1"/>
              <a:t>h</a:t>
            </a:r>
            <a:r>
              <a:rPr lang="en-US" altLang="en-US" sz="2800" baseline="-25000" err="1"/>
              <a:t>ii</a:t>
            </a:r>
            <a:r>
              <a:rPr lang="en-US" altLang="en-US" sz="2800"/>
              <a:t>) ≤ 0.5 it is risky, and to try to avoid max(</a:t>
            </a:r>
            <a:r>
              <a:rPr lang="en-US" altLang="en-US" sz="2800" i="1" err="1"/>
              <a:t>h</a:t>
            </a:r>
            <a:r>
              <a:rPr lang="en-US" altLang="en-US" sz="2800" baseline="-25000" err="1"/>
              <a:t>ii</a:t>
            </a:r>
            <a:r>
              <a:rPr lang="en-US" altLang="en-US" sz="2800"/>
              <a:t>) &gt; 0.5 if at all possible</a:t>
            </a:r>
          </a:p>
          <a:p>
            <a:pPr eaLnBrk="1" hangingPunct="1"/>
            <a:r>
              <a:rPr lang="en-US" altLang="en-US" sz="2800"/>
              <a:t>The intuition is that as </a:t>
            </a:r>
            <a:r>
              <a:rPr lang="en-US" altLang="en-US" sz="2800" i="1" err="1"/>
              <a:t>h</a:t>
            </a:r>
            <a:r>
              <a:rPr lang="en-US" altLang="en-US" sz="2800" baseline="-25000" err="1"/>
              <a:t>ii</a:t>
            </a:r>
            <a:r>
              <a:rPr lang="en-US" altLang="en-US" sz="2800"/>
              <a:t> approaches 1, the </a:t>
            </a:r>
            <a:r>
              <a:rPr lang="en-US" altLang="en-US" sz="2800" i="1" err="1"/>
              <a:t>i</a:t>
            </a:r>
            <a:r>
              <a:rPr lang="en-US" altLang="en-US" sz="2800" baseline="30000" err="1"/>
              <a:t>th</a:t>
            </a:r>
            <a:r>
              <a:rPr lang="en-US" altLang="en-US" sz="2800"/>
              <a:t> case almost completely controls the regression</a:t>
            </a:r>
          </a:p>
          <a:p>
            <a:pPr eaLnBrk="1" hangingPunct="1"/>
            <a:r>
              <a:rPr lang="en-US" altLang="en-US" sz="2800"/>
              <a:t>One could compare models run including and then excluding high leverage points</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55</a:t>
            </a:fld>
            <a:endParaRPr lang="en-US"/>
          </a:p>
        </p:txBody>
      </p:sp>
    </p:spTree>
    <p:extLst>
      <p:ext uri="{BB962C8B-B14F-4D97-AF65-F5344CB8AC3E}">
        <p14:creationId xmlns:p14="http://schemas.microsoft.com/office/powerpoint/2010/main" val="6458088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4800" y="304800"/>
            <a:ext cx="8610600" cy="914400"/>
          </a:xfrm>
        </p:spPr>
        <p:txBody>
          <a:bodyPr/>
          <a:lstStyle/>
          <a:p>
            <a:pPr eaLnBrk="1" hangingPunct="1"/>
            <a:r>
              <a:rPr lang="en-US" altLang="en-US" b="1" dirty="0">
                <a:solidFill>
                  <a:srgbClr val="7030A0"/>
                </a:solidFill>
              </a:rPr>
              <a:t>Influence Analysis: Cook’s Distance</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Cook’s distances are given by</a:t>
                </a:r>
              </a:p>
              <a:p>
                <a:pPr marL="0" indent="0" eaLnBrk="1" hangingPunct="1">
                  <a:buNone/>
                </a:pPr>
                <a:r>
                  <a:rPr lang="en-US" altLang="en-US" sz="2800" i="1">
                    <a:latin typeface="Cambria Math"/>
                  </a:rPr>
                  <a:t>	</a:t>
                </a:r>
                <a14:m>
                  <m:oMath xmlns:m="http://schemas.openxmlformats.org/officeDocument/2006/math">
                    <m:sSub>
                      <m:sSubPr>
                        <m:ctrlPr>
                          <a:rPr lang="en-US" altLang="en-US" sz="2800" i="1" smtClean="0">
                            <a:latin typeface="Cambria Math" charset="0"/>
                          </a:rPr>
                        </m:ctrlPr>
                      </m:sSubPr>
                      <m:e>
                        <m:r>
                          <a:rPr lang="en-US" altLang="en-US" sz="2800" b="0" i="1" smtClean="0">
                            <a:latin typeface="Cambria Math"/>
                          </a:rPr>
                          <m:t>𝐷</m:t>
                        </m:r>
                      </m:e>
                      <m:sub>
                        <m:r>
                          <a:rPr lang="en-US" altLang="en-US" sz="2800" b="0" i="1" smtClean="0">
                            <a:latin typeface="Cambria Math"/>
                          </a:rPr>
                          <m:t>𝑖</m:t>
                        </m:r>
                      </m:sub>
                    </m:sSub>
                    <m:r>
                      <a:rPr lang="en-US" altLang="en-US" sz="2800" b="0" i="1" smtClean="0">
                        <a:latin typeface="Cambria Math"/>
                      </a:rPr>
                      <m:t>=</m:t>
                    </m:r>
                    <m:d>
                      <m:dPr>
                        <m:ctrlPr>
                          <a:rPr lang="en-US" altLang="en-US" sz="2800" b="0" i="1" smtClean="0">
                            <a:latin typeface="Cambria Math" charset="0"/>
                          </a:rPr>
                        </m:ctrlPr>
                      </m:dPr>
                      <m:e>
                        <m:f>
                          <m:fPr>
                            <m:ctrlPr>
                              <a:rPr lang="en-US" altLang="en-US" sz="2800" b="0" i="1" smtClean="0">
                                <a:latin typeface="Cambria Math" charset="0"/>
                              </a:rPr>
                            </m:ctrlPr>
                          </m:fPr>
                          <m:num>
                            <m:sSup>
                              <m:sSupPr>
                                <m:ctrlPr>
                                  <a:rPr lang="en-US" altLang="en-US" sz="2800" b="0" i="1" smtClean="0">
                                    <a:latin typeface="Cambria Math" charset="0"/>
                                  </a:rPr>
                                </m:ctrlPr>
                              </m:sSupPr>
                              <m:e>
                                <m:sSub>
                                  <m:sSubPr>
                                    <m:ctrlPr>
                                      <a:rPr lang="en-US" altLang="en-US" sz="2800" b="0" i="1" smtClean="0">
                                        <a:latin typeface="Cambria Math" charset="0"/>
                                      </a:rPr>
                                    </m:ctrlPr>
                                  </m:sSubPr>
                                  <m:e>
                                    <m:r>
                                      <a:rPr lang="en-US" altLang="en-US" sz="2800" b="0" i="1" smtClean="0">
                                        <a:latin typeface="Cambria Math"/>
                                      </a:rPr>
                                      <m:t>𝑟</m:t>
                                    </m:r>
                                  </m:e>
                                  <m:sub>
                                    <m:r>
                                      <a:rPr lang="en-US" altLang="en-US" sz="2800" b="0" i="1" smtClean="0">
                                        <a:latin typeface="Cambria Math"/>
                                      </a:rPr>
                                      <m:t>𝑖</m:t>
                                    </m:r>
                                  </m:sub>
                                </m:sSub>
                              </m:e>
                              <m:sup>
                                <m:r>
                                  <a:rPr lang="en-US" altLang="en-US" sz="2800" b="0" i="1" smtClean="0">
                                    <a:latin typeface="Cambria Math"/>
                                  </a:rPr>
                                  <m:t>2</m:t>
                                </m:r>
                              </m:sup>
                            </m:sSup>
                          </m:num>
                          <m:den>
                            <m:r>
                              <a:rPr lang="en-US" altLang="en-US" sz="2800" b="0" i="1" smtClean="0">
                                <a:latin typeface="Cambria Math"/>
                              </a:rPr>
                              <m:t>2</m:t>
                            </m:r>
                          </m:den>
                        </m:f>
                      </m:e>
                    </m:d>
                    <m:d>
                      <m:dPr>
                        <m:ctrlPr>
                          <a:rPr lang="en-US" altLang="en-US" sz="2800" b="0" i="1" smtClean="0">
                            <a:latin typeface="Cambria Math" charset="0"/>
                          </a:rPr>
                        </m:ctrlPr>
                      </m:dPr>
                      <m:e>
                        <m:f>
                          <m:fPr>
                            <m:ctrlPr>
                              <a:rPr lang="en-US" altLang="en-US" sz="2800" b="0" i="1" smtClean="0">
                                <a:latin typeface="Cambria Math" charset="0"/>
                              </a:rPr>
                            </m:ctrlPr>
                          </m:fPr>
                          <m:num>
                            <m:sSub>
                              <m:sSubPr>
                                <m:ctrlPr>
                                  <a:rPr lang="en-US" altLang="en-US" sz="2800" b="0" i="1" smtClean="0">
                                    <a:latin typeface="Cambria Math" charset="0"/>
                                  </a:rPr>
                                </m:ctrlPr>
                              </m:sSubPr>
                              <m:e>
                                <m:r>
                                  <a:rPr lang="en-US" altLang="en-US" sz="2800" b="0" i="1" smtClean="0">
                                    <a:latin typeface="Cambria Math"/>
                                  </a:rPr>
                                  <m:t>h</m:t>
                                </m:r>
                              </m:e>
                              <m:sub>
                                <m:r>
                                  <a:rPr lang="en-US" altLang="en-US" sz="2800" b="0" i="1" smtClean="0">
                                    <a:latin typeface="Cambria Math"/>
                                  </a:rPr>
                                  <m:t>𝑖</m:t>
                                </m:r>
                              </m:sub>
                            </m:sSub>
                          </m:num>
                          <m:den>
                            <m:r>
                              <a:rPr lang="en-US" altLang="en-US" sz="2800" b="0" i="1" smtClean="0">
                                <a:latin typeface="Cambria Math"/>
                              </a:rPr>
                              <m:t>1−</m:t>
                            </m:r>
                            <m:sSub>
                              <m:sSubPr>
                                <m:ctrlPr>
                                  <a:rPr lang="en-US" altLang="en-US" sz="2800" b="0" i="1" smtClean="0">
                                    <a:latin typeface="Cambria Math" charset="0"/>
                                  </a:rPr>
                                </m:ctrlPr>
                              </m:sSubPr>
                              <m:e>
                                <m:r>
                                  <a:rPr lang="en-US" altLang="en-US" sz="2800" b="0" i="1" smtClean="0">
                                    <a:latin typeface="Cambria Math"/>
                                  </a:rPr>
                                  <m:t>h</m:t>
                                </m:r>
                              </m:e>
                              <m:sub>
                                <m:r>
                                  <a:rPr lang="en-US" altLang="en-US" sz="2800" b="0" i="1" smtClean="0">
                                    <a:latin typeface="Cambria Math"/>
                                  </a:rPr>
                                  <m:t>𝑖</m:t>
                                </m:r>
                              </m:sub>
                            </m:sSub>
                          </m:den>
                        </m:f>
                      </m:e>
                    </m:d>
                  </m:oMath>
                </a14:m>
                <a:endParaRPr lang="en-US" altLang="en-US" sz="3600" i="1">
                  <a:latin typeface="Cambria Math"/>
                </a:endParaRPr>
              </a:p>
              <a:p>
                <a:pPr eaLnBrk="1" hangingPunct="1"/>
                <a:r>
                  <a:rPr lang="en-US" altLang="en-US" sz="2800"/>
                  <a:t>Here </a:t>
                </a:r>
                <a14:m>
                  <m:oMath xmlns:m="http://schemas.openxmlformats.org/officeDocument/2006/math">
                    <m:sSub>
                      <m:sSubPr>
                        <m:ctrlPr>
                          <a:rPr lang="en-US" altLang="en-US" sz="2800" i="1" smtClean="0">
                            <a:latin typeface="Cambria Math" charset="0"/>
                          </a:rPr>
                        </m:ctrlPr>
                      </m:sSubPr>
                      <m:e>
                        <m:r>
                          <a:rPr lang="en-US" altLang="en-US" sz="2800" b="0" i="1" smtClean="0">
                            <a:latin typeface="Cambria Math"/>
                          </a:rPr>
                          <m:t>𝑟</m:t>
                        </m:r>
                      </m:e>
                      <m:sub>
                        <m:r>
                          <a:rPr lang="en-US" altLang="en-US" sz="2800" b="0" i="1" smtClean="0">
                            <a:latin typeface="Cambria Math"/>
                          </a:rPr>
                          <m:t>𝑖</m:t>
                        </m:r>
                      </m:sub>
                    </m:sSub>
                  </m:oMath>
                </a14:m>
                <a:r>
                  <a:rPr lang="en-US" altLang="en-US" sz="2800"/>
                  <a:t> is the standardized residual and </a:t>
                </a:r>
                <a14:m>
                  <m:oMath xmlns:m="http://schemas.openxmlformats.org/officeDocument/2006/math">
                    <m:sSub>
                      <m:sSubPr>
                        <m:ctrlPr>
                          <a:rPr lang="en-US" altLang="en-US" sz="2800" i="1" smtClean="0">
                            <a:latin typeface="Cambria Math" charset="0"/>
                          </a:rPr>
                        </m:ctrlPr>
                      </m:sSubPr>
                      <m:e>
                        <m:r>
                          <a:rPr lang="en-US" altLang="en-US" sz="2800" b="0" i="1" smtClean="0">
                            <a:latin typeface="Cambria Math"/>
                          </a:rPr>
                          <m:t>h</m:t>
                        </m:r>
                      </m:e>
                      <m:sub>
                        <m:r>
                          <a:rPr lang="en-US" altLang="en-US" sz="2800" b="0" i="1" smtClean="0">
                            <a:latin typeface="Cambria Math"/>
                          </a:rPr>
                          <m:t>𝑖</m:t>
                        </m:r>
                      </m:sub>
                    </m:sSub>
                  </m:oMath>
                </a14:m>
                <a:r>
                  <a:rPr lang="en-US" altLang="en-US" sz="2800"/>
                  <a:t> is the hat value for the </a:t>
                </a:r>
                <a:r>
                  <a:rPr lang="en-US" altLang="en-US" sz="2800" i="1" err="1"/>
                  <a:t>i</a:t>
                </a:r>
                <a:r>
                  <a:rPr lang="en-US" altLang="en-US" sz="2800" baseline="30000" err="1"/>
                  <a:t>th</a:t>
                </a:r>
                <a:r>
                  <a:rPr lang="en-US" altLang="en-US" sz="2800"/>
                  <a:t> subject. Thus, Cook’s distance increases for large values of residuals, leverages, or both.</a:t>
                </a:r>
              </a:p>
              <a:p>
                <a:pPr eaLnBrk="1" hangingPunct="1"/>
                <a:r>
                  <a:rPr lang="en-US" altLang="en-US" sz="2800"/>
                  <a:t>Some authors recommend </a:t>
                </a:r>
                <a14:m>
                  <m:oMath xmlns:m="http://schemas.openxmlformats.org/officeDocument/2006/math">
                    <m:f>
                      <m:fPr>
                        <m:type m:val="skw"/>
                        <m:ctrlPr>
                          <a:rPr lang="en-US" altLang="en-US" sz="2800" i="1" smtClean="0">
                            <a:latin typeface="Cambria Math" charset="0"/>
                          </a:rPr>
                        </m:ctrlPr>
                      </m:fPr>
                      <m:num>
                        <m:r>
                          <a:rPr lang="en-US" altLang="en-US" sz="2800" b="0" i="1" smtClean="0">
                            <a:latin typeface="Cambria Math"/>
                          </a:rPr>
                          <m:t>4</m:t>
                        </m:r>
                      </m:num>
                      <m:den>
                        <m:r>
                          <a:rPr lang="en-US" altLang="en-US" sz="2800" b="0" i="1" smtClean="0">
                            <a:latin typeface="Cambria Math"/>
                          </a:rPr>
                          <m:t>(</m:t>
                        </m:r>
                        <m:r>
                          <a:rPr lang="en-US" altLang="en-US" sz="2800" b="0" i="1" smtClean="0">
                            <a:latin typeface="Cambria Math"/>
                          </a:rPr>
                          <m:t>𝑛</m:t>
                        </m:r>
                        <m:r>
                          <a:rPr lang="en-US" altLang="en-US" sz="2800" b="0" i="1" smtClean="0">
                            <a:latin typeface="Cambria Math"/>
                          </a:rPr>
                          <m:t>−2)</m:t>
                        </m:r>
                      </m:den>
                    </m:f>
                  </m:oMath>
                </a14:m>
                <a:r>
                  <a:rPr lang="en-US" altLang="en-US" sz="2800"/>
                  <a:t> as a rough rule of thumb for observations with high Cook’s distance; others look for gaps in the Cook’s distances to find high influence points.</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t="-1043"/>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56</a:t>
            </a:fld>
            <a:endParaRPr lang="en-US"/>
          </a:p>
        </p:txBody>
      </p:sp>
    </p:spTree>
    <p:extLst>
      <p:ext uri="{BB962C8B-B14F-4D97-AF65-F5344CB8AC3E}">
        <p14:creationId xmlns:p14="http://schemas.microsoft.com/office/powerpoint/2010/main" val="322900222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a:t>
            </a:r>
            <a:r>
              <a:rPr lang="en-US" altLang="en-US" b="1" i="1" dirty="0">
                <a:solidFill>
                  <a:srgbClr val="7030A0"/>
                </a:solidFill>
              </a:rPr>
              <a:t>DFBETA</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The </a:t>
            </a:r>
            <a:r>
              <a:rPr lang="en-US" altLang="en-US" sz="2800" i="1"/>
              <a:t>DFBETA</a:t>
            </a:r>
            <a:r>
              <a:rPr lang="en-US" altLang="en-US" sz="2800"/>
              <a:t> statistic quantifies how much each of the regression coefficients would change if each observation were omitted from the data set</a:t>
            </a:r>
          </a:p>
          <a:p>
            <a:pPr eaLnBrk="1" hangingPunct="1"/>
            <a:r>
              <a:rPr lang="en-US" altLang="en-US" sz="2800" i="1" err="1"/>
              <a:t>DFBETA</a:t>
            </a:r>
            <a:r>
              <a:rPr lang="en-US" altLang="en-US" sz="2800" baseline="-25000" err="1"/>
              <a:t>ik</a:t>
            </a:r>
            <a:r>
              <a:rPr lang="en-US" altLang="en-US" sz="2800"/>
              <a:t> assesses how much the </a:t>
            </a:r>
            <a:r>
              <a:rPr lang="en-US" altLang="en-US" sz="2800" i="1"/>
              <a:t>k</a:t>
            </a:r>
            <a:r>
              <a:rPr lang="en-US" altLang="en-US" sz="2800" baseline="30000"/>
              <a:t>th</a:t>
            </a:r>
            <a:r>
              <a:rPr lang="en-US" altLang="en-US" sz="2800"/>
              <a:t> regression coefficient, </a:t>
            </a:r>
            <a:r>
              <a:rPr lang="el-GR" altLang="en-US" sz="2800"/>
              <a:t>β</a:t>
            </a:r>
            <a:r>
              <a:rPr lang="en-US" altLang="en-US" sz="2800" baseline="-25000"/>
              <a:t>k</a:t>
            </a:r>
            <a:r>
              <a:rPr lang="en-US" altLang="en-US" sz="2800"/>
              <a:t>, changes (in standard error units) if the </a:t>
            </a:r>
            <a:r>
              <a:rPr lang="en-US" altLang="en-US" sz="2800" i="1" err="1"/>
              <a:t>i</a:t>
            </a:r>
            <a:r>
              <a:rPr lang="en-US" altLang="en-US" sz="2800" baseline="30000" err="1"/>
              <a:t>th</a:t>
            </a:r>
            <a:r>
              <a:rPr lang="en-US" altLang="en-US" sz="2800"/>
              <a:t> observation is deleted</a:t>
            </a:r>
          </a:p>
          <a:p>
            <a:pPr eaLnBrk="1" hangingPunct="1"/>
            <a:r>
              <a:rPr lang="en-US" altLang="en-US" sz="2800"/>
              <a:t>The formula for </a:t>
            </a:r>
            <a:r>
              <a:rPr lang="en-US" altLang="en-US" sz="2800" i="1" err="1"/>
              <a:t>DFBETA</a:t>
            </a:r>
            <a:r>
              <a:rPr lang="en-US" altLang="en-US" sz="2800" baseline="-25000" err="1"/>
              <a:t>ik</a:t>
            </a:r>
            <a:r>
              <a:rPr lang="en-US" altLang="en-US" sz="2800"/>
              <a:t> is not that important, but making boxplots or histograms of the statistics could be helpful in determining influential observations</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57</a:t>
            </a:fld>
            <a:endParaRPr lang="en-US"/>
          </a:p>
        </p:txBody>
      </p:sp>
    </p:spTree>
    <p:extLst>
      <p:ext uri="{BB962C8B-B14F-4D97-AF65-F5344CB8AC3E}">
        <p14:creationId xmlns:p14="http://schemas.microsoft.com/office/powerpoint/2010/main" val="82839951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a:t>
            </a:r>
            <a:r>
              <a:rPr lang="en-US" altLang="en-US" b="1" i="1" dirty="0">
                <a:solidFill>
                  <a:srgbClr val="7030A0"/>
                </a:solidFill>
              </a:rPr>
              <a:t>DFBETA</a:t>
            </a:r>
          </a:p>
        </p:txBody>
      </p:sp>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Because of the scaling of </a:t>
            </a:r>
            <a:r>
              <a:rPr lang="en-US" altLang="en-US" sz="2800" i="1" err="1"/>
              <a:t>DFBETA</a:t>
            </a:r>
            <a:r>
              <a:rPr lang="en-US" altLang="en-US" sz="2800" baseline="-25000" err="1"/>
              <a:t>ik</a:t>
            </a:r>
            <a:r>
              <a:rPr lang="en-US" altLang="en-US" sz="2800"/>
              <a:t>, a rule of thumb is that |</a:t>
            </a:r>
            <a:r>
              <a:rPr lang="en-US" altLang="en-US" sz="2800" i="1" err="1"/>
              <a:t>DFBETA</a:t>
            </a:r>
            <a:r>
              <a:rPr lang="en-US" altLang="en-US" sz="2800" baseline="-25000" err="1"/>
              <a:t>ik</a:t>
            </a:r>
            <a:r>
              <a:rPr lang="en-US" altLang="en-US" sz="2800"/>
              <a:t>| &gt; 2/</a:t>
            </a:r>
            <a:r>
              <a:rPr lang="en-US" altLang="en-US" sz="2800" err="1"/>
              <a:t>sqrt</a:t>
            </a:r>
            <a:r>
              <a:rPr lang="en-US" altLang="en-US" sz="2800"/>
              <a:t>(</a:t>
            </a:r>
            <a:r>
              <a:rPr lang="en-US" altLang="en-US" sz="2800" i="1"/>
              <a:t>n</a:t>
            </a:r>
            <a:r>
              <a:rPr lang="en-US" altLang="en-US" sz="2800"/>
              <a:t>) should detect roughly the top 5% of influential cases</a:t>
            </a:r>
          </a:p>
          <a:p>
            <a:pPr eaLnBrk="1" hangingPunct="1"/>
            <a:r>
              <a:rPr lang="en-US" altLang="en-US" sz="2800"/>
              <a:t>One could compare models run including and then excluding points with high </a:t>
            </a:r>
            <a:r>
              <a:rPr lang="en-US" altLang="en-US" sz="2800" i="1" err="1"/>
              <a:t>DFBETA</a:t>
            </a:r>
            <a:r>
              <a:rPr lang="en-US" altLang="en-US" sz="2800" baseline="-25000" err="1"/>
              <a:t>ik</a:t>
            </a:r>
            <a:r>
              <a:rPr lang="en-US" altLang="en-US" sz="2800"/>
              <a:t> values</a:t>
            </a:r>
          </a:p>
        </p:txBody>
      </p:sp>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58</a:t>
            </a:fld>
            <a:endParaRPr lang="en-US"/>
          </a:p>
        </p:txBody>
      </p:sp>
    </p:spTree>
    <p:extLst>
      <p:ext uri="{BB962C8B-B14F-4D97-AF65-F5344CB8AC3E}">
        <p14:creationId xmlns:p14="http://schemas.microsoft.com/office/powerpoint/2010/main" val="16114212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304800"/>
            <a:ext cx="7772400" cy="914400"/>
          </a:xfrm>
        </p:spPr>
        <p:txBody>
          <a:bodyPr/>
          <a:lstStyle/>
          <a:p>
            <a:pPr eaLnBrk="1" hangingPunct="1"/>
            <a:r>
              <a:rPr lang="en-US" altLang="en-US" b="1" dirty="0">
                <a:solidFill>
                  <a:srgbClr val="7030A0"/>
                </a:solidFill>
              </a:rPr>
              <a:t>Influence Analysis: </a:t>
            </a:r>
            <a:r>
              <a:rPr lang="en-US" altLang="en-US" b="1" i="1" dirty="0">
                <a:solidFill>
                  <a:srgbClr val="7030A0"/>
                </a:solidFill>
              </a:rPr>
              <a:t>DFFITS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type="body" sz="half" idx="1"/>
              </p:nvPr>
            </p:nvSpPr>
            <p:spPr>
              <a:xfrm>
                <a:off x="457200" y="1371600"/>
                <a:ext cx="8382000" cy="5257800"/>
              </a:xfrm>
            </p:spPr>
            <p:txBody>
              <a:bodyPr/>
              <a:lstStyle/>
              <a:p>
                <a:pPr eaLnBrk="1" hangingPunct="1"/>
                <a:r>
                  <a:rPr lang="en-US" altLang="en-US" sz="2800"/>
                  <a:t>A related statistic is the DFFITS measure, assessing the </a:t>
                </a:r>
                <a:r>
                  <a:rPr lang="en-US" altLang="en-US" sz="2800" i="1" err="1"/>
                  <a:t>i</a:t>
                </a:r>
                <a:r>
                  <a:rPr lang="en-US" altLang="en-US" sz="2800" baseline="30000" err="1"/>
                  <a:t>th</a:t>
                </a:r>
                <a:r>
                  <a:rPr lang="en-US" altLang="en-US" sz="2800"/>
                  <a:t> case’s influence on </a:t>
                </a:r>
                <a14:m>
                  <m:oMath xmlns:m="http://schemas.openxmlformats.org/officeDocument/2006/math">
                    <m:sSub>
                      <m:sSubPr>
                        <m:ctrlPr>
                          <a:rPr lang="en-US" altLang="en-US" sz="2800" i="1" smtClean="0">
                            <a:latin typeface="Cambria Math" charset="0"/>
                          </a:rPr>
                        </m:ctrlPr>
                      </m:sSubPr>
                      <m:e>
                        <m:acc>
                          <m:accPr>
                            <m:chr m:val="̂"/>
                            <m:ctrlPr>
                              <a:rPr lang="en-US" altLang="en-US" sz="2800" i="1" smtClean="0">
                                <a:latin typeface="Cambria Math" charset="0"/>
                              </a:rPr>
                            </m:ctrlPr>
                          </m:accPr>
                          <m:e>
                            <m:r>
                              <a:rPr lang="en-US" altLang="en-US" sz="2800" b="0" i="1" smtClean="0">
                                <a:latin typeface="Cambria Math"/>
                              </a:rPr>
                              <m:t>𝑌</m:t>
                            </m:r>
                          </m:e>
                        </m:acc>
                      </m:e>
                      <m:sub>
                        <m:r>
                          <a:rPr lang="en-US" altLang="en-US" sz="2800" b="0" i="1" smtClean="0">
                            <a:latin typeface="Cambria Math"/>
                          </a:rPr>
                          <m:t>𝑖</m:t>
                        </m:r>
                      </m:sub>
                    </m:sSub>
                  </m:oMath>
                </a14:m>
                <a:r>
                  <a:rPr lang="en-US" altLang="en-US" sz="2800"/>
                  <a:t> and is given by</a:t>
                </a:r>
              </a:p>
              <a:p>
                <a:pPr marL="0" indent="0" eaLnBrk="1" hangingPunct="1">
                  <a:buNone/>
                </a:pPr>
                <a:r>
                  <a:rPr lang="en-US" altLang="en-US" sz="2800"/>
                  <a:t>	</a:t>
                </a:r>
                <a14:m>
                  <m:oMath xmlns:m="http://schemas.openxmlformats.org/officeDocument/2006/math">
                    <m:sSub>
                      <m:sSubPr>
                        <m:ctrlPr>
                          <a:rPr lang="en-US" altLang="en-US" sz="2800" i="1" smtClean="0">
                            <a:latin typeface="Cambria Math" charset="0"/>
                          </a:rPr>
                        </m:ctrlPr>
                      </m:sSubPr>
                      <m:e>
                        <m:r>
                          <a:rPr lang="en-US" altLang="en-US" sz="2800" b="0" i="1" smtClean="0">
                            <a:latin typeface="Cambria Math"/>
                          </a:rPr>
                          <m:t>𝐷𝐹𝐹𝐼𝑇𝑆</m:t>
                        </m:r>
                      </m:e>
                      <m:sub>
                        <m:r>
                          <a:rPr lang="en-US" altLang="en-US" sz="2800" b="0" i="1" smtClean="0">
                            <a:latin typeface="Cambria Math"/>
                          </a:rPr>
                          <m:t>𝑖</m:t>
                        </m:r>
                      </m:sub>
                    </m:sSub>
                    <m:r>
                      <a:rPr lang="en-US" altLang="en-US" sz="2800" b="0" i="1" smtClean="0">
                        <a:latin typeface="Cambria Math"/>
                      </a:rPr>
                      <m:t>=</m:t>
                    </m:r>
                    <m:f>
                      <m:fPr>
                        <m:ctrlPr>
                          <a:rPr lang="en-US" altLang="en-US" sz="2800" b="0" i="1" smtClean="0">
                            <a:latin typeface="Cambria Math" charset="0"/>
                          </a:rPr>
                        </m:ctrlPr>
                      </m:fPr>
                      <m:num>
                        <m:sSub>
                          <m:sSubPr>
                            <m:ctrlPr>
                              <a:rPr lang="en-US" altLang="en-US" sz="2800" b="0" i="1" smtClean="0">
                                <a:latin typeface="Cambria Math" charset="0"/>
                              </a:rPr>
                            </m:ctrlPr>
                          </m:sSubPr>
                          <m:e>
                            <m:acc>
                              <m:accPr>
                                <m:chr m:val="̂"/>
                                <m:ctrlPr>
                                  <a:rPr lang="en-US" altLang="en-US" sz="2800" b="0" i="1" smtClean="0">
                                    <a:latin typeface="Cambria Math" charset="0"/>
                                  </a:rPr>
                                </m:ctrlPr>
                              </m:accPr>
                              <m:e>
                                <m:r>
                                  <a:rPr lang="en-US" altLang="en-US" sz="2800" b="0" i="1" smtClean="0">
                                    <a:latin typeface="Cambria Math"/>
                                  </a:rPr>
                                  <m:t>𝑌</m:t>
                                </m:r>
                              </m:e>
                            </m:acc>
                          </m:e>
                          <m:sub>
                            <m:r>
                              <a:rPr lang="en-US" altLang="en-US" sz="2800" b="0" i="1" smtClean="0">
                                <a:latin typeface="Cambria Math"/>
                              </a:rPr>
                              <m:t>𝑖</m:t>
                            </m:r>
                          </m:sub>
                        </m:sSub>
                        <m:r>
                          <a:rPr lang="en-US" altLang="en-US" sz="2800" b="0" i="1" smtClean="0">
                            <a:latin typeface="Cambria Math"/>
                          </a:rPr>
                          <m:t>−</m:t>
                        </m:r>
                        <m:sSub>
                          <m:sSubPr>
                            <m:ctrlPr>
                              <a:rPr lang="en-US" altLang="en-US" sz="2800" b="0" i="1" smtClean="0">
                                <a:latin typeface="Cambria Math" charset="0"/>
                              </a:rPr>
                            </m:ctrlPr>
                          </m:sSubPr>
                          <m:e>
                            <m:acc>
                              <m:accPr>
                                <m:chr m:val="̂"/>
                                <m:ctrlPr>
                                  <a:rPr lang="en-US" altLang="en-US" sz="2800" b="0" i="1" smtClean="0">
                                    <a:latin typeface="Cambria Math" charset="0"/>
                                  </a:rPr>
                                </m:ctrlPr>
                              </m:accPr>
                              <m:e>
                                <m:r>
                                  <a:rPr lang="en-US" altLang="en-US" sz="2800" b="0" i="1" smtClean="0">
                                    <a:latin typeface="Cambria Math"/>
                                  </a:rPr>
                                  <m:t>𝑌</m:t>
                                </m:r>
                              </m:e>
                            </m:acc>
                          </m:e>
                          <m:sub>
                            <m:d>
                              <m:dPr>
                                <m:ctrlPr>
                                  <a:rPr lang="en-US" altLang="en-US" sz="2800" b="0" i="1" smtClean="0">
                                    <a:latin typeface="Cambria Math" charset="0"/>
                                  </a:rPr>
                                </m:ctrlPr>
                              </m:dPr>
                              <m:e>
                                <m:r>
                                  <a:rPr lang="en-US" altLang="en-US" sz="2800" b="0" i="1" smtClean="0">
                                    <a:latin typeface="Cambria Math"/>
                                  </a:rPr>
                                  <m:t>𝑖</m:t>
                                </m:r>
                              </m:e>
                            </m:d>
                            <m:r>
                              <a:rPr lang="en-US" altLang="en-US" sz="2800" b="0" i="1" smtClean="0">
                                <a:latin typeface="Cambria Math"/>
                              </a:rPr>
                              <m:t>𝑖</m:t>
                            </m:r>
                          </m:sub>
                        </m:sSub>
                      </m:num>
                      <m:den>
                        <m:f>
                          <m:fPr>
                            <m:type m:val="lin"/>
                            <m:ctrlPr>
                              <a:rPr lang="en-US" altLang="en-US" sz="2800" b="0" i="1" smtClean="0">
                                <a:latin typeface="Cambria Math" charset="0"/>
                              </a:rPr>
                            </m:ctrlPr>
                          </m:fPr>
                          <m:num>
                            <m:sSub>
                              <m:sSubPr>
                                <m:ctrlPr>
                                  <a:rPr lang="en-US" altLang="en-US" sz="2800" b="0" i="1" smtClean="0">
                                    <a:latin typeface="Cambria Math" charset="0"/>
                                  </a:rPr>
                                </m:ctrlPr>
                              </m:sSubPr>
                              <m:e>
                                <m:r>
                                  <a:rPr lang="en-US" altLang="en-US" sz="2800" b="0" i="1" smtClean="0">
                                    <a:latin typeface="Cambria Math"/>
                                  </a:rPr>
                                  <m:t>𝑠</m:t>
                                </m:r>
                              </m:e>
                              <m:sub>
                                <m:r>
                                  <a:rPr lang="en-US" altLang="en-US" sz="2800" b="0" i="1" smtClean="0">
                                    <a:latin typeface="Cambria Math"/>
                                  </a:rPr>
                                  <m:t>𝑒</m:t>
                                </m:r>
                                <m:r>
                                  <a:rPr lang="en-US" altLang="en-US" sz="2800" b="0" i="1" smtClean="0">
                                    <a:latin typeface="Cambria Math"/>
                                  </a:rPr>
                                  <m:t>(</m:t>
                                </m:r>
                                <m:r>
                                  <a:rPr lang="en-US" altLang="en-US" sz="2800" b="0" i="1" smtClean="0">
                                    <a:latin typeface="Cambria Math"/>
                                  </a:rPr>
                                  <m:t>𝑖</m:t>
                                </m:r>
                                <m:r>
                                  <a:rPr lang="en-US" altLang="en-US" sz="2800" b="0" i="1" smtClean="0">
                                    <a:latin typeface="Cambria Math"/>
                                  </a:rPr>
                                  <m:t>)</m:t>
                                </m:r>
                              </m:sub>
                            </m:sSub>
                          </m:num>
                          <m:den>
                            <m:rad>
                              <m:radPr>
                                <m:degHide m:val="on"/>
                                <m:ctrlPr>
                                  <a:rPr lang="en-US" altLang="en-US" sz="2800" b="0" i="1" smtClean="0">
                                    <a:latin typeface="Cambria Math" charset="0"/>
                                  </a:rPr>
                                </m:ctrlPr>
                              </m:radPr>
                              <m:deg/>
                              <m:e>
                                <m:sSub>
                                  <m:sSubPr>
                                    <m:ctrlPr>
                                      <a:rPr lang="en-US" altLang="en-US" sz="2800" b="0" i="1" smtClean="0">
                                        <a:latin typeface="Cambria Math" charset="0"/>
                                      </a:rPr>
                                    </m:ctrlPr>
                                  </m:sSubPr>
                                  <m:e>
                                    <m:r>
                                      <a:rPr lang="en-US" altLang="en-US" sz="2800" b="0" i="1" smtClean="0">
                                        <a:latin typeface="Cambria Math"/>
                                      </a:rPr>
                                      <m:t>h</m:t>
                                    </m:r>
                                  </m:e>
                                  <m:sub>
                                    <m:r>
                                      <a:rPr lang="en-US" altLang="en-US" sz="2800" b="0" i="1" smtClean="0">
                                        <a:latin typeface="Cambria Math"/>
                                      </a:rPr>
                                      <m:t>𝑖𝑖</m:t>
                                    </m:r>
                                  </m:sub>
                                </m:sSub>
                              </m:e>
                            </m:rad>
                          </m:den>
                        </m:f>
                      </m:den>
                    </m:f>
                  </m:oMath>
                </a14:m>
                <a:endParaRPr lang="en-US" altLang="en-US" sz="2800"/>
              </a:p>
              <a:p>
                <a:pPr eaLnBrk="1" hangingPunct="1"/>
                <a:r>
                  <a:rPr lang="en-US" altLang="en-US" sz="2800"/>
                  <a:t>Because of the scaling of </a:t>
                </a:r>
                <a:r>
                  <a:rPr lang="en-US" altLang="en-US" sz="2800" i="1" err="1"/>
                  <a:t>DFFITS</a:t>
                </a:r>
                <a:r>
                  <a:rPr lang="en-US" altLang="en-US" sz="2800" baseline="-25000" err="1"/>
                  <a:t>i</a:t>
                </a:r>
                <a:r>
                  <a:rPr lang="en-US" altLang="en-US" sz="2800"/>
                  <a:t>, a rule of thumb is that case </a:t>
                </a:r>
                <a:r>
                  <a:rPr lang="en-US" altLang="en-US" sz="2800" i="1" err="1"/>
                  <a:t>i</a:t>
                </a:r>
                <a:r>
                  <a:rPr lang="en-US" altLang="en-US" sz="2800"/>
                  <a:t> is relatively influential if |</a:t>
                </a:r>
                <a:r>
                  <a:rPr lang="en-US" altLang="en-US" sz="2800" i="1" err="1"/>
                  <a:t>DFFITS</a:t>
                </a:r>
                <a:r>
                  <a:rPr lang="en-US" altLang="en-US" sz="2800" baseline="-25000" err="1"/>
                  <a:t>i</a:t>
                </a:r>
                <a:r>
                  <a:rPr lang="en-US" altLang="en-US" sz="2800"/>
                  <a:t>| &gt; 2</a:t>
                </a:r>
                <a14:m>
                  <m:oMath xmlns:m="http://schemas.openxmlformats.org/officeDocument/2006/math">
                    <m:rad>
                      <m:radPr>
                        <m:degHide m:val="on"/>
                        <m:ctrlPr>
                          <a:rPr lang="en-US" altLang="en-US" sz="2800" i="1" smtClean="0">
                            <a:latin typeface="Cambria Math" charset="0"/>
                          </a:rPr>
                        </m:ctrlPr>
                      </m:radPr>
                      <m:deg/>
                      <m:e>
                        <m:f>
                          <m:fPr>
                            <m:type m:val="skw"/>
                            <m:ctrlPr>
                              <a:rPr lang="en-US" altLang="en-US" sz="2800" i="1" smtClean="0">
                                <a:latin typeface="Cambria Math" charset="0"/>
                              </a:rPr>
                            </m:ctrlPr>
                          </m:fPr>
                          <m:num>
                            <m:r>
                              <a:rPr lang="en-US" altLang="en-US" sz="2800" b="0" i="1" smtClean="0">
                                <a:latin typeface="Cambria Math"/>
                              </a:rPr>
                              <m:t>(</m:t>
                            </m:r>
                            <m:r>
                              <a:rPr lang="en-US" altLang="en-US" sz="2800" b="0" i="1" smtClean="0">
                                <a:latin typeface="Cambria Math"/>
                              </a:rPr>
                              <m:t>𝑝</m:t>
                            </m:r>
                            <m:r>
                              <a:rPr lang="en-US" altLang="en-US" sz="2800" b="0" i="1" smtClean="0">
                                <a:latin typeface="Cambria Math"/>
                              </a:rPr>
                              <m:t>+1)</m:t>
                            </m:r>
                          </m:num>
                          <m:den>
                            <m:r>
                              <a:rPr lang="en-US" altLang="en-US" sz="2800" b="0" i="1" smtClean="0">
                                <a:latin typeface="Cambria Math"/>
                              </a:rPr>
                              <m:t>𝑛</m:t>
                            </m:r>
                          </m:den>
                        </m:f>
                      </m:e>
                    </m:rad>
                  </m:oMath>
                </a14:m>
                <a:endParaRPr lang="en-US" altLang="en-US" sz="2800"/>
              </a:p>
              <a:p>
                <a:pPr eaLnBrk="1" hangingPunct="1"/>
                <a:r>
                  <a:rPr lang="en-US" altLang="en-US" sz="2800"/>
                  <a:t>One could compare models run including and then excluding points with high </a:t>
                </a:r>
                <a:r>
                  <a:rPr lang="en-US" altLang="en-US" sz="2800" i="1" err="1"/>
                  <a:t>DFFITS</a:t>
                </a:r>
                <a:r>
                  <a:rPr lang="en-US" altLang="en-US" sz="2800" baseline="-25000" err="1"/>
                  <a:t>i</a:t>
                </a:r>
                <a:r>
                  <a:rPr lang="en-US" altLang="en-US" sz="2800"/>
                  <a:t> values</a:t>
                </a:r>
              </a:p>
            </p:txBody>
          </p:sp>
        </mc:Choice>
        <mc:Fallback xmlns="">
          <p:sp>
            <p:nvSpPr>
              <p:cNvPr id="17412" name="Rectangle 3"/>
              <p:cNvSpPr>
                <a:spLocks noGrp="1" noRot="1" noChangeAspect="1" noMove="1" noResize="1" noEditPoints="1" noAdjustHandles="1" noChangeArrowheads="1" noChangeShapeType="1" noTextEdit="1"/>
              </p:cNvSpPr>
              <p:nvPr>
                <p:ph type="body" sz="half" idx="1"/>
              </p:nvPr>
            </p:nvSpPr>
            <p:spPr>
              <a:xfrm>
                <a:off x="457200" y="1371600"/>
                <a:ext cx="8382000" cy="5257800"/>
              </a:xfrm>
              <a:blipFill rotWithShape="1">
                <a:blip r:embed="rId2"/>
                <a:stretch>
                  <a:fillRect l="-1236" t="-1043" r="-1891"/>
                </a:stretch>
              </a:blipFill>
            </p:spPr>
            <p:txBody>
              <a:bodyPr/>
              <a:lstStyle/>
              <a:p>
                <a:r>
                  <a:rPr lang="en-US">
                    <a:noFill/>
                  </a:rPr>
                  <a:t> </a:t>
                </a:r>
              </a:p>
            </p:txBody>
          </p:sp>
        </mc:Fallback>
      </mc:AlternateContent>
      <p:sp>
        <p:nvSpPr>
          <p:cNvPr id="5" name="Line 4"/>
          <p:cNvSpPr>
            <a:spLocks noChangeShapeType="1"/>
          </p:cNvSpPr>
          <p:nvPr/>
        </p:nvSpPr>
        <p:spPr bwMode="auto">
          <a:xfrm>
            <a:off x="6096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65D48F1F-972C-4EC7-AAD6-55C7142ECD2B}" type="slidenum">
              <a:rPr lang="en-US" smtClean="0"/>
              <a:pPr>
                <a:defRPr/>
              </a:pPr>
              <a:t>59</a:t>
            </a:fld>
            <a:endParaRPr lang="en-US"/>
          </a:p>
        </p:txBody>
      </p:sp>
    </p:spTree>
    <p:extLst>
      <p:ext uri="{BB962C8B-B14F-4D97-AF65-F5344CB8AC3E}">
        <p14:creationId xmlns:p14="http://schemas.microsoft.com/office/powerpoint/2010/main" val="13676880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5588"/>
            <a:ext cx="5105400"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816725" y="3200400"/>
            <a:ext cx="1452563" cy="954088"/>
          </a:xfrm>
          <a:prstGeom prst="rect">
            <a:avLst/>
          </a:prstGeom>
          <a:noFill/>
        </p:spPr>
        <p:txBody>
          <a:bodyPr wrap="none">
            <a:spAutoFit/>
          </a:bodyPr>
          <a:lstStyle/>
          <a:p>
            <a:pPr eaLnBrk="1" hangingPunct="1">
              <a:defRPr/>
            </a:pPr>
            <a:r>
              <a:rPr lang="en-US" sz="2800" b="1">
                <a:solidFill>
                  <a:srgbClr val="7030A0"/>
                </a:solidFill>
                <a:latin typeface="+mj-lt"/>
              </a:rPr>
              <a:t>Outlying</a:t>
            </a:r>
          </a:p>
          <a:p>
            <a:pPr eaLnBrk="1" hangingPunct="1">
              <a:defRPr/>
            </a:pPr>
            <a:r>
              <a:rPr lang="en-US" sz="2800" b="1">
                <a:solidFill>
                  <a:srgbClr val="7030A0"/>
                </a:solidFill>
                <a:latin typeface="+mj-lt"/>
              </a:rPr>
              <a:t>value?</a:t>
            </a:r>
          </a:p>
        </p:txBody>
      </p:sp>
      <p:sp>
        <p:nvSpPr>
          <p:cNvPr id="1126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AFCD0967-59BC-394E-A3D8-1D898C3A072A}" type="slidenum">
              <a:rPr lang="en-US" altLang="en-US" sz="1200">
                <a:solidFill>
                  <a:srgbClr val="898989"/>
                </a:solidFill>
                <a:latin typeface="Arial" charset="0"/>
              </a:rPr>
              <a:pPr>
                <a:spcBef>
                  <a:spcPct val="0"/>
                </a:spcBef>
                <a:buFontTx/>
                <a:buNone/>
              </a:pPr>
              <a:t>6</a:t>
            </a:fld>
            <a:endParaRPr lang="en-US" altLang="en-US" sz="1200">
              <a:latin typeface="Arial" charset="0"/>
            </a:endParaRPr>
          </a:p>
        </p:txBody>
      </p:sp>
      <p:sp>
        <p:nvSpPr>
          <p:cNvPr id="6" name="TextBox 5"/>
          <p:cNvSpPr txBox="1"/>
          <p:nvPr/>
        </p:nvSpPr>
        <p:spPr>
          <a:xfrm>
            <a:off x="228600" y="255588"/>
            <a:ext cx="1752600" cy="984885"/>
          </a:xfrm>
          <a:prstGeom prst="rect">
            <a:avLst/>
          </a:prstGeom>
          <a:noFill/>
        </p:spPr>
        <p:txBody>
          <a:bodyPr wrap="square">
            <a:spAutoFit/>
          </a:bodyPr>
          <a:lstStyle/>
          <a:p>
            <a:pPr eaLnBrk="1" hangingPunct="1">
              <a:defRPr/>
            </a:pPr>
            <a:r>
              <a:rPr lang="en-US" sz="2900" b="1" dirty="0" smtClean="0">
                <a:solidFill>
                  <a:srgbClr val="7030A0"/>
                </a:solidFill>
                <a:latin typeface="+mj-lt"/>
              </a:rPr>
              <a:t>Influence Analysis</a:t>
            </a:r>
            <a:endParaRPr lang="en-US" sz="2900" b="1" dirty="0">
              <a:solidFill>
                <a:srgbClr val="7030A0"/>
              </a:solidFill>
              <a:latin typeface="+mj-lt"/>
            </a:endParaRPr>
          </a:p>
        </p:txBody>
      </p:sp>
    </p:spTree>
    <p:extLst>
      <p:ext uri="{BB962C8B-B14F-4D97-AF65-F5344CB8AC3E}">
        <p14:creationId xmlns:p14="http://schemas.microsoft.com/office/powerpoint/2010/main" val="150600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8600" y="228600"/>
            <a:ext cx="8610600" cy="838200"/>
          </a:xfrm>
        </p:spPr>
        <p:txBody>
          <a:bodyPr/>
          <a:lstStyle/>
          <a:p>
            <a:pPr eaLnBrk="1" hangingPunct="1"/>
            <a:r>
              <a:rPr lang="en-US" altLang="en-US" sz="3400" b="1" dirty="0" smtClean="0">
                <a:solidFill>
                  <a:srgbClr val="7030A0"/>
                </a:solidFill>
              </a:rPr>
              <a:t>Questions from/since last class</a:t>
            </a:r>
            <a:endParaRPr lang="en-US" altLang="en-US" sz="3400" dirty="0">
              <a:solidFill>
                <a:srgbClr val="7030A0"/>
              </a:solidFill>
            </a:endParaRP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dirty="0">
                <a:solidFill>
                  <a:srgbClr val="898989"/>
                </a:solidFill>
                <a:latin typeface="Arial" charset="0"/>
              </a:rPr>
              <a:t>Sli</a:t>
            </a:r>
            <a:r>
              <a:rPr lang="en-US" altLang="en-US" sz="1200" dirty="0">
                <a:solidFill>
                  <a:srgbClr val="7F7F7F"/>
                </a:solidFill>
                <a:latin typeface="Arial" charset="0"/>
              </a:rPr>
              <a:t>de</a:t>
            </a:r>
            <a:r>
              <a:rPr lang="en-US" altLang="en-US" sz="1200" dirty="0">
                <a:latin typeface="Arial" charset="0"/>
              </a:rPr>
              <a:t> </a:t>
            </a:r>
            <a:fld id="{2C3B58B8-982D-DB4B-9D97-26A6BA28EE31}" type="slidenum">
              <a:rPr lang="en-US" altLang="en-US" sz="1200">
                <a:solidFill>
                  <a:srgbClr val="898989"/>
                </a:solidFill>
                <a:latin typeface="Arial" charset="0"/>
              </a:rPr>
              <a:pPr>
                <a:spcBef>
                  <a:spcPct val="0"/>
                </a:spcBef>
                <a:buFontTx/>
                <a:buNone/>
              </a:pPr>
              <a:t>7</a:t>
            </a:fld>
            <a:endParaRPr lang="en-US" altLang="en-US" sz="1200" dirty="0">
              <a:latin typeface="Arial" charset="0"/>
            </a:endParaRPr>
          </a:p>
        </p:txBody>
      </p:sp>
      <p:sp>
        <p:nvSpPr>
          <p:cNvPr id="21509" name="Line 4"/>
          <p:cNvSpPr>
            <a:spLocks noChangeShapeType="1"/>
          </p:cNvSpPr>
          <p:nvPr/>
        </p:nvSpPr>
        <p:spPr bwMode="auto">
          <a:xfrm>
            <a:off x="647700" y="1219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dirty="0"/>
          </a:p>
        </p:txBody>
      </p:sp>
      <p:sp>
        <p:nvSpPr>
          <p:cNvPr id="3" name="Content Placeholder 2"/>
          <p:cNvSpPr>
            <a:spLocks noGrp="1"/>
          </p:cNvSpPr>
          <p:nvPr>
            <p:ph idx="1"/>
          </p:nvPr>
        </p:nvSpPr>
        <p:spPr/>
        <p:txBody>
          <a:bodyPr/>
          <a:lstStyle/>
          <a:p>
            <a:r>
              <a:rPr lang="en-US" dirty="0" smtClean="0"/>
              <a:t>Outlier deletion</a:t>
            </a:r>
          </a:p>
          <a:p>
            <a:r>
              <a:rPr lang="en-US" dirty="0" smtClean="0">
                <a:solidFill>
                  <a:srgbClr val="FF0000"/>
                </a:solidFill>
              </a:rPr>
              <a:t>Nonlinear predictor (independent) variables X</a:t>
            </a:r>
          </a:p>
          <a:p>
            <a:r>
              <a:rPr lang="en-US" dirty="0" err="1" smtClean="0"/>
              <a:t>Lowess</a:t>
            </a:r>
            <a:r>
              <a:rPr lang="en-US" dirty="0" smtClean="0"/>
              <a:t> and where there might be knot</a:t>
            </a:r>
          </a:p>
          <a:p>
            <a:r>
              <a:rPr lang="en-US" dirty="0" smtClean="0"/>
              <a:t>’describe output as if for manuscript’</a:t>
            </a:r>
          </a:p>
          <a:p>
            <a:r>
              <a:rPr lang="en-US" dirty="0" smtClean="0"/>
              <a:t>R</a:t>
            </a:r>
            <a:r>
              <a:rPr lang="en-US" baseline="30000" dirty="0" smtClean="0"/>
              <a:t>2 </a:t>
            </a:r>
            <a:r>
              <a:rPr lang="en-US" dirty="0" smtClean="0"/>
              <a:t>&gt; .70 is considered ‘good’</a:t>
            </a:r>
          </a:p>
          <a:p>
            <a:r>
              <a:rPr lang="en-US" dirty="0" smtClean="0"/>
              <a:t>10% rule for confounders</a:t>
            </a:r>
          </a:p>
          <a:p>
            <a:r>
              <a:rPr lang="en-US" dirty="0" smtClean="0"/>
              <a:t>Comparing R</a:t>
            </a:r>
            <a:r>
              <a:rPr lang="en-US" baseline="30000" dirty="0" smtClean="0"/>
              <a:t>2</a:t>
            </a:r>
            <a:r>
              <a:rPr lang="en-US" dirty="0" smtClean="0"/>
              <a:t> values across models to choose ‘best’ fit</a:t>
            </a:r>
          </a:p>
          <a:p>
            <a:endParaRPr lang="en-US" dirty="0" smtClean="0"/>
          </a:p>
        </p:txBody>
      </p:sp>
    </p:spTree>
    <p:extLst>
      <p:ext uri="{BB962C8B-B14F-4D97-AF65-F5344CB8AC3E}">
        <p14:creationId xmlns:p14="http://schemas.microsoft.com/office/powerpoint/2010/main" val="152071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noChangeArrowheads="1"/>
          </p:cNvSpPr>
          <p:nvPr>
            <p:ph type="title"/>
          </p:nvPr>
        </p:nvSpPr>
        <p:spPr>
          <a:xfrm>
            <a:off x="152400" y="457200"/>
            <a:ext cx="8763000" cy="1143000"/>
          </a:xfrm>
        </p:spPr>
        <p:txBody>
          <a:bodyPr/>
          <a:lstStyle/>
          <a:p>
            <a:pPr eaLnBrk="1" hangingPunct="1"/>
            <a:r>
              <a:rPr lang="en-US" altLang="en-US" sz="3800" b="1" dirty="0" smtClean="0">
                <a:solidFill>
                  <a:srgbClr val="7030A0"/>
                </a:solidFill>
              </a:rPr>
              <a:t>Exploratory ‘smooth’ might not be linear </a:t>
            </a:r>
            <a:endParaRPr lang="en-US" altLang="en-US" sz="3800" dirty="0">
              <a:solidFill>
                <a:srgbClr val="7030A0"/>
              </a:solidFill>
            </a:endParaRPr>
          </a:p>
        </p:txBody>
      </p:sp>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DCD57845-C28D-344C-B67D-6DBFE99AFEE2}" type="slidenum">
              <a:rPr lang="en-US" altLang="en-US" sz="1200">
                <a:solidFill>
                  <a:srgbClr val="898989"/>
                </a:solidFill>
                <a:latin typeface="Arial" charset="0"/>
              </a:rPr>
              <a:pPr>
                <a:spcBef>
                  <a:spcPct val="0"/>
                </a:spcBef>
                <a:buFontTx/>
                <a:buNone/>
              </a:pPr>
              <a:t>8</a:t>
            </a:fld>
            <a:endParaRPr lang="en-US" altLang="en-US" sz="1200">
              <a:latin typeface="Arial" charset="0"/>
            </a:endParaRPr>
          </a:p>
        </p:txBody>
      </p:sp>
      <p:sp>
        <p:nvSpPr>
          <p:cNvPr id="49156" name="Line 1028"/>
          <p:cNvSpPr>
            <a:spLocks noChangeShapeType="1"/>
          </p:cNvSpPr>
          <p:nvPr/>
        </p:nvSpPr>
        <p:spPr bwMode="auto">
          <a:xfrm>
            <a:off x="609600" y="1600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49157" name="Rectangle 1031"/>
          <p:cNvSpPr>
            <a:spLocks noChangeArrowheads="1"/>
          </p:cNvSpPr>
          <p:nvPr/>
        </p:nvSpPr>
        <p:spPr bwMode="auto">
          <a:xfrm>
            <a:off x="1152525" y="1720850"/>
            <a:ext cx="68214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2400" smtClean="0">
                <a:latin typeface="Courier" charset="0"/>
              </a:rPr>
              <a:t>lowess pdi minutes, xlabel(0(20)120)</a:t>
            </a:r>
          </a:p>
          <a:p>
            <a:pPr eaLnBrk="1" hangingPunct="1">
              <a:spcBef>
                <a:spcPct val="0"/>
              </a:spcBef>
              <a:buFontTx/>
              <a:buNone/>
              <a:defRPr/>
            </a:pPr>
            <a:r>
              <a:rPr lang="en-US" altLang="en-US" sz="2400" smtClean="0">
                <a:latin typeface="Courier" charset="0"/>
              </a:rPr>
              <a:t>ylabel(50(25)150)</a:t>
            </a:r>
            <a:endParaRPr lang="en-US" altLang="en-US" sz="2000" smtClean="0">
              <a:latin typeface="Courier" charset="0"/>
            </a:endParaRPr>
          </a:p>
        </p:txBody>
      </p:sp>
      <p:pic>
        <p:nvPicPr>
          <p:cNvPr id="9216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590800"/>
            <a:ext cx="51149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6229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noChangeArrowheads="1"/>
          </p:cNvSpPr>
          <p:nvPr>
            <p:ph type="title"/>
          </p:nvPr>
        </p:nvSpPr>
        <p:spPr>
          <a:xfrm>
            <a:off x="762000" y="457200"/>
            <a:ext cx="7772400" cy="1143000"/>
          </a:xfrm>
        </p:spPr>
        <p:txBody>
          <a:bodyPr/>
          <a:lstStyle/>
          <a:p>
            <a:pPr eaLnBrk="1" hangingPunct="1"/>
            <a:r>
              <a:rPr lang="en-US" altLang="en-US" sz="4000" b="1" dirty="0" smtClean="0">
                <a:solidFill>
                  <a:srgbClr val="7030A0"/>
                </a:solidFill>
              </a:rPr>
              <a:t>Then what?</a:t>
            </a:r>
            <a:endParaRPr lang="en-US" altLang="en-US" sz="4000" dirty="0">
              <a:solidFill>
                <a:srgbClr val="7030A0"/>
              </a:solidFill>
            </a:endParaRPr>
          </a:p>
        </p:txBody>
      </p:sp>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200">
                <a:solidFill>
                  <a:srgbClr val="898989"/>
                </a:solidFill>
                <a:latin typeface="Arial" charset="0"/>
              </a:rPr>
              <a:t>Slide</a:t>
            </a:r>
            <a:r>
              <a:rPr lang="en-US" altLang="en-US" sz="1200">
                <a:latin typeface="Arial" charset="0"/>
              </a:rPr>
              <a:t> </a:t>
            </a:r>
            <a:fld id="{DCD57845-C28D-344C-B67D-6DBFE99AFEE2}" type="slidenum">
              <a:rPr lang="en-US" altLang="en-US" sz="1200">
                <a:solidFill>
                  <a:srgbClr val="898989"/>
                </a:solidFill>
                <a:latin typeface="Arial" charset="0"/>
              </a:rPr>
              <a:pPr>
                <a:spcBef>
                  <a:spcPct val="0"/>
                </a:spcBef>
                <a:buFontTx/>
                <a:buNone/>
              </a:pPr>
              <a:t>9</a:t>
            </a:fld>
            <a:endParaRPr lang="en-US" altLang="en-US" sz="1200">
              <a:latin typeface="Arial" charset="0"/>
            </a:endParaRPr>
          </a:p>
        </p:txBody>
      </p:sp>
      <p:sp>
        <p:nvSpPr>
          <p:cNvPr id="49156" name="Line 1028"/>
          <p:cNvSpPr>
            <a:spLocks noChangeShapeType="1"/>
          </p:cNvSpPr>
          <p:nvPr/>
        </p:nvSpPr>
        <p:spPr bwMode="auto">
          <a:xfrm>
            <a:off x="609600" y="1600200"/>
            <a:ext cx="8001000" cy="0"/>
          </a:xfrm>
          <a:prstGeom prst="line">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2195920"/>
            <a:ext cx="4826000" cy="3556000"/>
          </a:xfrm>
          <a:prstGeom prst="rect">
            <a:avLst/>
          </a:prstGeom>
        </p:spPr>
      </p:pic>
    </p:spTree>
    <p:extLst>
      <p:ext uri="{BB962C8B-B14F-4D97-AF65-F5344CB8AC3E}">
        <p14:creationId xmlns:p14="http://schemas.microsoft.com/office/powerpoint/2010/main" val="1342205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4892</TotalTime>
  <Words>2716</Words>
  <Application>Microsoft Macintosh PowerPoint</Application>
  <PresentationFormat>On-screen Show (4:3)</PresentationFormat>
  <Paragraphs>432</Paragraphs>
  <Slides>59</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9" baseType="lpstr">
      <vt:lpstr>Arial</vt:lpstr>
      <vt:lpstr>Calibri</vt:lpstr>
      <vt:lpstr>Cambria Math</vt:lpstr>
      <vt:lpstr>Courier</vt:lpstr>
      <vt:lpstr>Courier New</vt:lpstr>
      <vt:lpstr>Mangal</vt:lpstr>
      <vt:lpstr>Symbol</vt:lpstr>
      <vt:lpstr>Times New Roman</vt:lpstr>
      <vt:lpstr>Office Theme</vt:lpstr>
      <vt:lpstr>Equation</vt:lpstr>
      <vt:lpstr>BST 210 Applied Regression Analysis     </vt:lpstr>
      <vt:lpstr>Lecture 4 Plan for Today</vt:lpstr>
      <vt:lpstr>Notes on Homework</vt:lpstr>
      <vt:lpstr>Questions from/since last class</vt:lpstr>
      <vt:lpstr>PowerPoint Presentation</vt:lpstr>
      <vt:lpstr>PowerPoint Presentation</vt:lpstr>
      <vt:lpstr>Questions from/since last class</vt:lpstr>
      <vt:lpstr>Exploratory ‘smooth’ might not be linear </vt:lpstr>
      <vt:lpstr>Then what?</vt:lpstr>
      <vt:lpstr>Which Linear Model?</vt:lpstr>
      <vt:lpstr>Questions from/since last class</vt:lpstr>
      <vt:lpstr>‘Knots’ in Smoothing</vt:lpstr>
      <vt:lpstr>Questions from/since last class</vt:lpstr>
      <vt:lpstr>Note on Confounding</vt:lpstr>
      <vt:lpstr>Recall Confounding</vt:lpstr>
      <vt:lpstr>Recall Confounding</vt:lpstr>
      <vt:lpstr>Questions since last class</vt:lpstr>
      <vt:lpstr>Interpretation, manuscript style</vt:lpstr>
      <vt:lpstr>Interpretation, manuscript style</vt:lpstr>
      <vt:lpstr>Results</vt:lpstr>
      <vt:lpstr>Continue to develop general framework for approaching analyses</vt:lpstr>
      <vt:lpstr>Continue to develop general framework for approaching analyses</vt:lpstr>
      <vt:lpstr>PowerPoint Presentation</vt:lpstr>
      <vt:lpstr>PowerPoint Presentation</vt:lpstr>
      <vt:lpstr>PowerPoint Presentation</vt:lpstr>
      <vt:lpstr>Residual Analysis</vt:lpstr>
      <vt:lpstr>Residual Analysis</vt:lpstr>
      <vt:lpstr>Finding the “Best” Line</vt:lpstr>
      <vt:lpstr>Fitted Line</vt:lpstr>
      <vt:lpstr>PowerPoint Presentation</vt:lpstr>
      <vt:lpstr>Least Squares Estimation (LSE)</vt:lpstr>
      <vt:lpstr>LSE: Multiple Linear Regression</vt:lpstr>
      <vt:lpstr>Least Squares Estimation of β  (Multiple Linear Regression)</vt:lpstr>
      <vt:lpstr>Residual Analysis</vt:lpstr>
      <vt:lpstr>Residual Analysis</vt:lpstr>
      <vt:lpstr>Residual Analysis</vt:lpstr>
      <vt:lpstr>Residual Analysis</vt:lpstr>
      <vt:lpstr>Residual Analysis</vt:lpstr>
      <vt:lpstr>Regression Analysis with residuals</vt:lpstr>
      <vt:lpstr>Assumptions Satisfied (Y/N?)</vt:lpstr>
      <vt:lpstr>Assumptions Satisfied (Y/N?)</vt:lpstr>
      <vt:lpstr>Assumptions Satisfied (Y/N?)</vt:lpstr>
      <vt:lpstr>Assumptions Satisfied (Y/N?)</vt:lpstr>
      <vt:lpstr>Scaling Residuals</vt:lpstr>
      <vt:lpstr>Standardized Residuals</vt:lpstr>
      <vt:lpstr>Studentized Residuals</vt:lpstr>
      <vt:lpstr>Studentized Residuals</vt:lpstr>
      <vt:lpstr>Scaling Residuals</vt:lpstr>
      <vt:lpstr>Scaling Residuals</vt:lpstr>
      <vt:lpstr>Autocorrelation in Residuals</vt:lpstr>
      <vt:lpstr>Autocorrelation in Residuals</vt:lpstr>
      <vt:lpstr>Influence Analysis</vt:lpstr>
      <vt:lpstr>Influence Analysis: Leverage</vt:lpstr>
      <vt:lpstr>Influence Analysis: Leverage</vt:lpstr>
      <vt:lpstr>Influence Analysis: Leverage</vt:lpstr>
      <vt:lpstr>Influence Analysis: Cook’s Distance</vt:lpstr>
      <vt:lpstr>Influence Analysis: DFBETA</vt:lpstr>
      <vt:lpstr>Influence Analysis: DFBETA</vt:lpstr>
      <vt:lpstr>Influence Analysis: DFFITS</vt:lpstr>
    </vt:vector>
  </TitlesOfParts>
  <Company>Harvard School of Public Health</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David Wypij</dc:creator>
  <cp:lastModifiedBy>Erin Lake</cp:lastModifiedBy>
  <cp:revision>391</cp:revision>
  <cp:lastPrinted>2019-09-10T04:49:03Z</cp:lastPrinted>
  <dcterms:created xsi:type="dcterms:W3CDTF">2009-06-11T16:17:34Z</dcterms:created>
  <dcterms:modified xsi:type="dcterms:W3CDTF">2019-09-12T15:33:57Z</dcterms:modified>
</cp:coreProperties>
</file>