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60" r:id="rId5"/>
    <p:sldId id="257" r:id="rId6"/>
    <p:sldId id="259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2" r:id="rId15"/>
    <p:sldId id="273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7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9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8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2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0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1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3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7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1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66E2-11E8-4920-B77D-FC41FBFE6DE2}" type="datetimeFigureOut">
              <a:rPr lang="zh-CN" altLang="en-US" smtClean="0"/>
              <a:t>2014/11/25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344C-7472-4263-995E-EBF8A3163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3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yfay.com/node/91" TargetMode="External"/><Relationship Id="rId2" Type="http://schemas.openxmlformats.org/officeDocument/2006/relationships/hyperlink" Target="http://www.git-scm.com/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10461214/why-do-git-push-gerrit-headrefs-for-master-instead-of-git-push-origin-ma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 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023" y="-609"/>
            <a:ext cx="8229600" cy="837321"/>
          </a:xfrm>
        </p:spPr>
        <p:txBody>
          <a:bodyPr/>
          <a:lstStyle/>
          <a:p>
            <a:r>
              <a:rPr lang="en-US" altLang="zh-CN" dirty="0" smtClean="0"/>
              <a:t>Branch and Merge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570829" y="2038242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963200" y="3310801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5"/>
            <a:endCxn id="5" idx="0"/>
          </p:cNvCxnSpPr>
          <p:nvPr/>
        </p:nvCxnSpPr>
        <p:spPr>
          <a:xfrm>
            <a:off x="2842330" y="2309743"/>
            <a:ext cx="284725" cy="100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477687" y="2038242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694280" y="2038241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886931" y="3305207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848589" y="3289067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6"/>
          </p:cNvCxnSpPr>
          <p:nvPr/>
        </p:nvCxnSpPr>
        <p:spPr>
          <a:xfrm flipV="1">
            <a:off x="3290909" y="3474653"/>
            <a:ext cx="57606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" idx="2"/>
          </p:cNvCxnSpPr>
          <p:nvPr/>
        </p:nvCxnSpPr>
        <p:spPr>
          <a:xfrm>
            <a:off x="4158559" y="3438961"/>
            <a:ext cx="690030" cy="1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6"/>
            <a:endCxn id="7" idx="2"/>
          </p:cNvCxnSpPr>
          <p:nvPr/>
        </p:nvCxnSpPr>
        <p:spPr>
          <a:xfrm>
            <a:off x="2888912" y="2197284"/>
            <a:ext cx="2588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2"/>
          </p:cNvCxnSpPr>
          <p:nvPr/>
        </p:nvCxnSpPr>
        <p:spPr>
          <a:xfrm>
            <a:off x="5860991" y="2197282"/>
            <a:ext cx="8332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7860" y="3285187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3474789" y="2773108"/>
            <a:ext cx="3029162" cy="276454"/>
          </a:xfrm>
          <a:prstGeom prst="wedgeRectCallout">
            <a:avLst>
              <a:gd name="adj1" fmla="val -70117"/>
              <a:gd name="adj2" fmla="val -1566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–t origin –b topic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87860" y="203824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2357663" y="932091"/>
            <a:ext cx="318083" cy="318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3653808" y="925449"/>
            <a:ext cx="318083" cy="318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870401" y="925448"/>
            <a:ext cx="318083" cy="318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9" idx="6"/>
            <a:endCxn id="30" idx="2"/>
          </p:cNvCxnSpPr>
          <p:nvPr/>
        </p:nvCxnSpPr>
        <p:spPr>
          <a:xfrm flipV="1">
            <a:off x="2675746" y="1084491"/>
            <a:ext cx="978062" cy="6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31" idx="2"/>
          </p:cNvCxnSpPr>
          <p:nvPr/>
        </p:nvCxnSpPr>
        <p:spPr>
          <a:xfrm>
            <a:off x="4037112" y="1084489"/>
            <a:ext cx="8332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标注 33"/>
          <p:cNvSpPr/>
          <p:nvPr/>
        </p:nvSpPr>
        <p:spPr>
          <a:xfrm>
            <a:off x="3020059" y="1417234"/>
            <a:ext cx="1433697" cy="453947"/>
          </a:xfrm>
          <a:prstGeom prst="wedgeRectCallout">
            <a:avLst>
              <a:gd name="adj1" fmla="val -76451"/>
              <a:gd name="adj2" fmla="val 206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5574" y="874199"/>
            <a:ext cx="140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Remote repo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29" idx="4"/>
            <a:endCxn id="4" idx="0"/>
          </p:cNvCxnSpPr>
          <p:nvPr/>
        </p:nvCxnSpPr>
        <p:spPr>
          <a:xfrm>
            <a:off x="2516705" y="1250174"/>
            <a:ext cx="213166" cy="78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231" y="2367766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repo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5188484" y="1091133"/>
            <a:ext cx="10507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951597" y="2195104"/>
            <a:ext cx="10507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标注 50"/>
          <p:cNvSpPr/>
          <p:nvPr/>
        </p:nvSpPr>
        <p:spPr>
          <a:xfrm>
            <a:off x="5459853" y="1342659"/>
            <a:ext cx="1076889" cy="453947"/>
          </a:xfrm>
          <a:prstGeom prst="wedgeRectCallout">
            <a:avLst>
              <a:gd name="adj1" fmla="val -76451"/>
              <a:gd name="adj2" fmla="val 206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2689798" y="5401944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2953246" y="6193529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54" name="直接箭头连接符 53"/>
          <p:cNvCxnSpPr>
            <a:stCxn id="52" idx="5"/>
          </p:cNvCxnSpPr>
          <p:nvPr/>
        </p:nvCxnSpPr>
        <p:spPr>
          <a:xfrm>
            <a:off x="2961299" y="5673445"/>
            <a:ext cx="154658" cy="500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735655" y="5401944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6467221" y="5414323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5713879" y="6219210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6517033" y="6203070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3" idx="6"/>
          </p:cNvCxnSpPr>
          <p:nvPr/>
        </p:nvCxnSpPr>
        <p:spPr>
          <a:xfrm flipV="1">
            <a:off x="3280955" y="6357381"/>
            <a:ext cx="57606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5985507" y="6352581"/>
            <a:ext cx="530709" cy="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5" idx="2"/>
          </p:cNvCxnSpPr>
          <p:nvPr/>
        </p:nvCxnSpPr>
        <p:spPr>
          <a:xfrm>
            <a:off x="3007881" y="5560986"/>
            <a:ext cx="27277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56" idx="2"/>
          </p:cNvCxnSpPr>
          <p:nvPr/>
        </p:nvCxnSpPr>
        <p:spPr>
          <a:xfrm>
            <a:off x="6050576" y="5573364"/>
            <a:ext cx="4166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77906" y="6167915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406829" y="540194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476632" y="4295793"/>
            <a:ext cx="318083" cy="318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72777" y="4289151"/>
            <a:ext cx="318083" cy="318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989370" y="4289150"/>
            <a:ext cx="318083" cy="318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6" idx="6"/>
            <a:endCxn id="67" idx="2"/>
          </p:cNvCxnSpPr>
          <p:nvPr/>
        </p:nvCxnSpPr>
        <p:spPr>
          <a:xfrm flipV="1">
            <a:off x="2794715" y="4448193"/>
            <a:ext cx="978062" cy="6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68" idx="2"/>
          </p:cNvCxnSpPr>
          <p:nvPr/>
        </p:nvCxnSpPr>
        <p:spPr>
          <a:xfrm>
            <a:off x="4156081" y="4448191"/>
            <a:ext cx="8332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24543" y="4237901"/>
            <a:ext cx="140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Remote repo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66" idx="4"/>
            <a:endCxn id="52" idx="0"/>
          </p:cNvCxnSpPr>
          <p:nvPr/>
        </p:nvCxnSpPr>
        <p:spPr>
          <a:xfrm>
            <a:off x="2635674" y="4613876"/>
            <a:ext cx="213166" cy="78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4200" y="5731468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repo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5307453" y="4454835"/>
            <a:ext cx="10507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89" idx="2"/>
          </p:cNvCxnSpPr>
          <p:nvPr/>
        </p:nvCxnSpPr>
        <p:spPr>
          <a:xfrm>
            <a:off x="6694280" y="5534839"/>
            <a:ext cx="591183" cy="16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8" idx="4"/>
          </p:cNvCxnSpPr>
          <p:nvPr/>
        </p:nvCxnSpPr>
        <p:spPr>
          <a:xfrm>
            <a:off x="5148412" y="4607233"/>
            <a:ext cx="233994" cy="91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3847730" y="6210237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5064323" y="6210236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endCxn id="80" idx="2"/>
          </p:cNvCxnSpPr>
          <p:nvPr/>
        </p:nvCxnSpPr>
        <p:spPr>
          <a:xfrm>
            <a:off x="4231034" y="6369277"/>
            <a:ext cx="8332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0" idx="6"/>
            <a:endCxn id="57" idx="2"/>
          </p:cNvCxnSpPr>
          <p:nvPr/>
        </p:nvCxnSpPr>
        <p:spPr>
          <a:xfrm>
            <a:off x="5382406" y="6369278"/>
            <a:ext cx="331473" cy="13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6844742" y="6375361"/>
            <a:ext cx="690030" cy="1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标注 86"/>
          <p:cNvSpPr/>
          <p:nvPr/>
        </p:nvSpPr>
        <p:spPr>
          <a:xfrm>
            <a:off x="7189757" y="6521238"/>
            <a:ext cx="1954243" cy="234056"/>
          </a:xfrm>
          <a:prstGeom prst="wedgeRectCallout">
            <a:avLst>
              <a:gd name="adj1" fmla="val -69520"/>
              <a:gd name="adj2" fmla="val -1101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rebase master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285463" y="5387125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8247121" y="5370985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91" name="直接箭头连接符 90"/>
          <p:cNvCxnSpPr>
            <a:endCxn id="90" idx="2"/>
          </p:cNvCxnSpPr>
          <p:nvPr/>
        </p:nvCxnSpPr>
        <p:spPr>
          <a:xfrm>
            <a:off x="7557091" y="5520879"/>
            <a:ext cx="690030" cy="1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7092280" y="5557665"/>
            <a:ext cx="97477" cy="818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标注 97"/>
          <p:cNvSpPr/>
          <p:nvPr/>
        </p:nvSpPr>
        <p:spPr>
          <a:xfrm>
            <a:off x="5862584" y="4887780"/>
            <a:ext cx="1586733" cy="226974"/>
          </a:xfrm>
          <a:prstGeom prst="wedgeRectCallout">
            <a:avLst>
              <a:gd name="adj1" fmla="val 33012"/>
              <a:gd name="adj2" fmla="val 25608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merge topic</a:t>
            </a:r>
            <a:endParaRPr lang="zh-CN" altLang="en-US" dirty="0"/>
          </a:p>
        </p:txBody>
      </p:sp>
      <p:cxnSp>
        <p:nvCxnSpPr>
          <p:cNvPr id="106" name="直接箭头连接符 105"/>
          <p:cNvCxnSpPr>
            <a:stCxn id="31" idx="4"/>
          </p:cNvCxnSpPr>
          <p:nvPr/>
        </p:nvCxnSpPr>
        <p:spPr>
          <a:xfrm>
            <a:off x="5029443" y="1243531"/>
            <a:ext cx="225552" cy="951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–t &lt;remote&gt; -b &lt;branch&gt; : create a branch that tracks a remote branch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checkout &lt;branch&gt; : switch branch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: show branches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branch –D &lt;branch&gt;: delete branch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: list remote branches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remote show &lt;branch name&gt; : show details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fetch : sync meta info with remote, does not really update code.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pull : merge remote branch, </a:t>
            </a:r>
            <a:r>
              <a:rPr lang="en-US" altLang="zh-CN" dirty="0" smtClean="0">
                <a:solidFill>
                  <a:srgbClr val="FF0000"/>
                </a:solidFill>
              </a:rPr>
              <a:t>only use it to pull fast-forward changes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fetch +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merge : </a:t>
            </a:r>
            <a:r>
              <a:rPr lang="en-US" altLang="zh-CN" dirty="0">
                <a:solidFill>
                  <a:srgbClr val="FF0000"/>
                </a:solidFill>
              </a:rPr>
              <a:t>only use it to </a:t>
            </a:r>
            <a:r>
              <a:rPr lang="en-US" altLang="zh-CN" dirty="0" smtClean="0">
                <a:solidFill>
                  <a:srgbClr val="FF0000"/>
                </a:solidFill>
              </a:rPr>
              <a:t>merge </a:t>
            </a:r>
            <a:r>
              <a:rPr lang="en-US" altLang="zh-CN" dirty="0">
                <a:solidFill>
                  <a:srgbClr val="FF0000"/>
                </a:solidFill>
              </a:rPr>
              <a:t>fast-forward </a:t>
            </a:r>
            <a:r>
              <a:rPr lang="en-US" altLang="zh-CN" dirty="0" smtClean="0">
                <a:solidFill>
                  <a:srgbClr val="FF0000"/>
                </a:solidFill>
              </a:rPr>
              <a:t>changes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rebase +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: this is the way to merge cleanly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6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Release flow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552676" y="4139277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808668" y="4181938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086242" y="4176548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6"/>
          </p:cNvCxnSpPr>
          <p:nvPr/>
        </p:nvCxnSpPr>
        <p:spPr>
          <a:xfrm>
            <a:off x="2870759" y="4298319"/>
            <a:ext cx="923937" cy="12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>
          <a:xfrm flipV="1">
            <a:off x="4126751" y="4335590"/>
            <a:ext cx="959491" cy="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58971" y="409416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2339510" y="3033126"/>
            <a:ext cx="318083" cy="318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635655" y="3026484"/>
            <a:ext cx="318083" cy="318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852248" y="3026483"/>
            <a:ext cx="318083" cy="318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6"/>
            <a:endCxn id="18" idx="2"/>
          </p:cNvCxnSpPr>
          <p:nvPr/>
        </p:nvCxnSpPr>
        <p:spPr>
          <a:xfrm flipV="1">
            <a:off x="2657593" y="3185526"/>
            <a:ext cx="978062" cy="6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9" idx="2"/>
          </p:cNvCxnSpPr>
          <p:nvPr/>
        </p:nvCxnSpPr>
        <p:spPr>
          <a:xfrm>
            <a:off x="4018959" y="3185524"/>
            <a:ext cx="8332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417" y="2420888"/>
            <a:ext cx="140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Remote repo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7" idx="4"/>
            <a:endCxn id="4" idx="0"/>
          </p:cNvCxnSpPr>
          <p:nvPr/>
        </p:nvCxnSpPr>
        <p:spPr>
          <a:xfrm>
            <a:off x="2498552" y="3351209"/>
            <a:ext cx="213166" cy="78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078" y="4468801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repo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189435" y="3192168"/>
            <a:ext cx="10507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4"/>
            <a:endCxn id="8" idx="0"/>
          </p:cNvCxnSpPr>
          <p:nvPr/>
        </p:nvCxnSpPr>
        <p:spPr>
          <a:xfrm>
            <a:off x="5011290" y="3344566"/>
            <a:ext cx="233994" cy="831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0784" y="3026483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17" idx="0"/>
          </p:cNvCxnSpPr>
          <p:nvPr/>
        </p:nvCxnSpPr>
        <p:spPr>
          <a:xfrm flipV="1">
            <a:off x="2498552" y="2132856"/>
            <a:ext cx="213165" cy="90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2585528" y="1814773"/>
            <a:ext cx="318083" cy="3180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58971" y="1807321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Release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6221122" y="1807321"/>
            <a:ext cx="318083" cy="3180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44" idx="6"/>
          </p:cNvCxnSpPr>
          <p:nvPr/>
        </p:nvCxnSpPr>
        <p:spPr>
          <a:xfrm flipV="1">
            <a:off x="2903611" y="1973814"/>
            <a:ext cx="37224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3317572" y="1836533"/>
            <a:ext cx="318083" cy="3180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endCxn id="47" idx="2"/>
          </p:cNvCxnSpPr>
          <p:nvPr/>
        </p:nvCxnSpPr>
        <p:spPr>
          <a:xfrm flipV="1">
            <a:off x="3635655" y="1966363"/>
            <a:ext cx="2585467" cy="29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794696" y="1995575"/>
            <a:ext cx="799948" cy="284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4489931" y="4838133"/>
            <a:ext cx="318083" cy="318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5245284" y="4863694"/>
            <a:ext cx="318083" cy="318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6" idx="6"/>
          </p:cNvCxnSpPr>
          <p:nvPr/>
        </p:nvCxnSpPr>
        <p:spPr>
          <a:xfrm>
            <a:off x="4808014" y="4997175"/>
            <a:ext cx="437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63303" y="4857083"/>
            <a:ext cx="65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3767113" y="3329252"/>
            <a:ext cx="233994" cy="831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695726" y="1966362"/>
            <a:ext cx="0" cy="3018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8" idx="6"/>
          </p:cNvCxnSpPr>
          <p:nvPr/>
        </p:nvCxnSpPr>
        <p:spPr>
          <a:xfrm>
            <a:off x="5404325" y="4335590"/>
            <a:ext cx="621012" cy="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496196" y="4984771"/>
            <a:ext cx="7115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6048656" y="4161234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5851947" y="4340980"/>
            <a:ext cx="8584" cy="64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标注 81"/>
          <p:cNvSpPr/>
          <p:nvPr/>
        </p:nvSpPr>
        <p:spPr>
          <a:xfrm>
            <a:off x="6655950" y="4494631"/>
            <a:ext cx="1586733" cy="226974"/>
          </a:xfrm>
          <a:prstGeom prst="wedgeRectCallout">
            <a:avLst>
              <a:gd name="adj1" fmla="val -97960"/>
              <a:gd name="adj2" fmla="val 62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cherry-pick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322820" y="4332895"/>
            <a:ext cx="481428" cy="2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gitconfig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Aliases</a:t>
            </a:r>
          </a:p>
          <a:p>
            <a:pPr lvl="1"/>
            <a:r>
              <a:rPr lang="en-US" altLang="zh-CN" dirty="0" smtClean="0"/>
              <a:t>Editor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/hooks/pre-commit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23530"/>
              </p:ext>
            </p:extLst>
          </p:nvPr>
        </p:nvGraphicFramePr>
        <p:xfrm>
          <a:off x="6300192" y="1556792"/>
          <a:ext cx="9017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包装程序外壳对象" showAsIcon="1" r:id="rId3" imgW="902160" imgH="710280" progId="Package">
                  <p:embed/>
                </p:oleObj>
              </mc:Choice>
              <mc:Fallback>
                <p:oleObj name="包装程序外壳对象" showAsIcon="1" r:id="rId3" imgW="902160" imgH="71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192" y="1556792"/>
                        <a:ext cx="90170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0185"/>
              </p:ext>
            </p:extLst>
          </p:nvPr>
        </p:nvGraphicFramePr>
        <p:xfrm>
          <a:off x="6372200" y="2852936"/>
          <a:ext cx="8636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包装程序外壳对象" showAsIcon="1" r:id="rId5" imgW="864000" imgH="710280" progId="Package">
                  <p:embed/>
                </p:oleObj>
              </mc:Choice>
              <mc:Fallback>
                <p:oleObj name="包装程序外壳对象" showAsIcon="1" r:id="rId5" imgW="864000" imgH="71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200" y="2852936"/>
                        <a:ext cx="86360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74197"/>
              </p:ext>
            </p:extLst>
          </p:nvPr>
        </p:nvGraphicFramePr>
        <p:xfrm>
          <a:off x="6444208" y="4077072"/>
          <a:ext cx="8001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包装程序外壳对象" showAsIcon="1" r:id="rId7" imgW="800640" imgH="710280" progId="Package">
                  <p:embed/>
                </p:oleObj>
              </mc:Choice>
              <mc:Fallback>
                <p:oleObj name="包装程序外壳对象" showAsIcon="1" r:id="rId7" imgW="800640" imgH="71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4208" y="4077072"/>
                        <a:ext cx="80010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9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MISC 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Find out who touched which lines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blame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en-US" altLang="zh-CN" dirty="0" smtClean="0"/>
              <a:t>changes temporarily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stash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stash list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stash pop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emote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remote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remote show origin</a:t>
            </a:r>
          </a:p>
          <a:p>
            <a:pPr lvl="1"/>
            <a:r>
              <a:rPr lang="en-US" altLang="zh-CN" dirty="0" smtClean="0"/>
              <a:t>Push a branch to a remote branch: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HEAD:&lt;branch name&gt;</a:t>
            </a:r>
          </a:p>
          <a:p>
            <a:pPr lvl="1"/>
            <a:r>
              <a:rPr lang="en-US" altLang="zh-CN" dirty="0" smtClean="0"/>
              <a:t>Delete a remote branch: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:&lt;branch name&gt;</a:t>
            </a:r>
          </a:p>
          <a:p>
            <a:r>
              <a:rPr lang="en-US" altLang="zh-CN" dirty="0" smtClean="0"/>
              <a:t>Reset</a:t>
            </a:r>
          </a:p>
          <a:p>
            <a:pPr lvl="1"/>
            <a:r>
              <a:rPr lang="en-US" altLang="zh-CN" dirty="0" err="1" smtClean="0"/>
              <a:t>Unstage</a:t>
            </a:r>
            <a:r>
              <a:rPr lang="en-US" altLang="zh-CN" dirty="0" smtClean="0"/>
              <a:t> file: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HEAD --</a:t>
            </a:r>
          </a:p>
          <a:p>
            <a:pPr lvl="1"/>
            <a:r>
              <a:rPr lang="en-US" altLang="zh-CN" dirty="0" smtClean="0"/>
              <a:t>Reset all changes</a:t>
            </a:r>
            <a:r>
              <a:rPr lang="en-US" altLang="zh-CN" dirty="0"/>
              <a:t>: </a:t>
            </a:r>
            <a:r>
              <a:rPr lang="en-US" altLang="zh-CN" dirty="0" err="1"/>
              <a:t>git</a:t>
            </a:r>
            <a:r>
              <a:rPr lang="en-US" altLang="zh-CN" dirty="0"/>
              <a:t> reset </a:t>
            </a:r>
            <a:r>
              <a:rPr lang="en-US" altLang="zh-CN" dirty="0" smtClean="0"/>
              <a:t>--hard HEAD</a:t>
            </a:r>
          </a:p>
          <a:p>
            <a:r>
              <a:rPr lang="en-US" altLang="zh-CN" dirty="0" smtClean="0"/>
              <a:t>Show changes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show &lt;commit&gt;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show –name-status &lt;commit&gt;</a:t>
            </a:r>
          </a:p>
          <a:p>
            <a:r>
              <a:rPr lang="en-US" altLang="zh-CN" dirty="0" smtClean="0"/>
              <a:t>Show history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log</a:t>
            </a:r>
          </a:p>
          <a:p>
            <a:r>
              <a:rPr lang="en-US" altLang="zh-CN" dirty="0" smtClean="0"/>
              <a:t>Patch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format-patch </a:t>
            </a:r>
            <a:r>
              <a:rPr lang="en-US" altLang="zh-CN" dirty="0"/>
              <a:t>--</a:t>
            </a:r>
            <a:r>
              <a:rPr lang="en-US" altLang="zh-CN" dirty="0" err="1"/>
              <a:t>stdout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apply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61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migrate your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Get a local copy of your </a:t>
            </a:r>
            <a:r>
              <a:rPr lang="en-US" altLang="zh-CN" dirty="0" err="1" smtClean="0"/>
              <a:t>tfs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Get </a:t>
            </a:r>
            <a:r>
              <a:rPr lang="en-US" altLang="zh-CN" dirty="0"/>
              <a:t>a mainline </a:t>
            </a:r>
            <a:r>
              <a:rPr lang="en-US" altLang="zh-CN" dirty="0" smtClean="0"/>
              <a:t>repo: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Create a branch</a:t>
            </a:r>
          </a:p>
          <a:p>
            <a:pPr marL="914400" lvl="1" indent="-514350"/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 -t origin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Copy all files in your </a:t>
            </a:r>
            <a:r>
              <a:rPr lang="en-US" altLang="zh-CN" dirty="0" err="1" smtClean="0"/>
              <a:t>tfs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 directory to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Check modified files</a:t>
            </a:r>
          </a:p>
          <a:p>
            <a:pPr marL="914400" lvl="1" indent="-514350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status</a:t>
            </a:r>
          </a:p>
          <a:p>
            <a:pPr marL="914400" lvl="1" indent="-514350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diff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Make changes as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Commit modified files</a:t>
            </a:r>
          </a:p>
          <a:p>
            <a:pPr marL="914400" lvl="1" indent="-514350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add</a:t>
            </a:r>
          </a:p>
          <a:p>
            <a:pPr marL="914400" lvl="1" indent="-514350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Push to </a:t>
            </a:r>
            <a:r>
              <a:rPr lang="en-US" altLang="zh-CN" dirty="0" err="1" smtClean="0"/>
              <a:t>gerrit</a:t>
            </a:r>
            <a:r>
              <a:rPr lang="en-US" altLang="zh-CN" dirty="0" smtClean="0"/>
              <a:t>, review and submit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2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/>
              <a:t> pro: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www.git-scm.com/book</a:t>
            </a:r>
            <a:endParaRPr lang="en-US" altLang="zh-CN" dirty="0" smtClean="0"/>
          </a:p>
          <a:p>
            <a:r>
              <a:rPr lang="en-US" altLang="zh-CN" dirty="0"/>
              <a:t>Rebase workflow: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www.randyfay.com/node/91</a:t>
            </a:r>
            <a:endParaRPr lang="en-US" altLang="zh-CN" dirty="0" smtClean="0"/>
          </a:p>
          <a:p>
            <a:r>
              <a:rPr lang="en-US" altLang="zh-CN" dirty="0" err="1" smtClean="0"/>
              <a:t>Gerrit</a:t>
            </a:r>
            <a:r>
              <a:rPr lang="en-US" altLang="zh-CN" dirty="0"/>
              <a:t> internal: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stackoverflow.com/questions/10461214/why-do-git-push-gerrit-headrefs-for-master-instead-of-git-push-origin-master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7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2309308"/>
            <a:ext cx="8157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/>
              <a:t>Cygwin/</a:t>
            </a:r>
            <a:r>
              <a:rPr lang="en-US" altLang="zh-CN" sz="4000" dirty="0" err="1" smtClean="0"/>
              <a:t>Gitbash</a:t>
            </a:r>
            <a:r>
              <a:rPr lang="en-US" altLang="zh-CN" sz="4000" dirty="0" smtClean="0"/>
              <a:t> &amp; </a:t>
            </a:r>
            <a:r>
              <a:rPr lang="en-US" altLang="zh-CN" sz="4000" dirty="0" err="1" smtClean="0"/>
              <a:t>Git</a:t>
            </a:r>
            <a:endParaRPr lang="en-US" altLang="zh-CN" sz="4000" dirty="0" smtClean="0"/>
          </a:p>
          <a:p>
            <a:pPr algn="ctr"/>
            <a:r>
              <a:rPr lang="en-US" altLang="zh-CN" sz="4000" dirty="0" smtClean="0"/>
              <a:t>Command line strongly recommended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218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Speed</a:t>
            </a:r>
          </a:p>
          <a:p>
            <a:pPr fontAlgn="base"/>
            <a:r>
              <a:rPr lang="en-US" altLang="zh-CN" dirty="0"/>
              <a:t>Simple design</a:t>
            </a:r>
          </a:p>
          <a:p>
            <a:pPr fontAlgn="base"/>
            <a:r>
              <a:rPr lang="en-US" altLang="zh-CN" dirty="0"/>
              <a:t>Strong support for non-linear development (thousands of parallel branches)</a:t>
            </a:r>
          </a:p>
          <a:p>
            <a:pPr fontAlgn="base"/>
            <a:r>
              <a:rPr lang="en-US" altLang="zh-CN" dirty="0"/>
              <a:t>Fully distributed</a:t>
            </a:r>
          </a:p>
          <a:p>
            <a:pPr fontAlgn="base"/>
            <a:r>
              <a:rPr lang="en-US" altLang="zh-CN" dirty="0"/>
              <a:t>Able to handle large projects like the Linux kernel efficiently (speed and data size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9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real distributed system</a:t>
            </a:r>
            <a:endParaRPr lang="zh-CN" altLang="en-US" dirty="0"/>
          </a:p>
        </p:txBody>
      </p:sp>
      <p:sp>
        <p:nvSpPr>
          <p:cNvPr id="4" name="圆柱形 3"/>
          <p:cNvSpPr/>
          <p:nvPr/>
        </p:nvSpPr>
        <p:spPr>
          <a:xfrm>
            <a:off x="1619672" y="2760618"/>
            <a:ext cx="1080120" cy="79208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Central Repo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4708" y="2106866"/>
            <a:ext cx="10801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John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19672" y="4178306"/>
            <a:ext cx="1080120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Jack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843808" y="2106866"/>
            <a:ext cx="108012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Andy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0"/>
            <a:endCxn id="4" idx="3"/>
          </p:cNvCxnSpPr>
          <p:nvPr/>
        </p:nvCxnSpPr>
        <p:spPr>
          <a:xfrm flipV="1">
            <a:off x="2159732" y="3552706"/>
            <a:ext cx="0" cy="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4" idx="4"/>
          </p:cNvCxnSpPr>
          <p:nvPr/>
        </p:nvCxnSpPr>
        <p:spPr>
          <a:xfrm flipH="1">
            <a:off x="2699792" y="2682930"/>
            <a:ext cx="684076" cy="473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4" idx="2"/>
          </p:cNvCxnSpPr>
          <p:nvPr/>
        </p:nvCxnSpPr>
        <p:spPr>
          <a:xfrm>
            <a:off x="1284828" y="2394898"/>
            <a:ext cx="334844" cy="7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柱形 14"/>
          <p:cNvSpPr/>
          <p:nvPr/>
        </p:nvSpPr>
        <p:spPr>
          <a:xfrm>
            <a:off x="6372200" y="3437384"/>
            <a:ext cx="1080120" cy="79208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Central</a:t>
            </a:r>
          </a:p>
          <a:p>
            <a:pPr algn="ctr"/>
            <a:r>
              <a:rPr lang="en-US" altLang="zh-CN" dirty="0" smtClean="0"/>
              <a:t>Repo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644008" y="1892402"/>
            <a:ext cx="1080120" cy="38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John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668344" y="1889103"/>
            <a:ext cx="1080120" cy="3910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Andy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0" idx="1"/>
            <a:endCxn id="15" idx="3"/>
          </p:cNvCxnSpPr>
          <p:nvPr/>
        </p:nvCxnSpPr>
        <p:spPr>
          <a:xfrm flipV="1">
            <a:off x="6912260" y="4229472"/>
            <a:ext cx="0" cy="351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柱形 25"/>
          <p:cNvSpPr/>
          <p:nvPr/>
        </p:nvSpPr>
        <p:spPr>
          <a:xfrm>
            <a:off x="4716016" y="2523752"/>
            <a:ext cx="1080120" cy="6329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</a:t>
            </a:r>
          </a:p>
          <a:p>
            <a:pPr algn="ctr"/>
            <a:r>
              <a:rPr lang="en-US" altLang="zh-CN" dirty="0" smtClean="0"/>
              <a:t>Repo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6" idx="2"/>
            <a:endCxn id="26" idx="0"/>
          </p:cNvCxnSpPr>
          <p:nvPr/>
        </p:nvCxnSpPr>
        <p:spPr>
          <a:xfrm>
            <a:off x="5184068" y="2276872"/>
            <a:ext cx="72008" cy="40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3"/>
            <a:endCxn id="15" idx="2"/>
          </p:cNvCxnSpPr>
          <p:nvPr/>
        </p:nvCxnSpPr>
        <p:spPr>
          <a:xfrm>
            <a:off x="5256076" y="3156662"/>
            <a:ext cx="1116124" cy="6767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柱形 34"/>
          <p:cNvSpPr/>
          <p:nvPr/>
        </p:nvSpPr>
        <p:spPr>
          <a:xfrm>
            <a:off x="7700712" y="2603341"/>
            <a:ext cx="1080120" cy="63291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</a:t>
            </a:r>
          </a:p>
          <a:p>
            <a:pPr algn="ctr"/>
            <a:r>
              <a:rPr lang="en-US" altLang="zh-CN" dirty="0" smtClean="0"/>
              <a:t>Repo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18" idx="2"/>
            <a:endCxn id="35" idx="1"/>
          </p:cNvCxnSpPr>
          <p:nvPr/>
        </p:nvCxnSpPr>
        <p:spPr>
          <a:xfrm>
            <a:off x="8208404" y="2280171"/>
            <a:ext cx="32368" cy="323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3"/>
            <a:endCxn id="15" idx="4"/>
          </p:cNvCxnSpPr>
          <p:nvPr/>
        </p:nvCxnSpPr>
        <p:spPr>
          <a:xfrm flipH="1">
            <a:off x="7452320" y="3236251"/>
            <a:ext cx="788452" cy="59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39"/>
          <p:cNvSpPr/>
          <p:nvPr/>
        </p:nvSpPr>
        <p:spPr>
          <a:xfrm>
            <a:off x="6372200" y="4581128"/>
            <a:ext cx="1080120" cy="6329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</a:t>
            </a:r>
          </a:p>
          <a:p>
            <a:pPr algn="ctr"/>
            <a:r>
              <a:rPr lang="en-US" altLang="zh-CN" dirty="0" smtClean="0"/>
              <a:t>Repo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411088" y="5553236"/>
            <a:ext cx="1080120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Jack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42" idx="0"/>
            <a:endCxn id="40" idx="3"/>
          </p:cNvCxnSpPr>
          <p:nvPr/>
        </p:nvCxnSpPr>
        <p:spPr>
          <a:xfrm flipH="1" flipV="1">
            <a:off x="6912260" y="5214038"/>
            <a:ext cx="38888" cy="339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84828" y="5214038"/>
            <a:ext cx="18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Conventional VCS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56634" y="61653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GIT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6" idx="2"/>
            <a:endCxn id="35" idx="1"/>
          </p:cNvCxnSpPr>
          <p:nvPr/>
        </p:nvCxnSpPr>
        <p:spPr>
          <a:xfrm>
            <a:off x="5184068" y="2276872"/>
            <a:ext cx="3056704" cy="326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2"/>
            <a:endCxn id="26" idx="0"/>
          </p:cNvCxnSpPr>
          <p:nvPr/>
        </p:nvCxnSpPr>
        <p:spPr>
          <a:xfrm flipH="1">
            <a:off x="5256076" y="2280171"/>
            <a:ext cx="2952328" cy="401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8" idx="2"/>
          </p:cNvCxnSpPr>
          <p:nvPr/>
        </p:nvCxnSpPr>
        <p:spPr>
          <a:xfrm flipH="1">
            <a:off x="7491208" y="2280171"/>
            <a:ext cx="717196" cy="261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6" idx="2"/>
            <a:endCxn id="40" idx="2"/>
          </p:cNvCxnSpPr>
          <p:nvPr/>
        </p:nvCxnSpPr>
        <p:spPr>
          <a:xfrm>
            <a:off x="5184068" y="2276872"/>
            <a:ext cx="1188132" cy="2620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2" idx="0"/>
            <a:endCxn id="35" idx="3"/>
          </p:cNvCxnSpPr>
          <p:nvPr/>
        </p:nvCxnSpPr>
        <p:spPr>
          <a:xfrm flipV="1">
            <a:off x="6951148" y="3236251"/>
            <a:ext cx="1289624" cy="231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2" idx="0"/>
            <a:endCxn id="26" idx="3"/>
          </p:cNvCxnSpPr>
          <p:nvPr/>
        </p:nvCxnSpPr>
        <p:spPr>
          <a:xfrm flipH="1" flipV="1">
            <a:off x="5256076" y="3156662"/>
            <a:ext cx="1695072" cy="239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06382"/>
            <a:ext cx="5128633" cy="222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28" y="3501008"/>
            <a:ext cx="5076081" cy="220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697" y="1648379"/>
            <a:ext cx="114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Other VCS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749" y="36969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GIT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28" y="6165304"/>
            <a:ext cx="3286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2697" y="6148397"/>
            <a:ext cx="176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Integrity – SHA-1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59832" y="50292"/>
            <a:ext cx="234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Data model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159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Three-step check-in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stage area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add</a:t>
            </a:r>
          </a:p>
          <a:p>
            <a:r>
              <a:rPr lang="en-US" altLang="zh-CN" dirty="0" smtClean="0"/>
              <a:t>To local repo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</a:p>
          <a:p>
            <a:r>
              <a:rPr lang="en-US" altLang="zh-CN" dirty="0" smtClean="0"/>
              <a:t>To remote repo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72816"/>
            <a:ext cx="5459649" cy="398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6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 work flow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492920" y="1670757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885291" y="2943316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5"/>
            <a:endCxn id="5" idx="0"/>
          </p:cNvCxnSpPr>
          <p:nvPr/>
        </p:nvCxnSpPr>
        <p:spPr>
          <a:xfrm>
            <a:off x="2764421" y="1942258"/>
            <a:ext cx="284725" cy="100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789065" y="1664115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005658" y="1664114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812330" y="2929352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820442" y="2943313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5" idx="6"/>
          </p:cNvCxnSpPr>
          <p:nvPr/>
        </p:nvCxnSpPr>
        <p:spPr>
          <a:xfrm flipV="1">
            <a:off x="3213000" y="3107168"/>
            <a:ext cx="57606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6" idx="2"/>
          </p:cNvCxnSpPr>
          <p:nvPr/>
        </p:nvCxnSpPr>
        <p:spPr>
          <a:xfrm>
            <a:off x="4130412" y="3093207"/>
            <a:ext cx="690030" cy="1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148151" y="3093205"/>
            <a:ext cx="648073" cy="1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6"/>
            <a:endCxn id="21" idx="2"/>
          </p:cNvCxnSpPr>
          <p:nvPr/>
        </p:nvCxnSpPr>
        <p:spPr>
          <a:xfrm flipV="1">
            <a:off x="2811003" y="1823157"/>
            <a:ext cx="978062" cy="6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2" idx="2"/>
          </p:cNvCxnSpPr>
          <p:nvPr/>
        </p:nvCxnSpPr>
        <p:spPr>
          <a:xfrm>
            <a:off x="4172369" y="1823155"/>
            <a:ext cx="8332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>
          <a:xfrm>
            <a:off x="3309198" y="2132856"/>
            <a:ext cx="1433697" cy="453947"/>
          </a:xfrm>
          <a:prstGeom prst="wedgeRectCallout">
            <a:avLst>
              <a:gd name="adj1" fmla="val -76451"/>
              <a:gd name="adj2" fmla="val 2064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sp>
        <p:nvSpPr>
          <p:cNvPr id="47" name="矩形标注 46"/>
          <p:cNvSpPr/>
          <p:nvPr/>
        </p:nvSpPr>
        <p:spPr>
          <a:xfrm>
            <a:off x="3751306" y="3372089"/>
            <a:ext cx="1799572" cy="569015"/>
          </a:xfrm>
          <a:prstGeom prst="wedgeRectCallout">
            <a:avLst>
              <a:gd name="adj1" fmla="val -68215"/>
              <a:gd name="adj2" fmla="val -9184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add</a:t>
            </a:r>
          </a:p>
          <a:p>
            <a:pPr algn="ctr"/>
            <a:r>
              <a:rPr lang="en-US" altLang="zh-CN" dirty="0" smtClean="0"/>
              <a:t>3.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1643941" y="4483057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2036312" y="5755616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60" idx="5"/>
            <a:endCxn id="61" idx="0"/>
          </p:cNvCxnSpPr>
          <p:nvPr/>
        </p:nvCxnSpPr>
        <p:spPr>
          <a:xfrm>
            <a:off x="1915442" y="4754558"/>
            <a:ext cx="284725" cy="1001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2940086" y="4476415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4156679" y="4476414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5273017" y="5773935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6234675" y="5757795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61" idx="6"/>
          </p:cNvCxnSpPr>
          <p:nvPr/>
        </p:nvCxnSpPr>
        <p:spPr>
          <a:xfrm flipV="1">
            <a:off x="2364021" y="5919468"/>
            <a:ext cx="57606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66" idx="2"/>
          </p:cNvCxnSpPr>
          <p:nvPr/>
        </p:nvCxnSpPr>
        <p:spPr>
          <a:xfrm>
            <a:off x="5544645" y="5907689"/>
            <a:ext cx="690030" cy="1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562384" y="5907687"/>
            <a:ext cx="648073" cy="13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0" idx="6"/>
            <a:endCxn id="63" idx="2"/>
          </p:cNvCxnSpPr>
          <p:nvPr/>
        </p:nvCxnSpPr>
        <p:spPr>
          <a:xfrm flipV="1">
            <a:off x="1962024" y="4635457"/>
            <a:ext cx="978062" cy="6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64" idx="2"/>
          </p:cNvCxnSpPr>
          <p:nvPr/>
        </p:nvCxnSpPr>
        <p:spPr>
          <a:xfrm>
            <a:off x="3323390" y="4635455"/>
            <a:ext cx="8332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831" y="1612865"/>
            <a:ext cx="140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Remote repo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0972" y="5730002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repo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2955776" y="5757795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172369" y="5757794"/>
            <a:ext cx="318083" cy="31808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>
            <a:off x="3339080" y="5916835"/>
            <a:ext cx="8332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65" idx="2"/>
          </p:cNvCxnSpPr>
          <p:nvPr/>
        </p:nvCxnSpPr>
        <p:spPr>
          <a:xfrm>
            <a:off x="4490452" y="5921649"/>
            <a:ext cx="782565" cy="16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标注 78"/>
          <p:cNvSpPr/>
          <p:nvPr/>
        </p:nvSpPr>
        <p:spPr>
          <a:xfrm>
            <a:off x="4953115" y="6309320"/>
            <a:ext cx="1799572" cy="284508"/>
          </a:xfrm>
          <a:prstGeom prst="wedgeRectCallout">
            <a:avLst>
              <a:gd name="adj1" fmla="val 43307"/>
              <a:gd name="adj2" fmla="val -18575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4.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rebase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7210457" y="4438177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8172115" y="4422037"/>
            <a:ext cx="327709" cy="327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endCxn id="81" idx="2"/>
          </p:cNvCxnSpPr>
          <p:nvPr/>
        </p:nvCxnSpPr>
        <p:spPr>
          <a:xfrm>
            <a:off x="7482085" y="4571931"/>
            <a:ext cx="690030" cy="1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4" idx="6"/>
            <a:endCxn id="80" idx="2"/>
          </p:cNvCxnSpPr>
          <p:nvPr/>
        </p:nvCxnSpPr>
        <p:spPr>
          <a:xfrm flipV="1">
            <a:off x="4474762" y="4602032"/>
            <a:ext cx="2735695" cy="3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752687" y="4625152"/>
            <a:ext cx="133733" cy="1289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标注 87"/>
          <p:cNvSpPr/>
          <p:nvPr/>
        </p:nvSpPr>
        <p:spPr>
          <a:xfrm>
            <a:off x="7092280" y="5255087"/>
            <a:ext cx="1799572" cy="284508"/>
          </a:xfrm>
          <a:prstGeom prst="wedgeRectCallout">
            <a:avLst>
              <a:gd name="adj1" fmla="val -62277"/>
              <a:gd name="adj2" fmla="val -1523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push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7504" y="4380414"/>
            <a:ext cx="140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Remote repo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40831" y="2887729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Local repo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4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635896" y="2996952"/>
            <a:ext cx="1872208" cy="1584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Gerrit</a:t>
            </a:r>
            <a:r>
              <a:rPr lang="en-US" altLang="zh-CN" dirty="0" smtClean="0"/>
              <a:t> review and submit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923928" y="1700808"/>
            <a:ext cx="1080120" cy="79208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Central</a:t>
            </a:r>
          </a:p>
          <a:p>
            <a:pPr algn="ctr"/>
            <a:r>
              <a:rPr lang="en-US" altLang="zh-CN" dirty="0" smtClean="0"/>
              <a:t>Repo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923928" y="3548565"/>
            <a:ext cx="1296144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Pending changes</a:t>
            </a:r>
            <a:endParaRPr lang="zh-CN" altLang="en-US" dirty="0"/>
          </a:p>
        </p:txBody>
      </p:sp>
      <p:sp>
        <p:nvSpPr>
          <p:cNvPr id="9" name="笑脸 8"/>
          <p:cNvSpPr/>
          <p:nvPr/>
        </p:nvSpPr>
        <p:spPr>
          <a:xfrm>
            <a:off x="1799692" y="3465004"/>
            <a:ext cx="936104" cy="648072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笑脸 10"/>
          <p:cNvSpPr/>
          <p:nvPr/>
        </p:nvSpPr>
        <p:spPr>
          <a:xfrm>
            <a:off x="4212716" y="5417435"/>
            <a:ext cx="936104" cy="64807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弧形箭头 11"/>
          <p:cNvSpPr/>
          <p:nvPr/>
        </p:nvSpPr>
        <p:spPr>
          <a:xfrm rot="5228678">
            <a:off x="3555962" y="5018264"/>
            <a:ext cx="1080876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下弧形箭头 12"/>
          <p:cNvSpPr/>
          <p:nvPr/>
        </p:nvSpPr>
        <p:spPr>
          <a:xfrm rot="15765826">
            <a:off x="4588768" y="5030375"/>
            <a:ext cx="1080876" cy="21602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072" y="4941610"/>
            <a:ext cx="95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approve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0397" y="4949621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9" idx="6"/>
            <a:endCxn id="10" idx="1"/>
          </p:cNvCxnSpPr>
          <p:nvPr/>
        </p:nvCxnSpPr>
        <p:spPr>
          <a:xfrm>
            <a:off x="2735796" y="3789040"/>
            <a:ext cx="9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1877" y="340788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7" idx="0"/>
          </p:cNvCxnSpPr>
          <p:nvPr/>
        </p:nvCxnSpPr>
        <p:spPr>
          <a:xfrm flipV="1">
            <a:off x="4572000" y="2492896"/>
            <a:ext cx="0" cy="105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3066" y="256273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submit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5896" y="2987660"/>
            <a:ext cx="69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gerrit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add  : add to stage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reset HEAD </a:t>
            </a:r>
            <a:r>
              <a:rPr lang="en-US" altLang="zh-CN" dirty="0" smtClean="0"/>
              <a:t>-- &lt;filename&gt;   : remove from stage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diff</a:t>
            </a:r>
            <a:r>
              <a:rPr lang="zh-CN" altLang="en-US" dirty="0"/>
              <a:t> </a:t>
            </a:r>
            <a:r>
              <a:rPr lang="en-US" altLang="zh-CN" dirty="0" smtClean="0"/>
              <a:t>: compare against files in local repo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diff </a:t>
            </a:r>
            <a:r>
              <a:rPr lang="en-US" altLang="zh-CN" dirty="0" smtClean="0"/>
              <a:t>--cached : compare against staged files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diff &lt;commit1&gt;..&lt;commit2&gt;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diff HEAD^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diff HEAD~3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 : commit to local repo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 --amend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 -a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rebase &lt;branch&gt; : rebase on top of &lt;branch&gt;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push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HEAD:refs</a:t>
            </a:r>
            <a:r>
              <a:rPr lang="en-US" altLang="zh-CN" dirty="0" smtClean="0"/>
              <a:t>/for/master” : push to </a:t>
            </a:r>
            <a:r>
              <a:rPr lang="en-US" altLang="zh-CN" dirty="0" err="1" smtClean="0"/>
              <a:t>gerrit</a:t>
            </a:r>
            <a:r>
              <a:rPr lang="en-US" altLang="zh-CN" dirty="0" smtClean="0"/>
              <a:t> for review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HEAD:&lt;remote branch&gt; “: push current local branch to remote branch on origin.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:&lt;remote </a:t>
            </a:r>
            <a:r>
              <a:rPr lang="en-US" altLang="zh-CN" smtClean="0"/>
              <a:t>branch&gt;” : </a:t>
            </a:r>
            <a:r>
              <a:rPr lang="en-US" altLang="zh-CN" dirty="0" smtClean="0"/>
              <a:t>delete remote branch</a:t>
            </a:r>
          </a:p>
        </p:txBody>
      </p:sp>
    </p:spTree>
    <p:extLst>
      <p:ext uri="{BB962C8B-B14F-4D97-AF65-F5344CB8AC3E}">
        <p14:creationId xmlns:p14="http://schemas.microsoft.com/office/powerpoint/2010/main" val="63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673</Words>
  <Application>Microsoft Office PowerPoint</Application>
  <PresentationFormat>全屏显示(4:3)</PresentationFormat>
  <Paragraphs>206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主题​​</vt:lpstr>
      <vt:lpstr>包装程序外壳对象</vt:lpstr>
      <vt:lpstr>GIT Tutorial</vt:lpstr>
      <vt:lpstr>PowerPoint 演示文稿</vt:lpstr>
      <vt:lpstr>Design Goals</vt:lpstr>
      <vt:lpstr>A real distributed system</vt:lpstr>
      <vt:lpstr>PowerPoint 演示文稿</vt:lpstr>
      <vt:lpstr>Three-step check-in</vt:lpstr>
      <vt:lpstr>Normal work flow</vt:lpstr>
      <vt:lpstr>Gerrit review and submit</vt:lpstr>
      <vt:lpstr>Commands</vt:lpstr>
      <vt:lpstr>Branch and Merge</vt:lpstr>
      <vt:lpstr>Commands</vt:lpstr>
      <vt:lpstr>Release flow</vt:lpstr>
      <vt:lpstr>Config</vt:lpstr>
      <vt:lpstr>MISC Commands</vt:lpstr>
      <vt:lpstr>How to migrate your dev branch?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vtyd谭煜东</dc:creator>
  <cp:lastModifiedBy>vtyd谭煜东</cp:lastModifiedBy>
  <cp:revision>43</cp:revision>
  <dcterms:created xsi:type="dcterms:W3CDTF">2014-11-02T13:25:17Z</dcterms:created>
  <dcterms:modified xsi:type="dcterms:W3CDTF">2014-11-25T11:03:37Z</dcterms:modified>
</cp:coreProperties>
</file>