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019810" y="518795"/>
            <a:ext cx="1414145" cy="184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it-IT" altLang="en-US" sz="1600"/>
              <a:t>dishes</a:t>
            </a:r>
            <a:endParaRPr lang="it-IT" altLang="en-US" sz="1200"/>
          </a:p>
          <a:p>
            <a:pPr algn="l" fontAlgn="auto"/>
            <a:r>
              <a:rPr lang="it-IT" altLang="en-US" sz="1200"/>
              <a:t>dishID</a:t>
            </a:r>
            <a:endParaRPr lang="it-IT" altLang="en-US" sz="1200"/>
          </a:p>
          <a:p>
            <a:pPr algn="l" fontAlgn="auto"/>
            <a:r>
              <a:rPr lang="it-IT" altLang="en-US" sz="1200"/>
              <a:t>name</a:t>
            </a:r>
            <a:endParaRPr lang="it-IT" altLang="en-US" sz="1200"/>
          </a:p>
          <a:p>
            <a:pPr algn="l" fontAlgn="auto"/>
            <a:r>
              <a:rPr lang="it-IT" altLang="en-US" sz="1200"/>
              <a:t>price</a:t>
            </a:r>
            <a:endParaRPr lang="it-IT" altLang="en-US" sz="1200"/>
          </a:p>
          <a:p>
            <a:pPr algn="l" fontAlgn="auto"/>
            <a:r>
              <a:rPr lang="it-IT" altLang="en-US" sz="1200"/>
              <a:t>quantity</a:t>
            </a:r>
            <a:endParaRPr lang="it-IT" altLang="en-US" sz="1200"/>
          </a:p>
          <a:p>
            <a:pPr algn="l" fontAlgn="auto"/>
            <a:r>
              <a:rPr lang="it-IT" altLang="en-US" sz="1200"/>
              <a:t>time:day/night</a:t>
            </a:r>
            <a:endParaRPr lang="it-IT" altLang="en-US" sz="1200"/>
          </a:p>
          <a:p>
            <a:pPr algn="l" fontAlgn="auto"/>
            <a:r>
              <a:rPr lang="it-IT" altLang="en-US" sz="1200"/>
              <a:t>include:yes/no</a:t>
            </a:r>
            <a:endParaRPr lang="it-IT" altLang="en-US" sz="1200"/>
          </a:p>
          <a:p>
            <a:pPr algn="l" fontAlgn="auto"/>
            <a:r>
              <a:rPr lang="it-IT" altLang="en-US" sz="1200"/>
              <a:t>special:yes/no</a:t>
            </a:r>
            <a:endParaRPr lang="it-IT" altLang="en-US"/>
          </a:p>
        </p:txBody>
      </p:sp>
      <p:sp>
        <p:nvSpPr>
          <p:cNvPr id="7" name="Rectangle 6"/>
          <p:cNvSpPr/>
          <p:nvPr/>
        </p:nvSpPr>
        <p:spPr>
          <a:xfrm>
            <a:off x="1197610" y="3061335"/>
            <a:ext cx="1413510" cy="14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ingredients</a:t>
            </a:r>
            <a:endParaRPr lang="it-IT" altLang="en-US"/>
          </a:p>
          <a:p>
            <a:pPr algn="l"/>
            <a:r>
              <a:rPr lang="it-IT" altLang="en-US" sz="1000"/>
              <a:t>igredientID</a:t>
            </a:r>
            <a:endParaRPr lang="it-IT" altLang="en-US"/>
          </a:p>
          <a:p>
            <a:pPr algn="ctr"/>
            <a:endParaRPr lang="it-IT" altLang="en-US"/>
          </a:p>
        </p:txBody>
      </p:sp>
      <p:sp>
        <p:nvSpPr>
          <p:cNvPr id="8" name="Rectangle 7"/>
          <p:cNvSpPr/>
          <p:nvPr/>
        </p:nvSpPr>
        <p:spPr>
          <a:xfrm>
            <a:off x="1391920" y="5274310"/>
            <a:ext cx="1376680" cy="13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foods</a:t>
            </a:r>
            <a:endParaRPr lang="it-IT" altLang="en-US"/>
          </a:p>
          <a:p>
            <a:pPr algn="l"/>
            <a:r>
              <a:rPr lang="it-IT" altLang="en-US" sz="1200"/>
              <a:t>foodID</a:t>
            </a:r>
            <a:endParaRPr lang="it-IT" altLang="en-US" sz="1200"/>
          </a:p>
          <a:p>
            <a:pPr algn="l"/>
            <a:r>
              <a:rPr lang="it-IT" altLang="en-US" sz="1200"/>
              <a:t>name</a:t>
            </a:r>
            <a:endParaRPr lang="it-IT" altLang="en-US" sz="1200"/>
          </a:p>
          <a:p>
            <a:pPr algn="l"/>
            <a:r>
              <a:rPr lang="it-IT" altLang="en-US" sz="1200"/>
              <a:t>component</a:t>
            </a:r>
            <a:endParaRPr lang="it-IT" altLang="en-US" sz="1200"/>
          </a:p>
          <a:p>
            <a:pPr algn="l"/>
            <a:r>
              <a:rPr lang="it-IT" altLang="en-US" sz="1200"/>
              <a:t>highlight:yes/no</a:t>
            </a:r>
            <a:endParaRPr lang="it-IT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8856345" y="457835"/>
            <a:ext cx="2355850" cy="196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tables</a:t>
            </a:r>
            <a:endParaRPr lang="it-IT" altLang="en-US"/>
          </a:p>
          <a:p>
            <a:pPr algn="l"/>
            <a:r>
              <a:rPr lang="it-IT" altLang="en-US" sz="1400"/>
              <a:t>tableID</a:t>
            </a:r>
            <a:endParaRPr lang="it-IT" altLang="en-US" sz="1400"/>
          </a:p>
          <a:p>
            <a:pPr algn="l"/>
            <a:r>
              <a:rPr lang="it-IT" altLang="en-US" sz="1400"/>
              <a:t>numberTable</a:t>
            </a:r>
            <a:endParaRPr lang="it-IT" altLang="en-US" sz="1400"/>
          </a:p>
          <a:p>
            <a:pPr algn="l"/>
            <a:r>
              <a:rPr lang="it-IT" altLang="en-US" sz="1400"/>
              <a:t>numberCustomer</a:t>
            </a:r>
            <a:endParaRPr lang="it-IT" altLang="en-US" sz="1400"/>
          </a:p>
          <a:p>
            <a:pPr algn="l"/>
            <a:r>
              <a:rPr lang="it-IT" altLang="en-US" sz="1400"/>
              <a:t>priceType:all/carte</a:t>
            </a:r>
            <a:endParaRPr lang="it-IT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5002530" y="935355"/>
            <a:ext cx="2461260" cy="17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orders</a:t>
            </a:r>
            <a:endParaRPr lang="it-IT" altLang="en-US"/>
          </a:p>
          <a:p>
            <a:pPr algn="l"/>
            <a:r>
              <a:rPr lang="it-IT" altLang="en-US" sz="1400"/>
              <a:t>orderID</a:t>
            </a:r>
            <a:endParaRPr lang="it-IT" altLang="en-US"/>
          </a:p>
          <a:p>
            <a:pPr algn="ctr"/>
            <a:endParaRPr lang="it-IT" altLang="en-US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7463790" y="1291590"/>
            <a:ext cx="1360170" cy="1019810"/>
          </a:xfrm>
          <a:prstGeom prst="curvedConnector3">
            <a:avLst>
              <a:gd name="adj1" fmla="val 50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02530" y="4043045"/>
            <a:ext cx="2007870" cy="196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priceBooks</a:t>
            </a:r>
            <a:endParaRPr lang="it-IT" altLang="en-US"/>
          </a:p>
          <a:p>
            <a:pPr algn="l"/>
            <a:r>
              <a:rPr lang="it-IT" altLang="en-US" sz="1200"/>
              <a:t>priceBooksID</a:t>
            </a:r>
            <a:endParaRPr lang="it-IT" altLang="en-US" sz="1200"/>
          </a:p>
          <a:p>
            <a:pPr algn="l"/>
            <a:r>
              <a:rPr lang="it-IT" altLang="en-US" sz="1200"/>
              <a:t>priceType:all/carte</a:t>
            </a:r>
            <a:endParaRPr lang="it-IT" altLang="en-US" sz="1200"/>
          </a:p>
          <a:p>
            <a:pPr algn="l"/>
            <a:r>
              <a:rPr lang="it-IT" altLang="en-US" sz="1200"/>
              <a:t>cost</a:t>
            </a:r>
            <a:endParaRPr lang="it-IT" altLang="en-US" sz="1200"/>
          </a:p>
        </p:txBody>
      </p:sp>
      <p:cxnSp>
        <p:nvCxnSpPr>
          <p:cNvPr id="23" name="Curved Connector 22"/>
          <p:cNvCxnSpPr>
            <a:stCxn id="5" idx="3"/>
          </p:cNvCxnSpPr>
          <p:nvPr/>
        </p:nvCxnSpPr>
        <p:spPr>
          <a:xfrm>
            <a:off x="2433955" y="1441450"/>
            <a:ext cx="2832735" cy="542290"/>
          </a:xfrm>
          <a:prstGeom prst="curvedConnector3">
            <a:avLst>
              <a:gd name="adj1" fmla="val 50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606675" y="935355"/>
            <a:ext cx="16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N</a:t>
            </a:r>
            <a:endParaRPr lang="it-IT" altLang="en-US"/>
          </a:p>
          <a:p>
            <a:endParaRPr lang="it-IT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354060" y="951230"/>
            <a:ext cx="29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1</a:t>
            </a:r>
            <a:endParaRPr lang="it-IT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7687945" y="1906270"/>
            <a:ext cx="16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N</a:t>
            </a:r>
            <a:endParaRPr lang="it-IT" altLang="en-US"/>
          </a:p>
          <a:p>
            <a:endParaRPr lang="it-IT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616450" y="1580515"/>
            <a:ext cx="16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N</a:t>
            </a:r>
            <a:endParaRPr lang="it-IT" altLang="en-US"/>
          </a:p>
          <a:p>
            <a:endParaRPr lang="it-IT" altLang="en-US"/>
          </a:p>
        </p:txBody>
      </p:sp>
      <p:cxnSp>
        <p:nvCxnSpPr>
          <p:cNvPr id="29" name="Curved Connector 28"/>
          <p:cNvCxnSpPr>
            <a:stCxn id="5" idx="2"/>
          </p:cNvCxnSpPr>
          <p:nvPr/>
        </p:nvCxnSpPr>
        <p:spPr>
          <a:xfrm rot="5400000" flipV="1">
            <a:off x="1577975" y="2512695"/>
            <a:ext cx="692785" cy="393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2152015" y="4957445"/>
            <a:ext cx="16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N</a:t>
            </a:r>
            <a:endParaRPr lang="it-IT" altLang="en-US"/>
          </a:p>
          <a:p>
            <a:endParaRPr lang="it-IT" altLang="en-US"/>
          </a:p>
        </p:txBody>
      </p:sp>
      <p:cxnSp>
        <p:nvCxnSpPr>
          <p:cNvPr id="31" name="Curved Connector 30"/>
          <p:cNvCxnSpPr>
            <a:stCxn id="7" idx="2"/>
            <a:endCxn id="8" idx="0"/>
          </p:cNvCxnSpPr>
          <p:nvPr/>
        </p:nvCxnSpPr>
        <p:spPr>
          <a:xfrm rot="5400000" flipV="1">
            <a:off x="1611630" y="4805045"/>
            <a:ext cx="761365" cy="175895"/>
          </a:xfrm>
          <a:prstGeom prst="curvedConnector3">
            <a:avLst>
              <a:gd name="adj1" fmla="val 500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23960" y="4043045"/>
            <a:ext cx="1765300" cy="196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t-IT" altLang="en-US"/>
              <a:t>payments</a:t>
            </a:r>
            <a:endParaRPr lang="it-IT" altLang="en-US"/>
          </a:p>
          <a:p>
            <a:pPr algn="l"/>
            <a:r>
              <a:rPr lang="it-IT" altLang="en-US" sz="1200"/>
              <a:t>paymentID</a:t>
            </a:r>
            <a:endParaRPr lang="it-IT" altLang="en-US" sz="1200"/>
          </a:p>
          <a:p>
            <a:pPr algn="l"/>
            <a:r>
              <a:rPr lang="it-IT" altLang="en-US" sz="1200"/>
              <a:t>price</a:t>
            </a:r>
            <a:endParaRPr lang="it-IT" altLang="en-US" sz="1200"/>
          </a:p>
          <a:p>
            <a:pPr algn="l"/>
            <a:r>
              <a:rPr lang="it-IT" altLang="en-US" sz="1200"/>
              <a:t>state:paid/notPaid</a:t>
            </a:r>
            <a:endParaRPr lang="it-IT" altLang="en-US" sz="1200"/>
          </a:p>
          <a:p>
            <a:pPr algn="l"/>
            <a:r>
              <a:rPr lang="it-IT" altLang="en-US" sz="1200"/>
              <a:t>method</a:t>
            </a:r>
            <a:endParaRPr lang="it-IT" altLang="en-US" sz="1200"/>
          </a:p>
        </p:txBody>
      </p:sp>
      <p:cxnSp>
        <p:nvCxnSpPr>
          <p:cNvPr id="34" name="Curved Connector 33"/>
          <p:cNvCxnSpPr>
            <a:stCxn id="10" idx="2"/>
            <a:endCxn id="33" idx="0"/>
          </p:cNvCxnSpPr>
          <p:nvPr/>
        </p:nvCxnSpPr>
        <p:spPr>
          <a:xfrm rot="5400000">
            <a:off x="9061450" y="3069590"/>
            <a:ext cx="1618615" cy="3276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0" idx="3"/>
          </p:cNvCxnSpPr>
          <p:nvPr/>
        </p:nvCxnSpPr>
        <p:spPr>
          <a:xfrm>
            <a:off x="7010400" y="5026660"/>
            <a:ext cx="1894205" cy="377190"/>
          </a:xfrm>
          <a:prstGeom prst="curved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908540" y="3801110"/>
            <a:ext cx="27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1</a:t>
            </a:r>
            <a:endParaRPr lang="it-IT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10184130" y="27000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1</a:t>
            </a:r>
            <a:endParaRPr lang="it-IT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8435340" y="444881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N</a:t>
            </a:r>
            <a:endParaRPr lang="it-IT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156450" y="4578350"/>
            <a:ext cx="19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1</a:t>
            </a:r>
            <a:endParaRPr lang="it-IT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2266315" y="278257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N</a:t>
            </a:r>
            <a:endParaRPr lang="it-I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bchen</dc:creator>
  <cp:lastModifiedBy>bchen</cp:lastModifiedBy>
  <cp:revision>2</cp:revision>
  <dcterms:created xsi:type="dcterms:W3CDTF">2022-10-17T22:20:09Z</dcterms:created>
  <dcterms:modified xsi:type="dcterms:W3CDTF">2022-10-17T22:20:09Z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