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A18921-342F-4B0B-8510-74880E1EC27F}">
  <a:tblStyle styleId="{B3A18921-342F-4B0B-8510-74880E1EC2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24afbc6f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24afbc6f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4afbc6f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4afbc6f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24afbc6f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24afbc6f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801a7e76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801a7e76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4afbc6f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4afbc6f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4afbc6f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4afbc6f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4afbc6f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24afbc6f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4afbc6f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4afbc6f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4afbc6f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24afbc6f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4afbc6f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4afbc6f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4afbc6f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24afbc6f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4afbc6f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4afbc6f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RusUAPbEJWGntwd6UfEs7njgASN_Jc8K#scrollTo=vqOX6Ec6F-r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000000"/>
                </a:solidFill>
              </a:rPr>
              <a:t>Cifra da Nlogônia</a:t>
            </a:r>
            <a:endParaRPr b="1" sz="4400">
              <a:solidFill>
                <a:srgbClr val="000000"/>
              </a:solidFill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75" y="477442"/>
            <a:ext cx="2834825" cy="10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893" y="3170125"/>
            <a:ext cx="1719408" cy="1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Exemplo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Palavra “ter”</a:t>
            </a:r>
            <a:endParaRPr sz="1600"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22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2"/>
          <p:cNvSpPr txBox="1"/>
          <p:nvPr/>
        </p:nvSpPr>
        <p:spPr>
          <a:xfrm>
            <a:off x="1133525" y="2449875"/>
            <a:ext cx="38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tuver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393900" y="1649688"/>
            <a:ext cx="1645500" cy="524100"/>
          </a:xfrm>
          <a:prstGeom prst="wedgeRoundRectCallout">
            <a:avLst>
              <a:gd fmla="val -115518" name="adj1"/>
              <a:gd fmla="val 160816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própria consoante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Exemplo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Palavra “ter”</a:t>
            </a:r>
            <a:endParaRPr sz="1600"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23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3"/>
          <p:cNvSpPr txBox="1"/>
          <p:nvPr/>
        </p:nvSpPr>
        <p:spPr>
          <a:xfrm>
            <a:off x="1133525" y="2449875"/>
            <a:ext cx="38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tuvero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393900" y="1649700"/>
            <a:ext cx="2529600" cy="661800"/>
          </a:xfrm>
          <a:prstGeom prst="wedgeRoundRectCallout">
            <a:avLst>
              <a:gd fmla="val -85392" name="adj1"/>
              <a:gd fmla="val 118793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vogal mais próxima da consoante e mais próxima do início</a:t>
            </a:r>
            <a:endParaRPr/>
          </a:p>
        </p:txBody>
      </p:sp>
      <p:cxnSp>
        <p:nvCxnSpPr>
          <p:cNvPr id="223" name="Google Shape;223;p23"/>
          <p:cNvCxnSpPr/>
          <p:nvPr/>
        </p:nvCxnSpPr>
        <p:spPr>
          <a:xfrm>
            <a:off x="4997250" y="4156250"/>
            <a:ext cx="85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/>
          <p:nvPr/>
        </p:nvCxnSpPr>
        <p:spPr>
          <a:xfrm>
            <a:off x="5944865" y="4156250"/>
            <a:ext cx="85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/>
          <p:nvPr/>
        </p:nvCxnSpPr>
        <p:spPr>
          <a:xfrm>
            <a:off x="853175" y="4080050"/>
            <a:ext cx="499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/>
          <p:nvPr/>
        </p:nvCxnSpPr>
        <p:spPr>
          <a:xfrm>
            <a:off x="853175" y="4003850"/>
            <a:ext cx="5948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Exemplo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Palavra “ter”</a:t>
            </a:r>
            <a:endParaRPr sz="1600"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24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24"/>
          <p:cNvSpPr txBox="1"/>
          <p:nvPr/>
        </p:nvSpPr>
        <p:spPr>
          <a:xfrm>
            <a:off x="1133525" y="2449875"/>
            <a:ext cx="38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tuveros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393900" y="1649700"/>
            <a:ext cx="2529600" cy="661800"/>
          </a:xfrm>
          <a:prstGeom prst="wedgeRoundRectCallout">
            <a:avLst>
              <a:gd fmla="val -75274" name="adj1"/>
              <a:gd fmla="val 116950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consoante que segue a consoante original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https://colab.research.google.com/drive/1RusUAPbEJWGntwd6UfEs7njgASN_Jc8K#scrollTo=vqOX6Ec6F-rI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Problema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rei da Nlogônia ordenou que todos os documentos importantes sejam “cifrados”, para que apenas quem tem conhecimento da cifra possa lê-los (cifrar um documento significa alterar o original modificando as letras de acordo com algum algoritmo de cifra).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/>
              <a:t>O rei decretou que o seguinte algoritmo deve ser usado para cifrar os documentos: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pt-BR" sz="1600"/>
              <a:t>As vogais não são modificadas</a:t>
            </a:r>
            <a:endParaRPr sz="16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Problema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rei decretou que o seguinte algoritmo deve ser usado para cifrar os documentos: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Cada consoante deve ser substituída por exatamente três letras, na seguinte ordem: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pt-BR" sz="1600"/>
              <a:t>a própria consoante (vamos chamar de consoante original );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Problema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749925"/>
            <a:ext cx="75057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8"/>
              <a:t>O rei decretou que o seguinte algoritmo deve ser usado para cifrar os documentos:</a:t>
            </a:r>
            <a:endParaRPr sz="1708"/>
          </a:p>
          <a:p>
            <a:pPr indent="-3207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pt-BR" sz="1708"/>
              <a:t>Cada consoante deve ser substituída por exatamente três letras, na seguinte ordem:</a:t>
            </a:r>
            <a:endParaRPr b="1" sz="1708"/>
          </a:p>
          <a:p>
            <a:pPr indent="-320795" lvl="1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 startAt="2"/>
            </a:pPr>
            <a:r>
              <a:rPr lang="pt-BR" sz="1708"/>
              <a:t>a vogal mais próxima da consoante original no alfabeto, com a regra adicional de que se a consoante original está à mesma distância de duas vogais, então a vogal mais próxima do início do alfabeto é usada. </a:t>
            </a:r>
            <a:endParaRPr sz="1708"/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708"/>
              <a:t>Por exemplo</a:t>
            </a:r>
            <a:r>
              <a:rPr lang="pt-BR" sz="1708"/>
              <a:t>, se a consoante original é </a:t>
            </a:r>
            <a:r>
              <a:rPr b="1" lang="pt-BR" sz="1708"/>
              <a:t>d</a:t>
            </a:r>
            <a:r>
              <a:rPr lang="pt-BR" sz="1708"/>
              <a:t>, a vogal que deve ser usada é </a:t>
            </a:r>
            <a:r>
              <a:rPr b="1" lang="pt-BR" sz="1708"/>
              <a:t>e</a:t>
            </a:r>
            <a:r>
              <a:rPr lang="pt-BR" sz="1708"/>
              <a:t>, pois esta é a vogal mais próxima; se a consoante original é </a:t>
            </a:r>
            <a:r>
              <a:rPr b="1" lang="pt-BR" sz="1708"/>
              <a:t>c</a:t>
            </a:r>
            <a:r>
              <a:rPr lang="pt-BR" sz="1708"/>
              <a:t>, a vogal que deve ser utilizada é </a:t>
            </a:r>
            <a:r>
              <a:rPr b="1" lang="pt-BR" sz="1708"/>
              <a:t>a</a:t>
            </a:r>
            <a:r>
              <a:rPr lang="pt-BR" sz="1708"/>
              <a:t>, porque </a:t>
            </a:r>
            <a:r>
              <a:rPr b="1" lang="pt-BR" sz="1708"/>
              <a:t>c</a:t>
            </a:r>
            <a:r>
              <a:rPr lang="pt-BR" sz="1708"/>
              <a:t> está à mesma distância de </a:t>
            </a:r>
            <a:r>
              <a:rPr b="1" lang="pt-BR" sz="1708"/>
              <a:t>a</a:t>
            </a:r>
            <a:r>
              <a:rPr lang="pt-BR" sz="1708"/>
              <a:t> e </a:t>
            </a:r>
            <a:r>
              <a:rPr b="1" lang="pt-BR" sz="1708"/>
              <a:t>e</a:t>
            </a:r>
            <a:r>
              <a:rPr lang="pt-BR" sz="1708"/>
              <a:t>, e </a:t>
            </a:r>
            <a:r>
              <a:rPr b="1" lang="pt-BR" sz="1708"/>
              <a:t>a</a:t>
            </a:r>
            <a:r>
              <a:rPr lang="pt-BR" sz="1708"/>
              <a:t> é mais próxima do início do alfabeto</a:t>
            </a:r>
            <a:endParaRPr sz="16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16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Problema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749925"/>
            <a:ext cx="75057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rei decretou que o seguinte algoritmo deve ser usado para cifrar os documentos: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Cada consoante deve ser substituída por exatamente três letras, na seguinte ordem: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 startAt="3"/>
            </a:pPr>
            <a:r>
              <a:rPr lang="pt-BR" sz="1600"/>
              <a:t>a consoante que segue a consoante original, na ordem do início ao fim do alfabeto. </a:t>
            </a:r>
            <a:endParaRPr sz="1600"/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600"/>
              <a:t>Por exemplo</a:t>
            </a:r>
            <a:r>
              <a:rPr lang="pt-BR" sz="1600"/>
              <a:t>, </a:t>
            </a:r>
            <a:br>
              <a:rPr lang="pt-BR" sz="1600"/>
            </a:br>
            <a:r>
              <a:rPr lang="pt-BR" sz="1600"/>
              <a:t>se a consoante original é d, a consoante a ser utilizada é f;</a:t>
            </a:r>
            <a:br>
              <a:rPr lang="pt-BR" sz="1600"/>
            </a:br>
            <a:r>
              <a:rPr lang="pt-BR" sz="1600"/>
              <a:t>se a consoante original é z, deve ser utilizada a própria letra z.</a:t>
            </a:r>
            <a:endParaRPr sz="16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17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Exemplo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Palavra “ter”</a:t>
            </a: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18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18"/>
          <p:cNvSpPr txBox="1"/>
          <p:nvPr/>
        </p:nvSpPr>
        <p:spPr>
          <a:xfrm>
            <a:off x="1133525" y="2449875"/>
            <a:ext cx="38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393900" y="1649688"/>
            <a:ext cx="1645500" cy="524100"/>
          </a:xfrm>
          <a:prstGeom prst="wedgeRoundRectCallout">
            <a:avLst>
              <a:gd fmla="val -173294" name="adj1"/>
              <a:gd fmla="val 156165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própria consoante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Exemplo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Palavra “ter”</a:t>
            </a:r>
            <a:endParaRPr sz="16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19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19"/>
          <p:cNvSpPr txBox="1"/>
          <p:nvPr/>
        </p:nvSpPr>
        <p:spPr>
          <a:xfrm>
            <a:off x="1133525" y="2449875"/>
            <a:ext cx="38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tu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3393900" y="1649688"/>
            <a:ext cx="1645500" cy="524100"/>
          </a:xfrm>
          <a:prstGeom prst="wedgeRoundRectCallout">
            <a:avLst>
              <a:gd fmla="val -156998" name="adj1"/>
              <a:gd fmla="val 156165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vogal mais próxima</a:t>
            </a:r>
            <a:endParaRPr/>
          </a:p>
        </p:txBody>
      </p:sp>
      <p:cxnSp>
        <p:nvCxnSpPr>
          <p:cNvPr id="181" name="Google Shape;181;p19"/>
          <p:cNvCxnSpPr/>
          <p:nvPr/>
        </p:nvCxnSpPr>
        <p:spPr>
          <a:xfrm>
            <a:off x="4997250" y="4156250"/>
            <a:ext cx="1438200" cy="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6532975" y="4156250"/>
            <a:ext cx="265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Exemplo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Palavra “ter”</a:t>
            </a:r>
            <a:endParaRPr sz="16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0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20"/>
          <p:cNvSpPr txBox="1"/>
          <p:nvPr/>
        </p:nvSpPr>
        <p:spPr>
          <a:xfrm>
            <a:off x="1133525" y="2449875"/>
            <a:ext cx="38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tuv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393900" y="1649700"/>
            <a:ext cx="2403000" cy="524100"/>
          </a:xfrm>
          <a:prstGeom prst="wedgeRoundRectCallout">
            <a:avLst>
              <a:gd fmla="val -116675" name="adj1"/>
              <a:gd fmla="val 163142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consoante que segue a consoante original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19150" y="41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Exemplo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819150" y="1749925"/>
            <a:ext cx="75057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Palavra “ter”</a:t>
            </a:r>
            <a:endParaRPr sz="16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25" y="419000"/>
            <a:ext cx="2891200" cy="11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1"/>
          <p:cNvGraphicFramePr/>
          <p:nvPr/>
        </p:nvGraphicFramePr>
        <p:xfrm>
          <a:off x="743175" y="4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{B3A18921-342F-4B0B-8510-74880E1EC27F}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1"/>
          <p:cNvSpPr txBox="1"/>
          <p:nvPr/>
        </p:nvSpPr>
        <p:spPr>
          <a:xfrm>
            <a:off x="1133525" y="2449875"/>
            <a:ext cx="38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tuve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393900" y="1649688"/>
            <a:ext cx="1645500" cy="524100"/>
          </a:xfrm>
          <a:prstGeom prst="wedgeRoundRectCallout">
            <a:avLst>
              <a:gd fmla="val -130333" name="adj1"/>
              <a:gd fmla="val 165467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vogais não são modificadas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