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embeddedFontLst>
    <p:embeddedFont>
      <p:font typeface="Play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Play-bold.fntdata"/><Relationship Id="rId23" Type="http://schemas.openxmlformats.org/officeDocument/2006/relationships/slide" Target="slides/slide19.xml"/><Relationship Id="rId45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8d29b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c8d29b0f3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c8d29b0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c8d29b0f3_0_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8d29b0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c8d29b0f3_0_3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c8d29b0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4c8d29b0f3_0_2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c8d29b0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c8d29b0f3_0_3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8d29b0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c8d29b0f3_0_4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c8d29b0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c8d29b0f3_0_5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c8d29b0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c8d29b0f3_0_5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c8d29b0f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4c8d29b0f3_0_7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c8d29b0f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c8d29b0f3_0_9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43743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643743f33_0_1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c8d29b0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c8d29b0f3_0_10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c8d29b0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c8d29b0f3_0_8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c8d29b0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4c8d29b0f3_0_11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8d29b0f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4c8d29b0f3_0_11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c8d29b0f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4c8d29b0f3_0_12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c8d29b0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4c8d29b0f3_0_13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c8d29b0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4c8d29b0f3_0_14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c8d29b0f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4c8d29b0f3_0_15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c8d29b0f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4c8d29b0f3_0_16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c8d29b0f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4c8d29b0f3_0_17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43743f3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4643743f33_1_13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c8d29b0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4c8d29b0f3_0_18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c8d29b0f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4c8d29b0f3_0_19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c8d29b0f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4c8d29b0f3_0_20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c8d29b0f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4c8d29b0f3_0_21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c8d29b0f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4c8d29b0f3_0_21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c8d29b0f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4c8d29b0f3_0_22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8d29b0f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4c8d29b0f3_0_23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c8d29b0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4c8d29b0f3_0_23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643743f33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4643743f33_1_43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643743f33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4643743f33_1_409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43743f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643743f33_0_9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f899c7717_0_44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f899c771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43743f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643743f33_0_12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43743f3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4643743f33_0_15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43743f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643743f33_0_17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43743f3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4643743f33_0_18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643743f33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643743f33_1_16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 b="1" sz="2800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Char char="•"/>
              <a:defRPr sz="26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/>
            </a:lvl1pPr>
            <a:lvl2pPr indent="0" lvl="1" marL="0" algn="r">
              <a:spcBef>
                <a:spcPts val="0"/>
              </a:spcBef>
              <a:buNone/>
              <a:defRPr sz="1800"/>
            </a:lvl2pPr>
            <a:lvl3pPr indent="0" lvl="2" marL="0" algn="r">
              <a:spcBef>
                <a:spcPts val="0"/>
              </a:spcBef>
              <a:buNone/>
              <a:defRPr sz="1800"/>
            </a:lvl3pPr>
            <a:lvl4pPr indent="0" lvl="3" marL="0" algn="r">
              <a:spcBef>
                <a:spcPts val="0"/>
              </a:spcBef>
              <a:buNone/>
              <a:defRPr sz="1800"/>
            </a:lvl4pPr>
            <a:lvl5pPr indent="0" lvl="4" marL="0" algn="r">
              <a:spcBef>
                <a:spcPts val="0"/>
              </a:spcBef>
              <a:buNone/>
              <a:defRPr sz="1800"/>
            </a:lvl5pPr>
            <a:lvl6pPr indent="0" lvl="5" marL="0" algn="r">
              <a:spcBef>
                <a:spcPts val="0"/>
              </a:spcBef>
              <a:buNone/>
              <a:defRPr sz="1800"/>
            </a:lvl6pPr>
            <a:lvl7pPr indent="0" lvl="6" marL="0" algn="r">
              <a:spcBef>
                <a:spcPts val="0"/>
              </a:spcBef>
              <a:buNone/>
              <a:defRPr sz="1800"/>
            </a:lvl7pPr>
            <a:lvl8pPr indent="0" lvl="7" marL="0" algn="r">
              <a:spcBef>
                <a:spcPts val="0"/>
              </a:spcBef>
              <a:buNone/>
              <a:defRPr sz="1800"/>
            </a:lvl8pPr>
            <a:lvl9pPr indent="0" lvl="8" marL="0" algn="r">
              <a:spcBef>
                <a:spcPts val="0"/>
              </a:spcBef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3453200" y="5964288"/>
            <a:ext cx="225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269738" y="5964300"/>
            <a:ext cx="288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4046150" y="1747800"/>
            <a:ext cx="1064100" cy="915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871125" y="5964288"/>
            <a:ext cx="225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" name="Google Shape;25;p3" title="unicesumar-logo-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3231" y="6037225"/>
            <a:ext cx="1172812" cy="57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269788" y="5964300"/>
            <a:ext cx="288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1938" y="2151000"/>
            <a:ext cx="822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chemeClr val="lt1"/>
                </a:solidFill>
              </a:rPr>
              <a:t>Aula 09 - Plano de Gerenciamento de Tempo e Cronograma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8390" y="4313413"/>
            <a:ext cx="822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</a:t>
            </a: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Gestão de Projetos Tecnológicos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Prof.</a:t>
            </a:r>
            <a:r>
              <a:rPr b="1" i="0" lang="pt-PT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94" y="5902388"/>
            <a:ext cx="1172812" cy="5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</a:t>
            </a:r>
            <a:r>
              <a:rPr lang="pt-PT"/>
              <a:t>e Tempo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Escopo </a:t>
            </a:r>
            <a:r>
              <a:rPr lang="pt-PT"/>
              <a:t>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Tempo </a:t>
            </a:r>
            <a:r>
              <a:rPr lang="pt-PT"/>
              <a:t>⬅️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Custos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Qualidade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Recursos Humanos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Comunicação 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Riscos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Plano de Gerenciamento de Tempo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Documento que estabelece </a:t>
            </a:r>
            <a:r>
              <a:rPr b="1" lang="pt-PT"/>
              <a:t>como</a:t>
            </a:r>
            <a:r>
              <a:rPr lang="pt-PT"/>
              <a:t> as atividades do projeto serão </a:t>
            </a:r>
            <a:r>
              <a:rPr b="1" lang="pt-PT"/>
              <a:t>planejadas</a:t>
            </a:r>
            <a:r>
              <a:rPr lang="pt-PT"/>
              <a:t>, monitoradas e  controladas ao longo do tempo.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Garante que o projeto seja concluído dentro do </a:t>
            </a:r>
            <a:r>
              <a:rPr b="1" lang="pt-PT"/>
              <a:t>prazo estabelecido</a:t>
            </a:r>
            <a:r>
              <a:rPr lang="pt-PT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Gera </a:t>
            </a:r>
            <a:r>
              <a:rPr b="1" lang="pt-PT"/>
              <a:t>previsibilidade </a:t>
            </a:r>
            <a:r>
              <a:rPr lang="pt-PT"/>
              <a:t>ao </a:t>
            </a:r>
            <a:r>
              <a:rPr lang="pt-PT"/>
              <a:t>gerenciamento</a:t>
            </a:r>
            <a:r>
              <a:rPr lang="pt-PT"/>
              <a:t> do projeto.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Plano de Gerenciamento de Tempo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O plano de gerenciamento de tempo é composto por </a:t>
            </a:r>
            <a:r>
              <a:rPr b="1" lang="pt-PT"/>
              <a:t>dois documentos</a:t>
            </a:r>
            <a:r>
              <a:rPr lang="pt-PT"/>
              <a:t> principais: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i="1" lang="pt-PT"/>
              <a:t>Timeline</a:t>
            </a:r>
            <a:r>
              <a:rPr lang="pt-PT"/>
              <a:t>: Representação visual macro das principais fases e eventos do projeto.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i="1" lang="pt-PT"/>
              <a:t>Cronograma</a:t>
            </a:r>
            <a:r>
              <a:rPr lang="pt-PT"/>
              <a:t>: Documento detalhado com datas, dependências e duração de cada atividade.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Timeline x Cronograma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88" y="1155075"/>
            <a:ext cx="7631424" cy="4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Timeline x Cronograma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49" y="1146638"/>
            <a:ext cx="7136302" cy="45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Na aula de hoje…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Vamos focar na </a:t>
            </a:r>
            <a:r>
              <a:rPr i="1" lang="pt-PT"/>
              <a:t>Timeline </a:t>
            </a:r>
            <a:r>
              <a:rPr lang="pt-PT"/>
              <a:t>na aula de hoje.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Relacionar fases, marcos e cronogramas.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Aplicar técnicas para construção da timeline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 que são milestones?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0" y="1055825"/>
            <a:ext cx="3145201" cy="2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00" y="2344250"/>
            <a:ext cx="5059150" cy="337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Pontos </a:t>
            </a:r>
            <a:r>
              <a:rPr b="1" lang="pt-PT"/>
              <a:t>significativos </a:t>
            </a:r>
            <a:r>
              <a:rPr lang="pt-PT"/>
              <a:t>dentro do projeto que indicam uma </a:t>
            </a:r>
            <a:r>
              <a:rPr b="1" lang="pt-PT"/>
              <a:t>transição importante</a:t>
            </a:r>
            <a:r>
              <a:rPr lang="pt-PT"/>
              <a:t> ou uma entrega relevante.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Auxilia a </a:t>
            </a:r>
            <a:r>
              <a:rPr b="1" lang="pt-PT"/>
              <a:t>m</a:t>
            </a:r>
            <a:r>
              <a:rPr b="1" lang="pt-PT"/>
              <a:t>onitorar </a:t>
            </a:r>
            <a:r>
              <a:rPr lang="pt-PT"/>
              <a:t>o progresso e garantir que as fases sejam </a:t>
            </a:r>
            <a:r>
              <a:rPr b="1" lang="pt-PT"/>
              <a:t>concluídas </a:t>
            </a:r>
            <a:r>
              <a:rPr lang="pt-PT"/>
              <a:t>corretamente.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x Fase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Fase: </a:t>
            </a:r>
            <a:r>
              <a:rPr b="1" lang="pt-PT"/>
              <a:t>Período </a:t>
            </a:r>
            <a:r>
              <a:rPr lang="pt-PT"/>
              <a:t>no qual um conjunto de atividades ocorre.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Marco: </a:t>
            </a:r>
            <a:r>
              <a:rPr b="1" lang="pt-PT"/>
              <a:t>Evento </a:t>
            </a:r>
            <a:r>
              <a:rPr lang="pt-PT"/>
              <a:t>específico que sinaliza a transição entre fases.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8" y="1125163"/>
            <a:ext cx="8970292" cy="345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-3188290">
            <a:off x="1428354" y="3443482"/>
            <a:ext cx="852660" cy="194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x Fase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276475"/>
            <a:ext cx="82486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Milestones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Vamos tomar como exemplo o projeto da escola de T.I., quais seriam os marcos / milestones?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Milestones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/>
              <a:t>Projeto de Software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/>
              <a:t>Início do Projeto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/>
              <a:t>Entrega do Protótipo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/>
              <a:t>Implementação Fina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/>
              <a:t>Entrega ao Cliente</a:t>
            </a:r>
            <a:endParaRPr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Fases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Vamos tomar como exemplo o projeto da escola de T.I., quais seriam os fases?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Fases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Planejamento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Desenvolvimento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Testes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Lançamento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da Timeline - O que precisamos?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Milestones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Pacotes de Trabalho ✅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Ciclos de Trabalho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Fases	</a:t>
            </a:r>
            <a:endParaRPr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EAP e Timeline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25" y="1169138"/>
            <a:ext cx="7143150" cy="45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da Timeline - O que precisamos?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Milestones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Pacotes de Trabalho ✅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b="1" lang="pt-PT"/>
              <a:t>Ciclos de Trabalho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t-PT"/>
              <a:t>Fases	</a:t>
            </a:r>
            <a:endParaRPr b="1"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Modelos de Fase e Ciclo de Vida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Diferentes abordagens para </a:t>
            </a:r>
            <a:r>
              <a:rPr b="1" lang="pt-PT"/>
              <a:t>organizar as fases</a:t>
            </a:r>
            <a:r>
              <a:rPr lang="pt-PT"/>
              <a:t> do projeto e definir sua progressão ao longo do tempo.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PT"/>
              <a:t>Modelos Tradicionais</a:t>
            </a:r>
            <a:r>
              <a:rPr lang="pt-PT"/>
              <a:t>: Estruturados e sequenciais, onde cada fase é concluída antes do início da próxima.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PT"/>
              <a:t>Modelos Ágeis</a:t>
            </a:r>
            <a:r>
              <a:rPr lang="pt-PT"/>
              <a:t>: Iterativos e flexíveis, permitindo adaptações ao longo do desenvolvimento.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Cascata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Abordagem linear em que cada fase depende da anterior.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88" y="2271200"/>
            <a:ext cx="4347025" cy="3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Concepção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Requisitos funcionais e não funcionais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Diagrama de caso de uso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1" lang="pt-PT" sz="3600">
                <a:latin typeface="Play"/>
                <a:ea typeface="Play"/>
                <a:cs typeface="Play"/>
                <a:sym typeface="Play"/>
              </a:rPr>
              <a:t>ENTREGA NO DIA 11/04 !!!</a:t>
            </a:r>
            <a:endParaRPr b="1" sz="3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Espiral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Abordagem linear em que cada fase depende da anterior.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59" y="2223978"/>
            <a:ext cx="5492875" cy="32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Ágil/Iterativo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Repetição de pequenos ciclos dentro do projeto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75" y="1958600"/>
            <a:ext cx="7003851" cy="36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Qual modelo escolher?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Natureza do projeto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Flexibilidade necessária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Maturidade da equipe.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de uma Timeline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Definir modelo de trabalho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Definir as fases do projeto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Definir os marcos/milestones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Distribuir os pacotes de trabalho pelas fases/sprints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Priorizar os UCs.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Como priorizar casos de uso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Risco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Valor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Dependência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Como priorizar casos de uso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1281113"/>
            <a:ext cx="7620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Sistema de Vendas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b="1" lang="pt-PT"/>
              <a:t>Cadastros</a:t>
            </a:r>
            <a:r>
              <a:rPr lang="pt-PT"/>
              <a:t> tem risco baixo, baixo valor, e baixa dependência - fazer por ultimo;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Tela de Venda: alto valor, risco alto, dependência alta =&gt; Fazer primeiro;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Sistema de Vendas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b="1" lang="pt-PT"/>
              <a:t>Cadastros</a:t>
            </a:r>
            <a:r>
              <a:rPr lang="pt-PT"/>
              <a:t> tem risco baixo, baixo valor, e baixa dependência - fazer por </a:t>
            </a:r>
            <a:r>
              <a:rPr lang="pt-PT"/>
              <a:t>último</a:t>
            </a:r>
            <a:r>
              <a:rPr lang="pt-PT"/>
              <a:t>;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Tela de Venda: alto valor, risco alto, dependência alta =&gt; Fazer primeiro;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Construindo a EAP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7" name="Google Shape;357;p50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500" y="1551050"/>
            <a:ext cx="3894995" cy="3755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50"/>
          <p:cNvCxnSpPr/>
          <p:nvPr/>
        </p:nvCxnSpPr>
        <p:spPr>
          <a:xfrm>
            <a:off x="4659013" y="2173150"/>
            <a:ext cx="1700400" cy="3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50"/>
          <p:cNvSpPr txBox="1"/>
          <p:nvPr/>
        </p:nvSpPr>
        <p:spPr>
          <a:xfrm>
            <a:off x="5817725" y="1634200"/>
            <a:ext cx="348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Projetos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Atividade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Considerando o projeto da Escola de T.I.: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A) Inicie a escrita do Plano de Gerenciamento do Projeto (modelo no GDrive da disciplina);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B) Crie a Declaração do Escopo do Projeto, seguindo o exemplo dos slides;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C) </a:t>
            </a:r>
            <a:r>
              <a:rPr lang="pt-PT"/>
              <a:t>Criar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a EAP do seu projeto,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seguindo o exemplo dos slides;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8" y="1125163"/>
            <a:ext cx="8970292" cy="345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 rot="-3188290">
            <a:off x="3447073" y="3377419"/>
            <a:ext cx="852660" cy="194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0" y="0"/>
            <a:ext cx="9144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2"/>
          <p:cNvSpPr txBox="1"/>
          <p:nvPr>
            <p:ph type="title"/>
          </p:nvPr>
        </p:nvSpPr>
        <p:spPr>
          <a:xfrm>
            <a:off x="628650" y="2002638"/>
            <a:ext cx="78867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09220" marR="117475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DÚVIDAS?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74" name="Google Shape;374;p52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5" name="Google Shape;375;p52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94" y="5902388"/>
            <a:ext cx="1172812" cy="5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Áreas de Conhecimento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…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Como monitorar e manter registros de todos esses aspectos?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850" y="2085678"/>
            <a:ext cx="2621607" cy="262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Documento que descreve como o projeto será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executado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monitorado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controlado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encerrado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Este plano garante que os projetos sejam entregues dentro do prazo, orçamento e com a qualidade esperada.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Redução de riscos, melhor alocação de recursos e maior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previsibilidade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dos resultados.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Escopo </a:t>
            </a:r>
            <a:r>
              <a:rPr lang="pt-PT"/>
              <a:t>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Tempo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Custos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Qualidade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Recursos Humanos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Comunicação 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Riscos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