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B1C65F-4AEB-41FF-87A9-AC0EF136E9E4}">
  <a:tblStyle styleId="{65B1C65F-4AEB-41FF-87A9-AC0EF136E9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38038745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38038745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38038745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38038745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38038745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38038745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380387450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3380387450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38038745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338038745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380387450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3380387450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338038745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338038745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38038745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338038745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38038745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38038745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38038745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38038745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38038745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38038745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38038745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38038745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38038745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38038745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38038745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38038745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38038745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38038745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38038745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38038745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6_Vt5gdCkdk" TargetMode="External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</a:t>
            </a:r>
            <a:r>
              <a:rPr lang="pt-BR"/>
              <a:t>ÃO DE PROJETOS TECNOLÓGICOS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90200"/>
            <a:ext cx="8520600" cy="12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14"/>
              <a:t>Professora Ana Elisa Tubino</a:t>
            </a:r>
            <a:endParaRPr sz="351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ESOFT 7ºsemestre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 gerenciamento de projetos?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2631600" y="3156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Riscos</a:t>
            </a:r>
            <a:endParaRPr sz="1220"/>
          </a:p>
        </p:txBody>
      </p:sp>
      <p:sp>
        <p:nvSpPr>
          <p:cNvPr id="113" name="Google Shape;113;p23"/>
          <p:cNvSpPr txBox="1"/>
          <p:nvPr>
            <p:ph type="title"/>
          </p:nvPr>
        </p:nvSpPr>
        <p:spPr>
          <a:xfrm>
            <a:off x="5461500" y="13080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Escopo</a:t>
            </a:r>
            <a:endParaRPr sz="1220"/>
          </a:p>
        </p:txBody>
      </p:sp>
      <p:sp>
        <p:nvSpPr>
          <p:cNvPr id="114" name="Google Shape;114;p23"/>
          <p:cNvSpPr txBox="1"/>
          <p:nvPr>
            <p:ph type="title"/>
          </p:nvPr>
        </p:nvSpPr>
        <p:spPr>
          <a:xfrm>
            <a:off x="4336200" y="1091400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Stakeholder</a:t>
            </a:r>
            <a:endParaRPr sz="1220"/>
          </a:p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3568800" y="2081813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Orçamento</a:t>
            </a:r>
            <a:endParaRPr sz="1220"/>
          </a:p>
        </p:txBody>
      </p:sp>
      <p:sp>
        <p:nvSpPr>
          <p:cNvPr id="116" name="Google Shape;116;p23"/>
          <p:cNvSpPr txBox="1"/>
          <p:nvPr>
            <p:ph type="title"/>
          </p:nvPr>
        </p:nvSpPr>
        <p:spPr>
          <a:xfrm>
            <a:off x="6121200" y="21879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Qualidade</a:t>
            </a:r>
            <a:endParaRPr sz="1220"/>
          </a:p>
        </p:txBody>
      </p:sp>
      <p:sp>
        <p:nvSpPr>
          <p:cNvPr id="117" name="Google Shape;117;p23"/>
          <p:cNvSpPr txBox="1"/>
          <p:nvPr>
            <p:ph type="title"/>
          </p:nvPr>
        </p:nvSpPr>
        <p:spPr>
          <a:xfrm>
            <a:off x="4931100" y="26328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Equipe</a:t>
            </a:r>
            <a:endParaRPr sz="1220"/>
          </a:p>
        </p:txBody>
      </p:sp>
      <p:sp>
        <p:nvSpPr>
          <p:cNvPr id="118" name="Google Shape;118;p23"/>
          <p:cNvSpPr txBox="1"/>
          <p:nvPr>
            <p:ph type="title"/>
          </p:nvPr>
        </p:nvSpPr>
        <p:spPr>
          <a:xfrm>
            <a:off x="6328500" y="31527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Comunicação</a:t>
            </a:r>
            <a:endParaRPr sz="1220"/>
          </a:p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4305900" y="36951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Alinhamento</a:t>
            </a:r>
            <a:endParaRPr sz="1220"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3220800" y="30450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Backlog</a:t>
            </a:r>
            <a:endParaRPr sz="1220"/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1710000" y="15042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Sprint</a:t>
            </a:r>
            <a:endParaRPr sz="1220"/>
          </a:p>
        </p:txBody>
      </p:sp>
      <p:sp>
        <p:nvSpPr>
          <p:cNvPr id="122" name="Google Shape;122;p23"/>
          <p:cNvSpPr txBox="1"/>
          <p:nvPr>
            <p:ph type="title"/>
          </p:nvPr>
        </p:nvSpPr>
        <p:spPr>
          <a:xfrm>
            <a:off x="1900500" y="22287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Roadmap</a:t>
            </a:r>
            <a:endParaRPr sz="1220"/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5262900" y="5082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Cronograma</a:t>
            </a:r>
            <a:endParaRPr sz="1220"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6328500" y="8628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Requisitos</a:t>
            </a:r>
            <a:endParaRPr sz="1220"/>
          </a:p>
        </p:txBody>
      </p:sp>
      <p:sp>
        <p:nvSpPr>
          <p:cNvPr id="125" name="Google Shape;125;p23"/>
          <p:cNvSpPr txBox="1"/>
          <p:nvPr>
            <p:ph type="title"/>
          </p:nvPr>
        </p:nvSpPr>
        <p:spPr>
          <a:xfrm>
            <a:off x="6851700" y="16050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Metodologia Ágil</a:t>
            </a:r>
            <a:endParaRPr sz="1220"/>
          </a:p>
        </p:txBody>
      </p:sp>
      <p:sp>
        <p:nvSpPr>
          <p:cNvPr id="126" name="Google Shape;126;p23"/>
          <p:cNvSpPr txBox="1"/>
          <p:nvPr>
            <p:ph type="title"/>
          </p:nvPr>
        </p:nvSpPr>
        <p:spPr>
          <a:xfrm>
            <a:off x="5157600" y="18441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Waterfall (Cascata)</a:t>
            </a:r>
            <a:endParaRPr sz="1220"/>
          </a:p>
        </p:txBody>
      </p:sp>
      <p:sp>
        <p:nvSpPr>
          <p:cNvPr id="127" name="Google Shape;127;p23"/>
          <p:cNvSpPr txBox="1"/>
          <p:nvPr>
            <p:ph type="title"/>
          </p:nvPr>
        </p:nvSpPr>
        <p:spPr>
          <a:xfrm>
            <a:off x="6121200" y="3586500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Engajamento</a:t>
            </a:r>
            <a:endParaRPr sz="1220"/>
          </a:p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2450100" y="263692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MVP</a:t>
            </a:r>
            <a:endParaRPr sz="1220"/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1942500" y="326932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Liderança</a:t>
            </a:r>
            <a:endParaRPr sz="1220"/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2747400" y="376672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Colaboração</a:t>
            </a:r>
            <a:endParaRPr sz="1220"/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4572000" y="316402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Expectativas</a:t>
            </a:r>
            <a:endParaRPr sz="1220"/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1900500" y="8640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Pessoas</a:t>
            </a:r>
            <a:endParaRPr sz="1220"/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1505400" y="395932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Daily</a:t>
            </a:r>
            <a:endParaRPr sz="1220"/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3387300" y="4171200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Retrospectiva</a:t>
            </a:r>
            <a:endParaRPr sz="1220"/>
          </a:p>
        </p:txBody>
      </p:sp>
      <p:sp>
        <p:nvSpPr>
          <p:cNvPr id="135" name="Google Shape;135;p23"/>
          <p:cNvSpPr txBox="1"/>
          <p:nvPr>
            <p:ph type="title"/>
          </p:nvPr>
        </p:nvSpPr>
        <p:spPr>
          <a:xfrm>
            <a:off x="5403300" y="41199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KPIs</a:t>
            </a:r>
            <a:endParaRPr sz="1220"/>
          </a:p>
        </p:txBody>
      </p:sp>
      <p:sp>
        <p:nvSpPr>
          <p:cNvPr id="136" name="Google Shape;136;p23"/>
          <p:cNvSpPr txBox="1"/>
          <p:nvPr>
            <p:ph type="title"/>
          </p:nvPr>
        </p:nvSpPr>
        <p:spPr>
          <a:xfrm>
            <a:off x="7130700" y="41925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Priorização</a:t>
            </a:r>
            <a:endParaRPr sz="1220"/>
          </a:p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732900" y="2749050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Critérios de sucesso</a:t>
            </a:r>
            <a:endParaRPr sz="1220"/>
          </a:p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637800" y="357412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Entrega de valor</a:t>
            </a:r>
            <a:endParaRPr sz="1220"/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1085400" y="3948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Entrega</a:t>
            </a:r>
            <a:endParaRPr sz="1220"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353700" y="6294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Objetivo</a:t>
            </a:r>
            <a:endParaRPr sz="1220"/>
          </a:p>
        </p:txBody>
      </p:sp>
      <p:sp>
        <p:nvSpPr>
          <p:cNvPr id="141" name="Google Shape;141;p23"/>
          <p:cNvSpPr txBox="1"/>
          <p:nvPr>
            <p:ph type="title"/>
          </p:nvPr>
        </p:nvSpPr>
        <p:spPr>
          <a:xfrm>
            <a:off x="861300" y="1348088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Escopo</a:t>
            </a:r>
            <a:endParaRPr sz="1220"/>
          </a:p>
        </p:txBody>
      </p:sp>
      <p:sp>
        <p:nvSpPr>
          <p:cNvPr id="142" name="Google Shape;142;p23"/>
          <p:cNvSpPr txBox="1"/>
          <p:nvPr>
            <p:ph type="title"/>
          </p:nvPr>
        </p:nvSpPr>
        <p:spPr>
          <a:xfrm>
            <a:off x="637800" y="19239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Projeto</a:t>
            </a:r>
            <a:endParaRPr sz="1220"/>
          </a:p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4116300" y="1483000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Produto</a:t>
            </a:r>
            <a:endParaRPr sz="1220"/>
          </a:p>
        </p:txBody>
      </p:sp>
      <p:sp>
        <p:nvSpPr>
          <p:cNvPr id="144" name="Google Shape;144;p23"/>
          <p:cNvSpPr txBox="1"/>
          <p:nvPr>
            <p:ph type="title"/>
          </p:nvPr>
        </p:nvSpPr>
        <p:spPr>
          <a:xfrm>
            <a:off x="3923700" y="252022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Processos</a:t>
            </a:r>
            <a:endParaRPr sz="1220"/>
          </a:p>
        </p:txBody>
      </p:sp>
      <p:sp>
        <p:nvSpPr>
          <p:cNvPr id="145" name="Google Shape;145;p23"/>
          <p:cNvSpPr txBox="1"/>
          <p:nvPr>
            <p:ph type="title"/>
          </p:nvPr>
        </p:nvSpPr>
        <p:spPr>
          <a:xfrm>
            <a:off x="7050300" y="3948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Critérios de Aceite</a:t>
            </a:r>
            <a:endParaRPr sz="1220"/>
          </a:p>
        </p:txBody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3568800" y="5874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Viabilidade</a:t>
            </a:r>
            <a:endParaRPr sz="1220"/>
          </a:p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4572000" y="44529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Impacto x esforço</a:t>
            </a:r>
            <a:endParaRPr sz="1220"/>
          </a:p>
        </p:txBody>
      </p:sp>
      <p:sp>
        <p:nvSpPr>
          <p:cNvPr id="148" name="Google Shape;148;p23"/>
          <p:cNvSpPr txBox="1"/>
          <p:nvPr>
            <p:ph type="title"/>
          </p:nvPr>
        </p:nvSpPr>
        <p:spPr>
          <a:xfrm>
            <a:off x="732900" y="46146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Visão do projeto</a:t>
            </a:r>
            <a:endParaRPr sz="1220"/>
          </a:p>
        </p:txBody>
      </p:sp>
      <p:sp>
        <p:nvSpPr>
          <p:cNvPr id="149" name="Google Shape;149;p23"/>
          <p:cNvSpPr txBox="1"/>
          <p:nvPr>
            <p:ph type="title"/>
          </p:nvPr>
        </p:nvSpPr>
        <p:spPr>
          <a:xfrm>
            <a:off x="2105400" y="1944438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Marcos</a:t>
            </a:r>
            <a:endParaRPr sz="1220"/>
          </a:p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6746400" y="26388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Linha do tempo</a:t>
            </a:r>
            <a:endParaRPr sz="1220"/>
          </a:p>
        </p:txBody>
      </p:sp>
      <p:sp>
        <p:nvSpPr>
          <p:cNvPr id="151" name="Google Shape;151;p23"/>
          <p:cNvSpPr txBox="1"/>
          <p:nvPr>
            <p:ph type="title"/>
          </p:nvPr>
        </p:nvSpPr>
        <p:spPr>
          <a:xfrm>
            <a:off x="6383400" y="46146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Métricas</a:t>
            </a:r>
            <a:endParaRPr sz="1220"/>
          </a:p>
        </p:txBody>
      </p:sp>
      <p:sp>
        <p:nvSpPr>
          <p:cNvPr id="152" name="Google Shape;152;p23"/>
          <p:cNvSpPr txBox="1"/>
          <p:nvPr>
            <p:ph type="title"/>
          </p:nvPr>
        </p:nvSpPr>
        <p:spPr>
          <a:xfrm>
            <a:off x="7389300" y="2007813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Dependências</a:t>
            </a:r>
            <a:endParaRPr sz="1220"/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77700" y="18682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PMBOK</a:t>
            </a:r>
            <a:endParaRPr sz="1220"/>
          </a:p>
        </p:txBody>
      </p:sp>
      <p:sp>
        <p:nvSpPr>
          <p:cNvPr id="154" name="Google Shape;154;p23"/>
          <p:cNvSpPr txBox="1"/>
          <p:nvPr>
            <p:ph type="title"/>
          </p:nvPr>
        </p:nvSpPr>
        <p:spPr>
          <a:xfrm>
            <a:off x="77700" y="158602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Scrum</a:t>
            </a:r>
            <a:endParaRPr sz="1220"/>
          </a:p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-209700" y="2336513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Kanban</a:t>
            </a:r>
            <a:endParaRPr sz="1220"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2450100" y="45756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Agile (Ágil)</a:t>
            </a:r>
            <a:endParaRPr sz="1220"/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77700" y="4094400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Product Owner (PO)</a:t>
            </a:r>
            <a:endParaRPr sz="1220"/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113100" y="3215463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Scrum master</a:t>
            </a:r>
            <a:endParaRPr sz="1220"/>
          </a:p>
        </p:txBody>
      </p:sp>
      <p:sp>
        <p:nvSpPr>
          <p:cNvPr id="159" name="Google Shape;159;p23"/>
          <p:cNvSpPr txBox="1"/>
          <p:nvPr>
            <p:ph type="title"/>
          </p:nvPr>
        </p:nvSpPr>
        <p:spPr>
          <a:xfrm>
            <a:off x="4038900" y="18742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Status Report</a:t>
            </a:r>
            <a:endParaRPr sz="1220"/>
          </a:p>
        </p:txBody>
      </p:sp>
      <p:sp>
        <p:nvSpPr>
          <p:cNvPr id="160" name="Google Shape;160;p23"/>
          <p:cNvSpPr txBox="1"/>
          <p:nvPr>
            <p:ph type="title"/>
          </p:nvPr>
        </p:nvSpPr>
        <p:spPr>
          <a:xfrm>
            <a:off x="3094200" y="970650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Monitoramento</a:t>
            </a:r>
            <a:endParaRPr sz="1220"/>
          </a:p>
        </p:txBody>
      </p:sp>
      <p:sp>
        <p:nvSpPr>
          <p:cNvPr id="161" name="Google Shape;161;p23"/>
          <p:cNvSpPr txBox="1"/>
          <p:nvPr>
            <p:ph type="title"/>
          </p:nvPr>
        </p:nvSpPr>
        <p:spPr>
          <a:xfrm>
            <a:off x="2747400" y="129142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Feedback</a:t>
            </a:r>
            <a:endParaRPr sz="1220"/>
          </a:p>
        </p:txBody>
      </p:sp>
      <p:sp>
        <p:nvSpPr>
          <p:cNvPr id="162" name="Google Shape;162;p23"/>
          <p:cNvSpPr txBox="1"/>
          <p:nvPr>
            <p:ph type="title"/>
          </p:nvPr>
        </p:nvSpPr>
        <p:spPr>
          <a:xfrm>
            <a:off x="2891700" y="1660088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Imprevistos</a:t>
            </a:r>
            <a:endParaRPr sz="1220"/>
          </a:p>
        </p:txBody>
      </p:sp>
      <p:sp>
        <p:nvSpPr>
          <p:cNvPr id="163" name="Google Shape;163;p23"/>
          <p:cNvSpPr txBox="1"/>
          <p:nvPr>
            <p:ph type="title"/>
          </p:nvPr>
        </p:nvSpPr>
        <p:spPr>
          <a:xfrm>
            <a:off x="7555200" y="33453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Reuniões</a:t>
            </a:r>
            <a:endParaRPr sz="1220"/>
          </a:p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7440600" y="382762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Tailoring</a:t>
            </a:r>
            <a:endParaRPr sz="1220"/>
          </a:p>
        </p:txBody>
      </p:sp>
      <p:sp>
        <p:nvSpPr>
          <p:cNvPr id="165" name="Google Shape;165;p23"/>
          <p:cNvSpPr txBox="1"/>
          <p:nvPr>
            <p:ph type="title"/>
          </p:nvPr>
        </p:nvSpPr>
        <p:spPr>
          <a:xfrm>
            <a:off x="1042800" y="2400750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Iteração</a:t>
            </a:r>
            <a:endParaRPr sz="1220"/>
          </a:p>
        </p:txBody>
      </p:sp>
      <p:sp>
        <p:nvSpPr>
          <p:cNvPr id="166" name="Google Shape;166;p23"/>
          <p:cNvSpPr txBox="1"/>
          <p:nvPr>
            <p:ph type="title"/>
          </p:nvPr>
        </p:nvSpPr>
        <p:spPr>
          <a:xfrm>
            <a:off x="0" y="990450"/>
            <a:ext cx="18630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Ciclo de vida do projeto</a:t>
            </a:r>
            <a:endParaRPr sz="12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2631600" y="3156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Riscos</a:t>
            </a:r>
            <a:endParaRPr sz="1220"/>
          </a:p>
        </p:txBody>
      </p:sp>
      <p:sp>
        <p:nvSpPr>
          <p:cNvPr id="172" name="Google Shape;172;p24"/>
          <p:cNvSpPr txBox="1"/>
          <p:nvPr>
            <p:ph type="title"/>
          </p:nvPr>
        </p:nvSpPr>
        <p:spPr>
          <a:xfrm>
            <a:off x="5461500" y="13080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Escopo</a:t>
            </a:r>
            <a:endParaRPr sz="1220"/>
          </a:p>
        </p:txBody>
      </p:sp>
      <p:sp>
        <p:nvSpPr>
          <p:cNvPr id="173" name="Google Shape;173;p24"/>
          <p:cNvSpPr txBox="1"/>
          <p:nvPr>
            <p:ph type="title"/>
          </p:nvPr>
        </p:nvSpPr>
        <p:spPr>
          <a:xfrm>
            <a:off x="4336200" y="1091400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Stakeholder</a:t>
            </a:r>
            <a:endParaRPr sz="1220"/>
          </a:p>
        </p:txBody>
      </p:sp>
      <p:sp>
        <p:nvSpPr>
          <p:cNvPr id="174" name="Google Shape;174;p24"/>
          <p:cNvSpPr txBox="1"/>
          <p:nvPr>
            <p:ph type="title"/>
          </p:nvPr>
        </p:nvSpPr>
        <p:spPr>
          <a:xfrm>
            <a:off x="3568800" y="2081813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Orçamento</a:t>
            </a:r>
            <a:endParaRPr sz="1220"/>
          </a:p>
        </p:txBody>
      </p:sp>
      <p:sp>
        <p:nvSpPr>
          <p:cNvPr id="175" name="Google Shape;175;p24"/>
          <p:cNvSpPr txBox="1"/>
          <p:nvPr>
            <p:ph type="title"/>
          </p:nvPr>
        </p:nvSpPr>
        <p:spPr>
          <a:xfrm>
            <a:off x="6121200" y="21879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Qualidade</a:t>
            </a:r>
            <a:endParaRPr sz="1220"/>
          </a:p>
        </p:txBody>
      </p:sp>
      <p:sp>
        <p:nvSpPr>
          <p:cNvPr id="176" name="Google Shape;176;p24"/>
          <p:cNvSpPr txBox="1"/>
          <p:nvPr>
            <p:ph type="title"/>
          </p:nvPr>
        </p:nvSpPr>
        <p:spPr>
          <a:xfrm>
            <a:off x="4931100" y="26328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Equipe</a:t>
            </a:r>
            <a:endParaRPr sz="1220"/>
          </a:p>
        </p:txBody>
      </p:sp>
      <p:sp>
        <p:nvSpPr>
          <p:cNvPr id="177" name="Google Shape;177;p24"/>
          <p:cNvSpPr txBox="1"/>
          <p:nvPr>
            <p:ph type="title"/>
          </p:nvPr>
        </p:nvSpPr>
        <p:spPr>
          <a:xfrm>
            <a:off x="6328500" y="31527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Comunicação</a:t>
            </a:r>
            <a:endParaRPr sz="1220"/>
          </a:p>
        </p:txBody>
      </p:sp>
      <p:sp>
        <p:nvSpPr>
          <p:cNvPr id="178" name="Google Shape;178;p24"/>
          <p:cNvSpPr txBox="1"/>
          <p:nvPr>
            <p:ph type="title"/>
          </p:nvPr>
        </p:nvSpPr>
        <p:spPr>
          <a:xfrm>
            <a:off x="4305900" y="36951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Alinhamento</a:t>
            </a:r>
            <a:endParaRPr sz="1220"/>
          </a:p>
        </p:txBody>
      </p:sp>
      <p:sp>
        <p:nvSpPr>
          <p:cNvPr id="179" name="Google Shape;179;p24"/>
          <p:cNvSpPr txBox="1"/>
          <p:nvPr>
            <p:ph type="title"/>
          </p:nvPr>
        </p:nvSpPr>
        <p:spPr>
          <a:xfrm>
            <a:off x="3220800" y="30450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Backlog</a:t>
            </a:r>
            <a:endParaRPr sz="1220"/>
          </a:p>
        </p:txBody>
      </p:sp>
      <p:sp>
        <p:nvSpPr>
          <p:cNvPr id="180" name="Google Shape;180;p24"/>
          <p:cNvSpPr txBox="1"/>
          <p:nvPr>
            <p:ph type="title"/>
          </p:nvPr>
        </p:nvSpPr>
        <p:spPr>
          <a:xfrm>
            <a:off x="1710000" y="15042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Sprint</a:t>
            </a:r>
            <a:endParaRPr sz="1220"/>
          </a:p>
        </p:txBody>
      </p:sp>
      <p:sp>
        <p:nvSpPr>
          <p:cNvPr id="181" name="Google Shape;181;p24"/>
          <p:cNvSpPr txBox="1"/>
          <p:nvPr>
            <p:ph type="title"/>
          </p:nvPr>
        </p:nvSpPr>
        <p:spPr>
          <a:xfrm>
            <a:off x="1900500" y="22287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Roadmap</a:t>
            </a:r>
            <a:endParaRPr sz="1220"/>
          </a:p>
        </p:txBody>
      </p:sp>
      <p:sp>
        <p:nvSpPr>
          <p:cNvPr id="182" name="Google Shape;182;p24"/>
          <p:cNvSpPr txBox="1"/>
          <p:nvPr>
            <p:ph type="title"/>
          </p:nvPr>
        </p:nvSpPr>
        <p:spPr>
          <a:xfrm>
            <a:off x="5262900" y="5082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Cronograma</a:t>
            </a:r>
            <a:endParaRPr sz="1220"/>
          </a:p>
        </p:txBody>
      </p:sp>
      <p:sp>
        <p:nvSpPr>
          <p:cNvPr id="183" name="Google Shape;183;p24"/>
          <p:cNvSpPr txBox="1"/>
          <p:nvPr>
            <p:ph type="title"/>
          </p:nvPr>
        </p:nvSpPr>
        <p:spPr>
          <a:xfrm>
            <a:off x="6328500" y="8628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Requisitos</a:t>
            </a:r>
            <a:endParaRPr sz="1220"/>
          </a:p>
        </p:txBody>
      </p:sp>
      <p:sp>
        <p:nvSpPr>
          <p:cNvPr id="184" name="Google Shape;184;p24"/>
          <p:cNvSpPr txBox="1"/>
          <p:nvPr>
            <p:ph type="title"/>
          </p:nvPr>
        </p:nvSpPr>
        <p:spPr>
          <a:xfrm>
            <a:off x="6851700" y="16050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Metodologia Ágil</a:t>
            </a:r>
            <a:endParaRPr sz="1220"/>
          </a:p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5157600" y="18441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Waterfall (Cascata)</a:t>
            </a:r>
            <a:endParaRPr sz="1220"/>
          </a:p>
        </p:txBody>
      </p:sp>
      <p:sp>
        <p:nvSpPr>
          <p:cNvPr id="186" name="Google Shape;186;p24"/>
          <p:cNvSpPr txBox="1"/>
          <p:nvPr>
            <p:ph type="title"/>
          </p:nvPr>
        </p:nvSpPr>
        <p:spPr>
          <a:xfrm>
            <a:off x="6121200" y="3586500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Engajamento</a:t>
            </a:r>
            <a:endParaRPr sz="1220"/>
          </a:p>
        </p:txBody>
      </p:sp>
      <p:sp>
        <p:nvSpPr>
          <p:cNvPr id="187" name="Google Shape;187;p24"/>
          <p:cNvSpPr txBox="1"/>
          <p:nvPr>
            <p:ph type="title"/>
          </p:nvPr>
        </p:nvSpPr>
        <p:spPr>
          <a:xfrm>
            <a:off x="2450100" y="263692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MVP</a:t>
            </a:r>
            <a:endParaRPr sz="1220"/>
          </a:p>
        </p:txBody>
      </p:sp>
      <p:sp>
        <p:nvSpPr>
          <p:cNvPr id="188" name="Google Shape;188;p24"/>
          <p:cNvSpPr txBox="1"/>
          <p:nvPr>
            <p:ph type="title"/>
          </p:nvPr>
        </p:nvSpPr>
        <p:spPr>
          <a:xfrm>
            <a:off x="1942500" y="326932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Liderança</a:t>
            </a:r>
            <a:endParaRPr sz="1220"/>
          </a:p>
        </p:txBody>
      </p:sp>
      <p:sp>
        <p:nvSpPr>
          <p:cNvPr id="189" name="Google Shape;189;p24"/>
          <p:cNvSpPr txBox="1"/>
          <p:nvPr>
            <p:ph type="title"/>
          </p:nvPr>
        </p:nvSpPr>
        <p:spPr>
          <a:xfrm>
            <a:off x="2747400" y="376672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Colaboração</a:t>
            </a:r>
            <a:endParaRPr sz="1220"/>
          </a:p>
        </p:txBody>
      </p:sp>
      <p:sp>
        <p:nvSpPr>
          <p:cNvPr id="190" name="Google Shape;190;p24"/>
          <p:cNvSpPr txBox="1"/>
          <p:nvPr>
            <p:ph type="title"/>
          </p:nvPr>
        </p:nvSpPr>
        <p:spPr>
          <a:xfrm>
            <a:off x="4572000" y="316402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Expectativas</a:t>
            </a:r>
            <a:endParaRPr sz="1220"/>
          </a:p>
        </p:txBody>
      </p:sp>
      <p:sp>
        <p:nvSpPr>
          <p:cNvPr id="191" name="Google Shape;191;p24"/>
          <p:cNvSpPr txBox="1"/>
          <p:nvPr>
            <p:ph type="title"/>
          </p:nvPr>
        </p:nvSpPr>
        <p:spPr>
          <a:xfrm>
            <a:off x="1900500" y="8640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Pessoas</a:t>
            </a:r>
            <a:endParaRPr sz="1220"/>
          </a:p>
        </p:txBody>
      </p:sp>
      <p:sp>
        <p:nvSpPr>
          <p:cNvPr id="192" name="Google Shape;192;p24"/>
          <p:cNvSpPr txBox="1"/>
          <p:nvPr>
            <p:ph type="title"/>
          </p:nvPr>
        </p:nvSpPr>
        <p:spPr>
          <a:xfrm>
            <a:off x="1505400" y="395932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Daily</a:t>
            </a:r>
            <a:endParaRPr sz="1220"/>
          </a:p>
        </p:txBody>
      </p:sp>
      <p:sp>
        <p:nvSpPr>
          <p:cNvPr id="193" name="Google Shape;193;p24"/>
          <p:cNvSpPr txBox="1"/>
          <p:nvPr>
            <p:ph type="title"/>
          </p:nvPr>
        </p:nvSpPr>
        <p:spPr>
          <a:xfrm>
            <a:off x="3387300" y="4171200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Retrospectiva</a:t>
            </a:r>
            <a:endParaRPr sz="1220"/>
          </a:p>
        </p:txBody>
      </p:sp>
      <p:sp>
        <p:nvSpPr>
          <p:cNvPr id="194" name="Google Shape;194;p24"/>
          <p:cNvSpPr txBox="1"/>
          <p:nvPr>
            <p:ph type="title"/>
          </p:nvPr>
        </p:nvSpPr>
        <p:spPr>
          <a:xfrm>
            <a:off x="5403300" y="41199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KPIs</a:t>
            </a:r>
            <a:endParaRPr sz="1220"/>
          </a:p>
        </p:txBody>
      </p:sp>
      <p:sp>
        <p:nvSpPr>
          <p:cNvPr id="195" name="Google Shape;195;p24"/>
          <p:cNvSpPr txBox="1"/>
          <p:nvPr>
            <p:ph type="title"/>
          </p:nvPr>
        </p:nvSpPr>
        <p:spPr>
          <a:xfrm>
            <a:off x="7130700" y="41925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Priorização</a:t>
            </a:r>
            <a:endParaRPr sz="1220"/>
          </a:p>
        </p:txBody>
      </p:sp>
      <p:sp>
        <p:nvSpPr>
          <p:cNvPr id="196" name="Google Shape;196;p24"/>
          <p:cNvSpPr txBox="1"/>
          <p:nvPr>
            <p:ph type="title"/>
          </p:nvPr>
        </p:nvSpPr>
        <p:spPr>
          <a:xfrm>
            <a:off x="732900" y="2749050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Critérios de sucesso</a:t>
            </a:r>
            <a:endParaRPr sz="1220"/>
          </a:p>
        </p:txBody>
      </p:sp>
      <p:sp>
        <p:nvSpPr>
          <p:cNvPr id="197" name="Google Shape;197;p24"/>
          <p:cNvSpPr txBox="1"/>
          <p:nvPr>
            <p:ph type="title"/>
          </p:nvPr>
        </p:nvSpPr>
        <p:spPr>
          <a:xfrm>
            <a:off x="637800" y="357412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Entrega de valor</a:t>
            </a:r>
            <a:endParaRPr sz="1220"/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1085400" y="3948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Entrega</a:t>
            </a:r>
            <a:endParaRPr sz="1220"/>
          </a:p>
        </p:txBody>
      </p:sp>
      <p:sp>
        <p:nvSpPr>
          <p:cNvPr id="199" name="Google Shape;199;p24"/>
          <p:cNvSpPr txBox="1"/>
          <p:nvPr>
            <p:ph type="title"/>
          </p:nvPr>
        </p:nvSpPr>
        <p:spPr>
          <a:xfrm>
            <a:off x="353700" y="6294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Objetivo</a:t>
            </a:r>
            <a:endParaRPr sz="1220"/>
          </a:p>
        </p:txBody>
      </p:sp>
      <p:sp>
        <p:nvSpPr>
          <p:cNvPr id="200" name="Google Shape;200;p24"/>
          <p:cNvSpPr txBox="1"/>
          <p:nvPr>
            <p:ph type="title"/>
          </p:nvPr>
        </p:nvSpPr>
        <p:spPr>
          <a:xfrm>
            <a:off x="861300" y="1348088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Escopo</a:t>
            </a:r>
            <a:endParaRPr sz="1220"/>
          </a:p>
        </p:txBody>
      </p:sp>
      <p:sp>
        <p:nvSpPr>
          <p:cNvPr id="201" name="Google Shape;201;p24"/>
          <p:cNvSpPr txBox="1"/>
          <p:nvPr>
            <p:ph type="title"/>
          </p:nvPr>
        </p:nvSpPr>
        <p:spPr>
          <a:xfrm>
            <a:off x="637800" y="19239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20">
                <a:solidFill>
                  <a:srgbClr val="FF0000"/>
                </a:solidFill>
              </a:rPr>
              <a:t>Projeto</a:t>
            </a:r>
            <a:endParaRPr b="1" sz="1220">
              <a:solidFill>
                <a:srgbClr val="FF0000"/>
              </a:solidFill>
            </a:endParaRPr>
          </a:p>
        </p:txBody>
      </p:sp>
      <p:sp>
        <p:nvSpPr>
          <p:cNvPr id="202" name="Google Shape;202;p24"/>
          <p:cNvSpPr txBox="1"/>
          <p:nvPr>
            <p:ph type="title"/>
          </p:nvPr>
        </p:nvSpPr>
        <p:spPr>
          <a:xfrm>
            <a:off x="4116300" y="1483000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220">
                <a:solidFill>
                  <a:srgbClr val="FF0000"/>
                </a:solidFill>
              </a:rPr>
              <a:t>Produto</a:t>
            </a:r>
            <a:endParaRPr b="1" sz="1220">
              <a:solidFill>
                <a:srgbClr val="FF0000"/>
              </a:solidFill>
            </a:endParaRPr>
          </a:p>
        </p:txBody>
      </p:sp>
      <p:sp>
        <p:nvSpPr>
          <p:cNvPr id="203" name="Google Shape;203;p24"/>
          <p:cNvSpPr txBox="1"/>
          <p:nvPr>
            <p:ph type="title"/>
          </p:nvPr>
        </p:nvSpPr>
        <p:spPr>
          <a:xfrm>
            <a:off x="3923700" y="252022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Processos</a:t>
            </a:r>
            <a:endParaRPr sz="1220"/>
          </a:p>
        </p:txBody>
      </p:sp>
      <p:sp>
        <p:nvSpPr>
          <p:cNvPr id="204" name="Google Shape;204;p24"/>
          <p:cNvSpPr txBox="1"/>
          <p:nvPr>
            <p:ph type="title"/>
          </p:nvPr>
        </p:nvSpPr>
        <p:spPr>
          <a:xfrm>
            <a:off x="7050300" y="3948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Critérios de Aceite</a:t>
            </a:r>
            <a:endParaRPr sz="1220"/>
          </a:p>
        </p:txBody>
      </p:sp>
      <p:sp>
        <p:nvSpPr>
          <p:cNvPr id="205" name="Google Shape;205;p24"/>
          <p:cNvSpPr txBox="1"/>
          <p:nvPr>
            <p:ph type="title"/>
          </p:nvPr>
        </p:nvSpPr>
        <p:spPr>
          <a:xfrm>
            <a:off x="3568800" y="5874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Viabilidade</a:t>
            </a:r>
            <a:endParaRPr sz="1220"/>
          </a:p>
        </p:txBody>
      </p:sp>
      <p:sp>
        <p:nvSpPr>
          <p:cNvPr id="206" name="Google Shape;206;p24"/>
          <p:cNvSpPr txBox="1"/>
          <p:nvPr>
            <p:ph type="title"/>
          </p:nvPr>
        </p:nvSpPr>
        <p:spPr>
          <a:xfrm>
            <a:off x="4572000" y="44529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Impacto x esforço</a:t>
            </a:r>
            <a:endParaRPr sz="1220"/>
          </a:p>
        </p:txBody>
      </p:sp>
      <p:sp>
        <p:nvSpPr>
          <p:cNvPr id="207" name="Google Shape;207;p24"/>
          <p:cNvSpPr txBox="1"/>
          <p:nvPr>
            <p:ph type="title"/>
          </p:nvPr>
        </p:nvSpPr>
        <p:spPr>
          <a:xfrm>
            <a:off x="732900" y="46146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Visão do projeto</a:t>
            </a:r>
            <a:endParaRPr sz="1220"/>
          </a:p>
        </p:txBody>
      </p:sp>
      <p:sp>
        <p:nvSpPr>
          <p:cNvPr id="208" name="Google Shape;208;p24"/>
          <p:cNvSpPr txBox="1"/>
          <p:nvPr>
            <p:ph type="title"/>
          </p:nvPr>
        </p:nvSpPr>
        <p:spPr>
          <a:xfrm>
            <a:off x="2105400" y="1944438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Marcos</a:t>
            </a:r>
            <a:endParaRPr sz="1220"/>
          </a:p>
        </p:txBody>
      </p:sp>
      <p:sp>
        <p:nvSpPr>
          <p:cNvPr id="209" name="Google Shape;209;p24"/>
          <p:cNvSpPr txBox="1"/>
          <p:nvPr>
            <p:ph type="title"/>
          </p:nvPr>
        </p:nvSpPr>
        <p:spPr>
          <a:xfrm>
            <a:off x="6746400" y="26388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Linha do tempo</a:t>
            </a:r>
            <a:endParaRPr sz="1220"/>
          </a:p>
        </p:txBody>
      </p:sp>
      <p:sp>
        <p:nvSpPr>
          <p:cNvPr id="210" name="Google Shape;210;p24"/>
          <p:cNvSpPr txBox="1"/>
          <p:nvPr>
            <p:ph type="title"/>
          </p:nvPr>
        </p:nvSpPr>
        <p:spPr>
          <a:xfrm>
            <a:off x="6383400" y="46146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Métricas</a:t>
            </a:r>
            <a:endParaRPr sz="1220"/>
          </a:p>
        </p:txBody>
      </p:sp>
      <p:sp>
        <p:nvSpPr>
          <p:cNvPr id="211" name="Google Shape;211;p24"/>
          <p:cNvSpPr txBox="1"/>
          <p:nvPr>
            <p:ph type="title"/>
          </p:nvPr>
        </p:nvSpPr>
        <p:spPr>
          <a:xfrm>
            <a:off x="7389300" y="2007813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Dependências</a:t>
            </a:r>
            <a:endParaRPr sz="1220"/>
          </a:p>
        </p:txBody>
      </p:sp>
      <p:sp>
        <p:nvSpPr>
          <p:cNvPr id="212" name="Google Shape;212;p24"/>
          <p:cNvSpPr txBox="1"/>
          <p:nvPr>
            <p:ph type="title"/>
          </p:nvPr>
        </p:nvSpPr>
        <p:spPr>
          <a:xfrm>
            <a:off x="77700" y="1602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PMBOK</a:t>
            </a:r>
            <a:endParaRPr sz="1220"/>
          </a:p>
        </p:txBody>
      </p:sp>
      <p:sp>
        <p:nvSpPr>
          <p:cNvPr id="213" name="Google Shape;213;p24"/>
          <p:cNvSpPr txBox="1"/>
          <p:nvPr>
            <p:ph type="title"/>
          </p:nvPr>
        </p:nvSpPr>
        <p:spPr>
          <a:xfrm>
            <a:off x="77700" y="158602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Scrum</a:t>
            </a:r>
            <a:endParaRPr sz="1220"/>
          </a:p>
        </p:txBody>
      </p:sp>
      <p:sp>
        <p:nvSpPr>
          <p:cNvPr id="214" name="Google Shape;214;p24"/>
          <p:cNvSpPr txBox="1"/>
          <p:nvPr>
            <p:ph type="title"/>
          </p:nvPr>
        </p:nvSpPr>
        <p:spPr>
          <a:xfrm>
            <a:off x="-209700" y="2336513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Kanban</a:t>
            </a:r>
            <a:endParaRPr sz="1220"/>
          </a:p>
        </p:txBody>
      </p:sp>
      <p:sp>
        <p:nvSpPr>
          <p:cNvPr id="215" name="Google Shape;215;p24"/>
          <p:cNvSpPr txBox="1"/>
          <p:nvPr>
            <p:ph type="title"/>
          </p:nvPr>
        </p:nvSpPr>
        <p:spPr>
          <a:xfrm>
            <a:off x="2450100" y="45756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Agile (Ágil)</a:t>
            </a:r>
            <a:endParaRPr sz="1220"/>
          </a:p>
        </p:txBody>
      </p:sp>
      <p:sp>
        <p:nvSpPr>
          <p:cNvPr id="216" name="Google Shape;216;p24"/>
          <p:cNvSpPr txBox="1"/>
          <p:nvPr>
            <p:ph type="title"/>
          </p:nvPr>
        </p:nvSpPr>
        <p:spPr>
          <a:xfrm>
            <a:off x="77700" y="4094400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Product Owner (PO)</a:t>
            </a:r>
            <a:endParaRPr sz="1220"/>
          </a:p>
        </p:txBody>
      </p:sp>
      <p:sp>
        <p:nvSpPr>
          <p:cNvPr id="217" name="Google Shape;217;p24"/>
          <p:cNvSpPr txBox="1"/>
          <p:nvPr>
            <p:ph type="title"/>
          </p:nvPr>
        </p:nvSpPr>
        <p:spPr>
          <a:xfrm>
            <a:off x="113100" y="3215463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Scrum master</a:t>
            </a:r>
            <a:endParaRPr sz="1220"/>
          </a:p>
        </p:txBody>
      </p:sp>
      <p:sp>
        <p:nvSpPr>
          <p:cNvPr id="218" name="Google Shape;218;p24"/>
          <p:cNvSpPr txBox="1"/>
          <p:nvPr>
            <p:ph type="title"/>
          </p:nvPr>
        </p:nvSpPr>
        <p:spPr>
          <a:xfrm>
            <a:off x="4038900" y="18742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Status Report</a:t>
            </a:r>
            <a:endParaRPr sz="1220"/>
          </a:p>
        </p:txBody>
      </p:sp>
      <p:sp>
        <p:nvSpPr>
          <p:cNvPr id="219" name="Google Shape;219;p24"/>
          <p:cNvSpPr txBox="1"/>
          <p:nvPr>
            <p:ph type="title"/>
          </p:nvPr>
        </p:nvSpPr>
        <p:spPr>
          <a:xfrm>
            <a:off x="3094200" y="970650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Monitoramento</a:t>
            </a:r>
            <a:endParaRPr sz="1220"/>
          </a:p>
        </p:txBody>
      </p:sp>
      <p:sp>
        <p:nvSpPr>
          <p:cNvPr id="220" name="Google Shape;220;p24"/>
          <p:cNvSpPr txBox="1"/>
          <p:nvPr>
            <p:ph type="title"/>
          </p:nvPr>
        </p:nvSpPr>
        <p:spPr>
          <a:xfrm>
            <a:off x="2747400" y="129142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Feedback</a:t>
            </a:r>
            <a:endParaRPr sz="1220"/>
          </a:p>
        </p:txBody>
      </p:sp>
      <p:sp>
        <p:nvSpPr>
          <p:cNvPr id="221" name="Google Shape;221;p24"/>
          <p:cNvSpPr txBox="1"/>
          <p:nvPr>
            <p:ph type="title"/>
          </p:nvPr>
        </p:nvSpPr>
        <p:spPr>
          <a:xfrm>
            <a:off x="2891700" y="1660088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Imprevistos</a:t>
            </a:r>
            <a:endParaRPr sz="1220"/>
          </a:p>
        </p:txBody>
      </p:sp>
      <p:sp>
        <p:nvSpPr>
          <p:cNvPr id="222" name="Google Shape;222;p24"/>
          <p:cNvSpPr txBox="1"/>
          <p:nvPr>
            <p:ph type="title"/>
          </p:nvPr>
        </p:nvSpPr>
        <p:spPr>
          <a:xfrm>
            <a:off x="7555200" y="334537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Reuniões</a:t>
            </a:r>
            <a:endParaRPr sz="1220"/>
          </a:p>
        </p:txBody>
      </p:sp>
      <p:sp>
        <p:nvSpPr>
          <p:cNvPr id="223" name="Google Shape;223;p24"/>
          <p:cNvSpPr txBox="1"/>
          <p:nvPr>
            <p:ph type="title"/>
          </p:nvPr>
        </p:nvSpPr>
        <p:spPr>
          <a:xfrm>
            <a:off x="7440600" y="3827625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Tailoring</a:t>
            </a:r>
            <a:endParaRPr sz="1220"/>
          </a:p>
        </p:txBody>
      </p:sp>
      <p:sp>
        <p:nvSpPr>
          <p:cNvPr id="224" name="Google Shape;224;p24"/>
          <p:cNvSpPr txBox="1"/>
          <p:nvPr>
            <p:ph type="title"/>
          </p:nvPr>
        </p:nvSpPr>
        <p:spPr>
          <a:xfrm>
            <a:off x="1042800" y="2400750"/>
            <a:ext cx="15888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Iteração</a:t>
            </a:r>
            <a:endParaRPr sz="1220"/>
          </a:p>
        </p:txBody>
      </p:sp>
      <p:sp>
        <p:nvSpPr>
          <p:cNvPr id="225" name="Google Shape;225;p24"/>
          <p:cNvSpPr txBox="1"/>
          <p:nvPr>
            <p:ph type="title"/>
          </p:nvPr>
        </p:nvSpPr>
        <p:spPr>
          <a:xfrm>
            <a:off x="0" y="990450"/>
            <a:ext cx="1863000" cy="1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220"/>
              <a:t>Ciclo de vida do projeto</a:t>
            </a:r>
            <a:endParaRPr sz="12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 txBox="1"/>
          <p:nvPr>
            <p:ph type="title"/>
          </p:nvPr>
        </p:nvSpPr>
        <p:spPr>
          <a:xfrm>
            <a:off x="490250" y="450150"/>
            <a:ext cx="6367800" cy="26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Projetos </a:t>
            </a:r>
            <a:r>
              <a:rPr lang="pt-BR">
                <a:solidFill>
                  <a:srgbClr val="E06666"/>
                </a:solidFill>
              </a:rPr>
              <a:t>x</a:t>
            </a:r>
            <a:r>
              <a:rPr lang="pt-BR"/>
              <a:t> Produtos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490250" y="450150"/>
            <a:ext cx="6367800" cy="26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Projetos </a:t>
            </a:r>
            <a:r>
              <a:rPr lang="pt-BR">
                <a:solidFill>
                  <a:srgbClr val="E06666"/>
                </a:solidFill>
              </a:rPr>
              <a:t>x</a:t>
            </a:r>
            <a:r>
              <a:rPr lang="pt-BR"/>
              <a:t> Produtos</a:t>
            </a:r>
            <a:endParaRPr/>
          </a:p>
        </p:txBody>
      </p:sp>
      <p:sp>
        <p:nvSpPr>
          <p:cNvPr id="236" name="Google Shape;236;p26"/>
          <p:cNvSpPr txBox="1"/>
          <p:nvPr/>
        </p:nvSpPr>
        <p:spPr>
          <a:xfrm>
            <a:off x="532500" y="2422500"/>
            <a:ext cx="44355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50">
                <a:solidFill>
                  <a:srgbClr val="E8E8E8"/>
                </a:solidFill>
                <a:highlight>
                  <a:srgbClr val="22262B"/>
                </a:highlight>
              </a:rPr>
              <a:t>Projetos são ferramentas para alcançar objetivos específicos e temporários, enquanto produtos são entidades duradouras que devem ser gerenciadas e evoluídas continuamente para gerar valor.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482750" y="52650"/>
            <a:ext cx="6367800" cy="19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Projetos</a:t>
            </a:r>
            <a:r>
              <a:rPr lang="pt-BR"/>
              <a:t>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564900" y="1545450"/>
            <a:ext cx="7853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250">
                <a:solidFill>
                  <a:schemeClr val="dk1"/>
                </a:solidFill>
                <a:highlight>
                  <a:srgbClr val="22262B"/>
                </a:highlight>
              </a:rPr>
              <a:t>A distinção entre produto e </a:t>
            </a:r>
            <a:r>
              <a:rPr b="1" lang="pt-BR" sz="1250">
                <a:solidFill>
                  <a:schemeClr val="dk1"/>
                </a:solidFill>
                <a:highlight>
                  <a:srgbClr val="22262B"/>
                </a:highlight>
              </a:rPr>
              <a:t>projeto </a:t>
            </a:r>
            <a:r>
              <a:rPr b="1" lang="pt-BR" sz="1250">
                <a:solidFill>
                  <a:schemeClr val="dk1"/>
                </a:solidFill>
                <a:highlight>
                  <a:srgbClr val="22262B"/>
                </a:highlight>
              </a:rPr>
              <a:t>é fundamental na gestão e planejamento, refletindo diferentes focos e objetivos.</a:t>
            </a:r>
            <a:endParaRPr b="1" sz="1250">
              <a:solidFill>
                <a:schemeClr val="dk1"/>
              </a:solidFill>
              <a:highlight>
                <a:srgbClr val="22262B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E8E8E8"/>
              </a:solidFill>
              <a:highlight>
                <a:srgbClr val="22262B"/>
              </a:highlight>
            </a:endParaRPr>
          </a:p>
          <a:p>
            <a:pPr indent="-30797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pt-BR" sz="1250">
                <a:solidFill>
                  <a:schemeClr val="dk1"/>
                </a:solidFill>
                <a:highlight>
                  <a:srgbClr val="22262B"/>
                </a:highlight>
              </a:rPr>
              <a:t>Um projeto é um esforço temporário empreendido para criar um produto, serviço ou resultado único. </a:t>
            </a:r>
            <a:endParaRPr b="1" sz="1250">
              <a:solidFill>
                <a:schemeClr val="dk1"/>
              </a:solidFill>
              <a:highlight>
                <a:srgbClr val="22262B"/>
              </a:highlight>
            </a:endParaRPr>
          </a:p>
          <a:p>
            <a:pPr indent="-30797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pt-BR" sz="1250">
                <a:solidFill>
                  <a:schemeClr val="dk1"/>
                </a:solidFill>
                <a:highlight>
                  <a:srgbClr val="22262B"/>
                </a:highlight>
              </a:rPr>
              <a:t>Projetos têm um início e um fim definidos, com o objetivo de entregar um resultado específico, e são geralmente associados a uma entrega particular. </a:t>
            </a:r>
            <a:endParaRPr b="1" sz="1250">
              <a:solidFill>
                <a:schemeClr val="dk1"/>
              </a:solidFill>
              <a:highlight>
                <a:srgbClr val="22262B"/>
              </a:highlight>
            </a:endParaRPr>
          </a:p>
          <a:p>
            <a:pPr indent="-30797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pt-BR" sz="1250">
                <a:solidFill>
                  <a:schemeClr val="dk1"/>
                </a:solidFill>
                <a:highlight>
                  <a:srgbClr val="22262B"/>
                </a:highlight>
              </a:rPr>
              <a:t>A gestão de projetos concentra-se na aplicação de conhecimentos, habilidades, ferramentas e técnicas para atender aos requisitos do projeto. </a:t>
            </a:r>
            <a:endParaRPr b="1" sz="1250">
              <a:solidFill>
                <a:schemeClr val="dk1"/>
              </a:solidFill>
              <a:highlight>
                <a:srgbClr val="22262B"/>
              </a:highlight>
            </a:endParaRPr>
          </a:p>
          <a:p>
            <a:pPr indent="-30797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pt-BR" sz="1250">
                <a:solidFill>
                  <a:schemeClr val="dk1"/>
                </a:solidFill>
                <a:highlight>
                  <a:srgbClr val="22262B"/>
                </a:highlight>
              </a:rPr>
              <a:t>O sucesso de um projeto é medido pela qualidade, prazos, orçamento, satisfação do cliente e obtenção dos resultados pretendidos. </a:t>
            </a:r>
            <a:endParaRPr b="1" sz="1250">
              <a:solidFill>
                <a:schemeClr val="dk1"/>
              </a:solidFill>
              <a:highlight>
                <a:srgbClr val="22262B"/>
              </a:highlight>
            </a:endParaRPr>
          </a:p>
          <a:p>
            <a:pPr indent="-30797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pt-BR" sz="1250">
                <a:solidFill>
                  <a:schemeClr val="dk1"/>
                </a:solidFill>
                <a:highlight>
                  <a:srgbClr val="22262B"/>
                </a:highlight>
              </a:rPr>
              <a:t>Projetos podem ser independentes ou fazer parte de um programa ou portfólio.</a:t>
            </a:r>
            <a:endParaRPr b="1" sz="1250">
              <a:solidFill>
                <a:schemeClr val="dk1"/>
              </a:solidFill>
              <a:highlight>
                <a:srgbClr val="22262B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482750" y="52650"/>
            <a:ext cx="6367800" cy="19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Produtos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564900" y="1665450"/>
            <a:ext cx="78531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pt-BR" sz="1250">
                <a:solidFill>
                  <a:schemeClr val="dk1"/>
                </a:solidFill>
                <a:highlight>
                  <a:srgbClr val="22262B"/>
                </a:highlight>
              </a:rPr>
              <a:t>Um produto é um artefato produzido, quantificável, que pode ser um item final ou um componente. </a:t>
            </a:r>
            <a:endParaRPr b="1" sz="1250">
              <a:solidFill>
                <a:schemeClr val="dk1"/>
              </a:solidFill>
              <a:highlight>
                <a:srgbClr val="22262B"/>
              </a:highlight>
            </a:endParaRPr>
          </a:p>
          <a:p>
            <a:pPr indent="-30797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pt-BR" sz="1250">
                <a:solidFill>
                  <a:schemeClr val="dk1"/>
                </a:solidFill>
                <a:highlight>
                  <a:srgbClr val="22262B"/>
                </a:highlight>
              </a:rPr>
              <a:t>O gerenciamento de produtos trata da integração de pessoas, dados, processos e sistemas de negócios para criar, atualizar e evoluir um produto ou serviço durante seu ciclo de vida. </a:t>
            </a:r>
            <a:endParaRPr b="1" sz="1250">
              <a:solidFill>
                <a:schemeClr val="dk1"/>
              </a:solidFill>
              <a:highlight>
                <a:srgbClr val="22262B"/>
              </a:highlight>
            </a:endParaRPr>
          </a:p>
          <a:p>
            <a:pPr indent="-30797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pt-BR" sz="1250">
                <a:solidFill>
                  <a:schemeClr val="dk1"/>
                </a:solidFill>
                <a:highlight>
                  <a:srgbClr val="22262B"/>
                </a:highlight>
              </a:rPr>
              <a:t>O produto tem um ciclo de vida que inclui a concepção, crescimento, maturidade e descontinuação. </a:t>
            </a:r>
            <a:endParaRPr b="1" sz="1250">
              <a:solidFill>
                <a:schemeClr val="dk1"/>
              </a:solidFill>
              <a:highlight>
                <a:srgbClr val="22262B"/>
              </a:highlight>
            </a:endParaRPr>
          </a:p>
          <a:p>
            <a:pPr indent="-30797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</a:pPr>
            <a:r>
              <a:rPr b="1" lang="pt-BR" sz="1250">
                <a:solidFill>
                  <a:schemeClr val="dk1"/>
                </a:solidFill>
                <a:highlight>
                  <a:srgbClr val="22262B"/>
                </a:highlight>
              </a:rPr>
              <a:t>O foco do produto está na evolução contínua e na entrega de valor, com equipes estáveis e foco no cliente. </a:t>
            </a:r>
            <a:endParaRPr b="1" sz="1250">
              <a:solidFill>
                <a:schemeClr val="dk1"/>
              </a:solidFill>
              <a:highlight>
                <a:srgbClr val="22262B"/>
              </a:highlight>
            </a:endParaRPr>
          </a:p>
          <a:p>
            <a:pPr indent="-307975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50"/>
              <a:buChar char="●"/>
            </a:pPr>
            <a:r>
              <a:rPr b="1" lang="pt-BR" sz="1250">
                <a:solidFill>
                  <a:schemeClr val="dk1"/>
                </a:solidFill>
                <a:highlight>
                  <a:srgbClr val="22262B"/>
                </a:highlight>
              </a:rPr>
              <a:t>A gestão de produtos pode iniciar programas ou projetos para criar ou aprimorar componentes específicos, funções ou capacidades do produto.</a:t>
            </a:r>
            <a:endParaRPr b="1" sz="1250">
              <a:solidFill>
                <a:schemeClr val="dk1"/>
              </a:solidFill>
              <a:highlight>
                <a:srgbClr val="22262B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Composi</a:t>
            </a:r>
            <a:r>
              <a:rPr lang="pt-BR"/>
              <a:t>ção da nota</a:t>
            </a:r>
            <a:endParaRPr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889475" y="2820725"/>
            <a:ext cx="3476100" cy="25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Prova pr</a:t>
            </a:r>
            <a:r>
              <a:rPr b="1" lang="pt-BR">
                <a:solidFill>
                  <a:schemeClr val="dk1"/>
                </a:solidFill>
              </a:rPr>
              <a:t>ática: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Valor: 3 pontos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Trabalho em grupo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4 a 6 integrantes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Entrega no dia 11 de abril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5" name="Google Shape;255;p29"/>
          <p:cNvGraphicFramePr/>
          <p:nvPr/>
        </p:nvGraphicFramePr>
        <p:xfrm>
          <a:off x="952500" y="142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{65B1C65F-4AEB-41FF-87A9-AC0EF136E9E4}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67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2"/>
                          </a:solidFill>
                        </a:rPr>
                        <a:t>Prova pr</a:t>
                      </a:r>
                      <a:r>
                        <a:rPr b="1" lang="pt-BR">
                          <a:solidFill>
                            <a:schemeClr val="lt2"/>
                          </a:solidFill>
                        </a:rPr>
                        <a:t>ática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2"/>
                          </a:solidFill>
                        </a:rPr>
                        <a:t>(Trabalho) 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2"/>
                          </a:solidFill>
                        </a:rPr>
                        <a:t>Prova te</a:t>
                      </a:r>
                      <a:r>
                        <a:rPr b="1" lang="pt-BR">
                          <a:solidFill>
                            <a:schemeClr val="lt2"/>
                          </a:solidFill>
                        </a:rPr>
                        <a:t>órica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2"/>
                          </a:solidFill>
                        </a:rPr>
                        <a:t>AEP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2"/>
                          </a:solidFill>
                        </a:rPr>
                        <a:t>Prova integrada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Total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2"/>
                          </a:solidFill>
                        </a:rPr>
                        <a:t>3 pontos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2"/>
                          </a:solidFill>
                        </a:rPr>
                        <a:t>5 pontos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2"/>
                          </a:solidFill>
                        </a:rPr>
                        <a:t>1 ponto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2"/>
                          </a:solidFill>
                        </a:rPr>
                        <a:t>1 ponto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</a:rPr>
                        <a:t>10 pontos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4715400" y="2820725"/>
            <a:ext cx="3476100" cy="25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Prova te</a:t>
            </a:r>
            <a:r>
              <a:rPr b="1" lang="pt-BR">
                <a:solidFill>
                  <a:schemeClr val="dk1"/>
                </a:solidFill>
              </a:rPr>
              <a:t>órica</a:t>
            </a:r>
            <a:r>
              <a:rPr b="1" lang="pt-BR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Valor: 5 pontos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Individual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15 quest</a:t>
            </a:r>
            <a:r>
              <a:rPr lang="pt-BR"/>
              <a:t>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Semana do dia 22 a 28 de abril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forms.gle/dc6H1RPCRzuKLde8A 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Formul</a:t>
            </a:r>
            <a:r>
              <a:rPr lang="pt-BR"/>
              <a:t>ário de apresentação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375" y="859675"/>
            <a:ext cx="3225000" cy="32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65500" y="618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Professora Ana Elisa Tubino</a:t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265500" y="2368075"/>
            <a:ext cx="4045200" cy="22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Professora das disciplinas de Gerenciamento de projetos tecnol</a:t>
            </a:r>
            <a:r>
              <a:rPr lang="pt-BR"/>
              <a:t>ógicos: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/>
              <a:t>ESOFT7S-N-A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/>
              <a:t>ESOFT7S-N-B</a:t>
            </a:r>
            <a:endParaRPr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4827900" y="275750"/>
            <a:ext cx="4045200" cy="4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Experiência profissional</a:t>
            </a:r>
            <a:endParaRPr b="1" sz="1800">
              <a:solidFill>
                <a:schemeClr val="dk1"/>
              </a:solidFill>
            </a:endParaRPr>
          </a:p>
          <a:p>
            <a:pPr indent="-28289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Professora: </a:t>
            </a:r>
            <a:endParaRPr sz="1800"/>
          </a:p>
          <a:p>
            <a:pPr indent="-282892" lvl="1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pt-BR" sz="1800"/>
              <a:t>Educação infantil</a:t>
            </a:r>
            <a:endParaRPr sz="1800"/>
          </a:p>
          <a:p>
            <a:pPr indent="-282892" lvl="1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pt-BR" sz="1800"/>
              <a:t>Ensino Fundamental</a:t>
            </a:r>
            <a:endParaRPr sz="1800"/>
          </a:p>
          <a:p>
            <a:pPr indent="-282892" lvl="1" marL="137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pt-BR" sz="1800"/>
              <a:t>Ensino superior</a:t>
            </a:r>
            <a:endParaRPr sz="1800"/>
          </a:p>
          <a:p>
            <a:pPr indent="0" lvl="0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8289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-"/>
            </a:pPr>
            <a:r>
              <a:rPr lang="pt-BR" sz="1800"/>
              <a:t>Suporte TI - Eklesia</a:t>
            </a:r>
            <a:endParaRPr sz="1800"/>
          </a:p>
          <a:p>
            <a:pPr indent="-28289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800"/>
              <a:t>Analista - Vivaworks</a:t>
            </a:r>
            <a:endParaRPr sz="1800"/>
          </a:p>
          <a:p>
            <a:pPr indent="-28289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b="1" lang="pt-BR" sz="1800">
                <a:solidFill>
                  <a:schemeClr val="dk1"/>
                </a:solidFill>
              </a:rPr>
              <a:t>Product Manager - LiveSEO</a:t>
            </a:r>
            <a:endParaRPr b="1" sz="1800">
              <a:solidFill>
                <a:schemeClr val="dk1"/>
              </a:solidFill>
            </a:endParaRPr>
          </a:p>
          <a:p>
            <a:pPr indent="-28289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800"/>
              <a:t>Analista de requisitos  - Freelancer</a:t>
            </a:r>
            <a:endParaRPr sz="1800"/>
          </a:p>
          <a:p>
            <a:pPr indent="-28289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800"/>
              <a:t>Gerenciamento de projetos  - Freelancer</a:t>
            </a:r>
            <a:endParaRPr sz="1800"/>
          </a:p>
          <a:p>
            <a:pPr indent="-28289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</a:rPr>
              <a:t>Cursos</a:t>
            </a:r>
            <a:endParaRPr b="1" sz="1800">
              <a:solidFill>
                <a:schemeClr val="dk1"/>
              </a:solidFill>
            </a:endParaRPr>
          </a:p>
          <a:p>
            <a:pPr indent="-28289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Graduada em Pedagogia</a:t>
            </a:r>
            <a:endParaRPr sz="1800"/>
          </a:p>
          <a:p>
            <a:pPr indent="-28289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P</a:t>
            </a:r>
            <a:r>
              <a:rPr lang="pt-BR" sz="1800"/>
              <a:t>ós-graduação em Educação especial</a:t>
            </a:r>
            <a:endParaRPr sz="1800"/>
          </a:p>
          <a:p>
            <a:pPr indent="-28289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1800"/>
              <a:t>Pós-graduação em Psicopedagogia</a:t>
            </a:r>
            <a:endParaRPr sz="1800"/>
          </a:p>
          <a:p>
            <a:pPr indent="-28289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1800">
                <a:solidFill>
                  <a:schemeClr val="dk1"/>
                </a:solidFill>
              </a:rPr>
              <a:t>Graduada em Análise e Desenvolvimento de Sistemas</a:t>
            </a:r>
            <a:endParaRPr b="1" sz="1800">
              <a:solidFill>
                <a:schemeClr val="dk1"/>
              </a:solidFill>
            </a:endParaRPr>
          </a:p>
          <a:p>
            <a:pPr indent="-28289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1800">
                <a:solidFill>
                  <a:schemeClr val="dk1"/>
                </a:solidFill>
              </a:rPr>
              <a:t>CSPO: Certified Scrum Product Owner</a:t>
            </a:r>
            <a:endParaRPr b="1" sz="1800">
              <a:solidFill>
                <a:schemeClr val="dk1"/>
              </a:solidFill>
            </a:endParaRPr>
          </a:p>
          <a:p>
            <a:pPr indent="-28289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1800">
                <a:solidFill>
                  <a:schemeClr val="dk1"/>
                </a:solidFill>
              </a:rPr>
              <a:t>SFC: Scrum Fundamentals Certified</a:t>
            </a:r>
            <a:endParaRPr b="1" sz="1800">
              <a:solidFill>
                <a:schemeClr val="dk1"/>
              </a:solidFill>
            </a:endParaRPr>
          </a:p>
          <a:p>
            <a:pPr indent="-28289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1800">
                <a:solidFill>
                  <a:schemeClr val="dk1"/>
                </a:solidFill>
              </a:rPr>
              <a:t>OKR 3.0 Management 3.0 foundation workshop</a:t>
            </a:r>
            <a:endParaRPr b="1" sz="1800"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375" y="2487450"/>
            <a:ext cx="735001" cy="13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90250" y="450150"/>
            <a:ext cx="6900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Eu quero ser dev,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</a:t>
            </a:r>
            <a:r>
              <a:rPr lang="pt-BR"/>
              <a:t>or que é importante estudar essa matéria?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4575" y="152400"/>
            <a:ext cx="30548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🎓 Faça parte da turma 24 do Viver de Renda 👇&#10;https://r.clique.ly/753c4a1b82&#10;.&#10;&#10;Conheça a MyProfit, plataforma para controle dos INVESTIMENTOS e cálculo de imposto. 👇&#10;https://r.vocemaisrico.com/981b3320b5&#10;&#10;🎧OUÇA O EPISÓDIO COMPLETO EM ÁUDIO:&#10;https://open.spotify.com/episode/49tpl5zzHoSZVOoPWbBDHw?si=674c5ceab74d4b34&#10;&#10;Assista o episódio completo: &#10;https://youtube.com/live/iZzlaqv0EXo?feature=share&#10;&#10;“Nós sabíamos que o mundo não seria o mesmo. Algumas pessoas riram, algumas choraram, a maioria ficou em silêncio”, Dr. J. Robert Oppenheimer.&#10;&#10;Em meio ao maior conflito bélico da história, um seleto grupo de cientistas e engenheiros desenvolveu uma arma que revolucionaria as relações geopolíticas e abalaria as próprias estruturas da humanidade: a bomba atômica.&#10;&#10;Mas este não é apenas um vislumbre sobre ciência, guerra e tecnologia: esse projeto esteve imerso em complexidades éticas e políticas, com questões morais profundas e consequências que norteiam o mundo até hoje.&#10;&#10;Afinal, como funcionou o projeto dirigido pelo Dr. Oppenheimer? Qual sua herança para a humanidade? Que avanços científicos emergiram deste projeto? Vidas foram realmente poupadas por conta de Hiroshima e Nagasaki? Quais implicações geopolíticas o mundo sente desde então?&#10;&#10;Para responder estas e outras perguntas, convidamos Sergio Sacani para o episódio 155 do podcast Os Sócios. Falaremos sobre Oppenheimer e o Projeto Manhattan, como funciona a bomba atômica da época, dilemas éticos e morais, implicações geopolíticas e muito mais.&#10;&#10;Ele será transmitido ao vivo nesta quinta-feira (28/09), às 12h, no canal Os Sócios Podcast.&#10;&#10;Hosts: Bruno Perini @bruno_perini e Malu Perini @maluperini" id="85" name="Google Shape;85;p18" title="OPINIÃO SINCERA DE SÉRGIO SACANI SOBRE OPPENHEIMER | Os Sócios 15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500" y="1065650"/>
            <a:ext cx="5355000" cy="30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 gerenciamento de projetos?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82750" y="52650"/>
            <a:ext cx="6367800" cy="19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Gerenciamento de projetos tecnológicos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564900" y="2197950"/>
            <a:ext cx="7853100" cy="18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650">
                <a:solidFill>
                  <a:schemeClr val="dk1"/>
                </a:solidFill>
                <a:highlight>
                  <a:srgbClr val="22262B"/>
                </a:highlight>
              </a:rPr>
              <a:t>O gerenciamento de projetos tecnológicos é uma subárea da gestão de projetos que adapta os princípios e técnicas gerais à tecnologia da informação. </a:t>
            </a:r>
            <a:endParaRPr b="1" sz="1650">
              <a:solidFill>
                <a:schemeClr val="dk1"/>
              </a:solidFill>
              <a:highlight>
                <a:srgbClr val="22262B"/>
              </a:highlight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pt-BR" sz="1650">
                <a:solidFill>
                  <a:schemeClr val="dk1"/>
                </a:solidFill>
                <a:highlight>
                  <a:srgbClr val="22262B"/>
                </a:highlight>
              </a:rPr>
              <a:t>Ele se concentra em garantir que os projetos de TI sejam concluídos com sucesso, cumprindo prazos e expectativas, e alinhados com as necessidades e estratégias da empresa</a:t>
            </a:r>
            <a:endParaRPr b="1" sz="1650">
              <a:solidFill>
                <a:schemeClr val="dk1"/>
              </a:solidFill>
              <a:highlight>
                <a:srgbClr val="22262B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482750" y="52650"/>
            <a:ext cx="7935300" cy="191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 que abrange a gestão de projetos de TI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564950" y="2002950"/>
            <a:ext cx="7853100" cy="26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067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50"/>
              <a:buChar char="-"/>
            </a:pPr>
            <a:r>
              <a:rPr b="1" lang="pt-BR" sz="1450" u="sng">
                <a:solidFill>
                  <a:schemeClr val="dk1"/>
                </a:solidFill>
                <a:highlight>
                  <a:srgbClr val="22262B"/>
                </a:highlight>
              </a:rPr>
              <a:t>Adaptação da Gestão de Projetos: </a:t>
            </a:r>
            <a:r>
              <a:rPr b="1" lang="pt-BR" sz="1450">
                <a:solidFill>
                  <a:schemeClr val="dk1"/>
                </a:solidFill>
                <a:highlight>
                  <a:srgbClr val="22262B"/>
                </a:highlight>
              </a:rPr>
              <a:t>A gestão de projetos de TI utiliza os mesmos elementos da gestão de projetos em geral, mas com considerações específicas da área de TI, como a complexidade dos projetos, a rápida mudança tecnológica e a necessidade de equipes multidisciplinares.</a:t>
            </a:r>
            <a:endParaRPr b="1" sz="1450">
              <a:solidFill>
                <a:schemeClr val="dk1"/>
              </a:solidFill>
              <a:highlight>
                <a:srgbClr val="22262B"/>
              </a:highlight>
            </a:endParaRPr>
          </a:p>
          <a:p>
            <a:pPr indent="-320675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50"/>
              <a:buChar char="-"/>
            </a:pPr>
            <a:r>
              <a:rPr b="1" lang="pt-BR" sz="1450" u="sng">
                <a:solidFill>
                  <a:schemeClr val="dk1"/>
                </a:solidFill>
                <a:highlight>
                  <a:srgbClr val="22262B"/>
                </a:highlight>
              </a:rPr>
              <a:t>Tipos de Projetos de TI: </a:t>
            </a:r>
            <a:r>
              <a:rPr b="1" lang="pt-BR" sz="1450">
                <a:solidFill>
                  <a:schemeClr val="dk1"/>
                </a:solidFill>
                <a:highlight>
                  <a:srgbClr val="22262B"/>
                </a:highlight>
              </a:rPr>
              <a:t>Inclui o desenvolvimento de software, implementação de software, atualização de infraestrutura, governança de dados e segurança.</a:t>
            </a:r>
            <a:endParaRPr b="1" sz="1450">
              <a:solidFill>
                <a:schemeClr val="dk1"/>
              </a:solidFill>
              <a:highlight>
                <a:srgbClr val="22262B"/>
              </a:highlight>
            </a:endParaRPr>
          </a:p>
          <a:p>
            <a:pPr indent="-320675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50"/>
              <a:buChar char="-"/>
            </a:pPr>
            <a:r>
              <a:rPr b="1" lang="pt-BR" sz="1450" u="sng">
                <a:solidFill>
                  <a:schemeClr val="dk1"/>
                </a:solidFill>
                <a:highlight>
                  <a:srgbClr val="22262B"/>
                </a:highlight>
              </a:rPr>
              <a:t>Objetivos: </a:t>
            </a:r>
            <a:r>
              <a:rPr b="1" lang="pt-BR" sz="1450">
                <a:solidFill>
                  <a:schemeClr val="dk1"/>
                </a:solidFill>
                <a:highlight>
                  <a:srgbClr val="22262B"/>
                </a:highlight>
              </a:rPr>
              <a:t>Visa garantir que as demandas sejam desenvolvidas de acordo com a estratégia da empresa, cumprindo cronogramas e fluxos de trabalho. Também busca elevar a qualidade dos serviços, gerar agilidade e trazer resultados positivos para o negócio</a:t>
            </a:r>
            <a:endParaRPr b="1" sz="1450">
              <a:solidFill>
                <a:schemeClr val="dk1"/>
              </a:solidFill>
              <a:highlight>
                <a:srgbClr val="22262B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