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Barlow Condensed SemiBold"/>
      <p:regular r:id="rId22"/>
      <p:bold r:id="rId23"/>
      <p:italic r:id="rId24"/>
      <p:boldItalic r:id="rId25"/>
    </p:embeddedFont>
    <p:embeddedFont>
      <p:font typeface="Barlow Condensed Medium"/>
      <p:regular r:id="rId26"/>
      <p:bold r:id="rId27"/>
      <p:italic r:id="rId28"/>
      <p:boldItalic r:id="rId29"/>
    </p:embeddedFont>
    <p:embeddedFont>
      <p:font typeface="Arvo"/>
      <p:regular r:id="rId30"/>
      <p:bold r:id="rId31"/>
      <p:italic r:id="rId32"/>
      <p:boldItalic r:id="rId33"/>
    </p:embeddedFont>
    <p:embeddedFont>
      <p:font typeface="Barlow Condensed"/>
      <p:regular r:id="rId34"/>
      <p:bold r:id="rId35"/>
      <p:italic r:id="rId36"/>
      <p:boldItalic r:id="rId37"/>
    </p:embeddedFont>
    <p:embeddedFont>
      <p:font typeface="Fira Sans Extra Condensed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font" Target="fonts/RobotoSlab-regular.fntdata"/><Relationship Id="rId41" Type="http://schemas.openxmlformats.org/officeDocument/2006/relationships/font" Target="fonts/FiraSansExtraCondensedMedium-boldItalic.fntdata"/><Relationship Id="rId22" Type="http://schemas.openxmlformats.org/officeDocument/2006/relationships/font" Target="fonts/BarlowCondensedSemiBold-regular.fntdata"/><Relationship Id="rId21" Type="http://schemas.openxmlformats.org/officeDocument/2006/relationships/font" Target="fonts/RobotoSlab-bold.fntdata"/><Relationship Id="rId24" Type="http://schemas.openxmlformats.org/officeDocument/2006/relationships/font" Target="fonts/BarlowCondensedSemiBold-italic.fntdata"/><Relationship Id="rId23" Type="http://schemas.openxmlformats.org/officeDocument/2006/relationships/font" Target="fonts/BarlowCondensed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Medium-regular.fntdata"/><Relationship Id="rId25" Type="http://schemas.openxmlformats.org/officeDocument/2006/relationships/font" Target="fonts/BarlowCondensedSemiBold-boldItalic.fntdata"/><Relationship Id="rId28" Type="http://schemas.openxmlformats.org/officeDocument/2006/relationships/font" Target="fonts/BarlowCondensedMedium-italic.fntdata"/><Relationship Id="rId27" Type="http://schemas.openxmlformats.org/officeDocument/2006/relationships/font" Target="fonts/Barlow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6.xml"/><Relationship Id="rId33" Type="http://schemas.openxmlformats.org/officeDocument/2006/relationships/font" Target="fonts/Arvo-boldItalic.fntdata"/><Relationship Id="rId10" Type="http://schemas.openxmlformats.org/officeDocument/2006/relationships/slide" Target="slides/slide5.xml"/><Relationship Id="rId32" Type="http://schemas.openxmlformats.org/officeDocument/2006/relationships/font" Target="fonts/Arvo-italic.fntdata"/><Relationship Id="rId13" Type="http://schemas.openxmlformats.org/officeDocument/2006/relationships/slide" Target="slides/slide8.xml"/><Relationship Id="rId35" Type="http://schemas.openxmlformats.org/officeDocument/2006/relationships/font" Target="fonts/BarlowCondensed-bold.fntdata"/><Relationship Id="rId12" Type="http://schemas.openxmlformats.org/officeDocument/2006/relationships/slide" Target="slides/slide7.xml"/><Relationship Id="rId34" Type="http://schemas.openxmlformats.org/officeDocument/2006/relationships/font" Target="fonts/BarlowCondensed-regular.fntdata"/><Relationship Id="rId15" Type="http://schemas.openxmlformats.org/officeDocument/2006/relationships/slide" Target="slides/slide10.xml"/><Relationship Id="rId37" Type="http://schemas.openxmlformats.org/officeDocument/2006/relationships/font" Target="fonts/BarlowCondensed-boldItalic.fntdata"/><Relationship Id="rId14" Type="http://schemas.openxmlformats.org/officeDocument/2006/relationships/slide" Target="slides/slide9.xml"/><Relationship Id="rId36" Type="http://schemas.openxmlformats.org/officeDocument/2006/relationships/font" Target="fonts/BarlowCondensed-italic.fntdata"/><Relationship Id="rId17" Type="http://schemas.openxmlformats.org/officeDocument/2006/relationships/slide" Target="slides/slide12.xml"/><Relationship Id="rId39" Type="http://schemas.openxmlformats.org/officeDocument/2006/relationships/font" Target="fonts/FiraSansExtraCondensedMedium-bold.fntdata"/><Relationship Id="rId16" Type="http://schemas.openxmlformats.org/officeDocument/2006/relationships/slide" Target="slides/slide11.xml"/><Relationship Id="rId38" Type="http://schemas.openxmlformats.org/officeDocument/2006/relationships/font" Target="fonts/FiraSansExtraCondensed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bsoncamargo.com.br/blog/PMBOK"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4033c6d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4033c6d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f4033c6d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f4033c6d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Seu projeto trata dos benefícios e do valor que ele entrega, seja isto o que o cliente valoriza, o valor para o negócio ou o valor financeiro.</a:t>
            </a:r>
            <a:br>
              <a:rPr lang="es"/>
            </a:br>
            <a:br>
              <a:rPr lang="es"/>
            </a:br>
            <a:r>
              <a:rPr lang="es"/>
              <a:t>Preste atenção ao que está sendo medido e comunicado à alta administração. Isto vai ajudá-lo a entender melhor onde você pode gerar o maior impacto.</a:t>
            </a:r>
            <a:br>
              <a:rPr lang="es"/>
            </a:br>
            <a:br>
              <a:rPr lang="es"/>
            </a:br>
            <a:r>
              <a:rPr lang="es"/>
              <a:t>Não tem problema se precisar perguntar aos líderes do seu grupo que resultados do negócio são os mais importantes, e onde os investimentos deveriam ser feitos.</a:t>
            </a:r>
            <a:br>
              <a:rPr lang="es"/>
            </a:br>
            <a:br>
              <a:rPr lang="es"/>
            </a:br>
            <a:r>
              <a:rPr lang="es"/>
              <a:t>- Não planeje de forma isolada. Inclua os envolvidos no processo.</a:t>
            </a:r>
            <a:endParaRPr/>
          </a:p>
          <a:p>
            <a:pPr indent="0" lvl="0" marL="0" rtl="0" algn="l">
              <a:spcBef>
                <a:spcPts val="0"/>
              </a:spcBef>
              <a:spcAft>
                <a:spcPts val="0"/>
              </a:spcAft>
              <a:buNone/>
            </a:pPr>
            <a:r>
              <a:rPr lang="es"/>
              <a:t>- Não entre rápido demais nas fases de concepção e desenvolvimento. Comece por entender completamente o problema que você está tentando resolver.</a:t>
            </a:r>
            <a:endParaRPr/>
          </a:p>
          <a:p>
            <a:pPr indent="0" lvl="0" marL="0" rtl="0" algn="l">
              <a:spcBef>
                <a:spcPts val="0"/>
              </a:spcBef>
              <a:spcAft>
                <a:spcPts val="0"/>
              </a:spcAft>
              <a:buClr>
                <a:schemeClr val="dk1"/>
              </a:buClr>
              <a:buSzPts val="1100"/>
              <a:buFont typeface="Arial"/>
              <a:buNone/>
            </a:pPr>
            <a:r>
              <a:rPr lang="es"/>
              <a:t>- A quandidade de processos deve ser apropriada ao escopo do projeto e à sua criticalidade. Não deixe os processos tomarem conta de tudo.</a:t>
            </a:r>
            <a:endParaRPr/>
          </a:p>
          <a:p>
            <a:pPr indent="0" lvl="0" marL="0" rtl="0" algn="l">
              <a:spcBef>
                <a:spcPts val="0"/>
              </a:spcBef>
              <a:spcAft>
                <a:spcPts val="0"/>
              </a:spcAft>
              <a:buClr>
                <a:schemeClr val="dk1"/>
              </a:buClr>
              <a:buSzPts val="1100"/>
              <a:buFont typeface="Arial"/>
              <a:buNone/>
            </a:pPr>
            <a:r>
              <a:rPr lang="es"/>
              <a:t>- O processo deve facilitar a comunicação, colaboração e comprometimento. Se um processo específico não faz nada disso, tente novamente.</a:t>
            </a:r>
            <a:endParaRPr/>
          </a:p>
          <a:p>
            <a:pPr indent="0" lvl="0" marL="0" rtl="0" algn="l">
              <a:spcBef>
                <a:spcPts val="0"/>
              </a:spcBef>
              <a:spcAft>
                <a:spcPts val="0"/>
              </a:spcAft>
              <a:buClr>
                <a:schemeClr val="dk1"/>
              </a:buClr>
              <a:buSzPts val="1100"/>
              <a:buFont typeface="Arial"/>
              <a:buNone/>
            </a:pPr>
            <a:r>
              <a:rPr lang="es"/>
              <a:t>- Mantenha o foco nos resultados e questione de forma consistente seu nivel de progresso para garantir que o processo não está te segurando.</a:t>
            </a:r>
            <a:endParaRPr/>
          </a:p>
          <a:p>
            <a:pPr indent="0" lvl="0" marL="0" rtl="0" algn="l">
              <a:spcBef>
                <a:spcPts val="0"/>
              </a:spcBef>
              <a:spcAft>
                <a:spcPts val="0"/>
              </a:spcAft>
              <a:buClr>
                <a:schemeClr val="dk1"/>
              </a:buClr>
              <a:buSzPts val="1100"/>
              <a:buFont typeface="Arial"/>
              <a:buNone/>
            </a:pPr>
            <a:r>
              <a:rPr lang="es"/>
              <a:t>- Adapte estas orientações para que elas atendam às necessidades do seu projeto.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t>
            </a:r>
            <a:endParaRPr/>
          </a:p>
          <a:p>
            <a:pPr indent="0" lvl="0" marL="0" rtl="0" algn="l">
              <a:spcBef>
                <a:spcPts val="0"/>
              </a:spcBef>
              <a:spcAft>
                <a:spcPts val="0"/>
              </a:spcAft>
              <a:buClr>
                <a:schemeClr val="dk1"/>
              </a:buClr>
              <a:buSzPts val="1100"/>
              <a:buFont typeface="Arial"/>
              <a:buNone/>
            </a:pPr>
            <a:r>
              <a:rPr lang="es"/>
              <a:t>PERGUNTAS PARA FAZER A VOCÊ MESMO:</a:t>
            </a:r>
            <a:endParaRPr/>
          </a:p>
          <a:p>
            <a:pPr indent="0" lvl="0" marL="0" rtl="0" algn="l">
              <a:spcBef>
                <a:spcPts val="0"/>
              </a:spcBef>
              <a:spcAft>
                <a:spcPts val="0"/>
              </a:spcAft>
              <a:buClr>
                <a:schemeClr val="dk1"/>
              </a:buClr>
              <a:buSzPts val="1100"/>
              <a:buFont typeface="Arial"/>
              <a:buNone/>
            </a:pPr>
            <a:r>
              <a:rPr lang="es"/>
              <a:t>A minha idéia ou o que estão me pedindo pra fazer está alinhado com as metas de negócio da empresa?</a:t>
            </a:r>
            <a:endParaRPr/>
          </a:p>
          <a:p>
            <a:pPr indent="0" lvl="0" marL="0" rtl="0" algn="l">
              <a:spcBef>
                <a:spcPts val="0"/>
              </a:spcBef>
              <a:spcAft>
                <a:spcPts val="0"/>
              </a:spcAft>
              <a:buClr>
                <a:schemeClr val="dk1"/>
              </a:buClr>
              <a:buSzPts val="1100"/>
              <a:buFont typeface="Arial"/>
              <a:buNone/>
            </a:pPr>
            <a:r>
              <a:rPr lang="es"/>
              <a:t>Quem é meu patrocinador?</a:t>
            </a:r>
            <a:endParaRPr/>
          </a:p>
          <a:p>
            <a:pPr indent="0" lvl="0" marL="0" rtl="0" algn="l">
              <a:spcBef>
                <a:spcPts val="0"/>
              </a:spcBef>
              <a:spcAft>
                <a:spcPts val="0"/>
              </a:spcAft>
              <a:buNone/>
            </a:pPr>
            <a:r>
              <a:rPr lang="es"/>
              <a:t>Patrocinador: O patrocinador do projeto é o indivíduo com responsabilidade geral sobre o projeto. Esta pessoa é normalmente um gerente ou executivo. </a:t>
            </a:r>
            <a:br>
              <a:rPr lang="es"/>
            </a:br>
            <a:br>
              <a:rPr lang="es"/>
            </a:br>
            <a:r>
              <a:rPr lang="es"/>
              <a:t>COMO VOCÊ SABE QUE ESTÁ COM ESTE ASSUNTO BEM RESOLVIDO:</a:t>
            </a:r>
            <a:endParaRPr/>
          </a:p>
          <a:p>
            <a:pPr indent="0" lvl="0" marL="0" rtl="0" algn="l">
              <a:spcBef>
                <a:spcPts val="0"/>
              </a:spcBef>
              <a:spcAft>
                <a:spcPts val="0"/>
              </a:spcAft>
              <a:buClr>
                <a:schemeClr val="dk1"/>
              </a:buClr>
              <a:buSzPts val="1100"/>
              <a:buFont typeface="Arial"/>
              <a:buNone/>
            </a:pPr>
            <a:r>
              <a:rPr lang="es"/>
              <a:t>Você conhece o problema que está tentando resolver e as necessidades das partes interessadas que você vai satisfazer.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Você conhece o impacto da mudança que será produzida pelo projeto.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Você consegue expressar o que sucesso significa e quais serão os resultados esperados.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Você incluiu as pessoas apropriadas no processo de planejamento.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Se seu departamento possui modelos, sempre os utilize em vez de reinventar a roda.</a:t>
            </a:r>
            <a:endParaRPr/>
          </a:p>
          <a:p>
            <a:pPr indent="0" lvl="0" marL="0" rtl="0" algn="l">
              <a:spcBef>
                <a:spcPts val="0"/>
              </a:spcBef>
              <a:spcAft>
                <a:spcPts val="0"/>
              </a:spcAft>
              <a:buNone/>
            </a:pPr>
            <a:br>
              <a:rPr lang="es"/>
            </a:br>
            <a:r>
              <a:rPr lang="es"/>
              <a:t>- Se você consegue fazer isso, você deveria se sentir bem confiante nesta área.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401a65d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401a65d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401a65d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401a65d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Quem é o gerente de projetos? Ele é o profissional responsável pelo atendimento de necessidades de tarefas, da equipe e individuais. Podem ser as necessidades do cliente, do grupo de trabalho, do patrocinador (que paga pelo esforço que o gerente está coordenando), e também pelas necessidades de cada membro da equipe. Portanto, o gerente de projetos é o elo entre a estratégia e a equipe. E além da estratégia, que é como chegaremos aos objetivos, ele também conecta o grupo de trabalho às partes interessadas, acima de tudo o patrocinador e também os usuários. Lembrando que o cliente nem sempre é o usuário, como no exemplo do software, que será bancado por uma empresa. Mas quem fará uso do software são outras pessoas, para as quais a empresa disponibilizará essa solução.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O gerente de projetos precisa ter algumas competências.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Conhecimento – O conhecimento em gestão de projetos é muito importante. Muitas pessoas debatem se o gerente de projetos de software precisa entender de programação? E o gerente de projetos de construção, precisa entender sobre construção civil. O que você acha? Essa é outra questão que pode ser debatida no Fórum. Basta ao gerente de projetos dominar gerenciamento de projetos, ou ele precisa ter conhecimentos específicos de cada área onde o projeto será gerido? O gerente de projetos deve ser especialista em gestão de projetos. Ele não precisa ser especialista em desenvolvimento de software ou em construção civil. Por exemplo, eu sou especialista em projetos de tecnologia da informação e comecei um projeto de consultoria para uma empresa que trabalha com hidrelétricas. Eu me especializei em TI (Tecnologia da Informação), mas construí um nome na área de projetos, e pessoas e empresas me procuram. Então, eu fui atender a esse cliente que tem uma série de obras de geração de energia hidrelétrica, e estou trabalhando e estruturando uma metodologia de gestão de projetos para esse cliente. Como sou especialista em gestão de projetos, tenho certeza de ter plenas condições de gerenciar um projeto de construção de hidrelética, assim como posso gerir um projeto de desenvolvimento de software, ou de estruturação de central de serviços. Veremos no curso que uma das principais ferramentas do gerente de projetos é o uso de opinião especializada. Como gerentes, vamos estruturar o projeto, mas não vamos definir, por exemplo, o que vai ser feito em termos de produto. Quem fará isso é o cliente, ou o time de engenharia, que vai colaborar na definição de escopo. O gerente de projetos só vai aplicar seu conhecimento de gerenciamento de projetos para contribuir na organização do esforço para que o time, em conjunto com as partes interessadas e usuários, consiga os resultados esperados por todos. Portanto, o conhecimento que o gerente de projetos precisa ter é fundamentalmente o de gerenciamento de projetos. Abordaremos ao longo do curso todos esses conhecimentos, mas já vimos amostras dele, como os 47 tipos de processos de gestão de projetos e os cinco grupos em que eles estão divididos.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Desempenho – O gerente de projetos precisa desempenhar, ou seja, saber colocar em prática esse conhecimento. E veremos no curso que conhecimentos são esses.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Competências pessoais – O gerente de projetos precisa possuir um conjunto de habilidades interpessoais, que serão exploradas mais a fundo a seguir. Sem essas habilidades consolidadas, ou sem o profundo interesse do profissional em buscá-las, não é possível gerir projetos.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401a65d0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401a65d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Liderança – O gerente de projetos precisa ser um líder. Liderança, acima de tudo, é a capacidade de um profissional conduzir seu time em direção aos objetivos de um projeto, ou mesmo de uma operação. Veremos algumas bases para o posicionamento de líder. Você pode construir sua liderança a partir do seu conhecimento técnico. Se você for um ótimo desenvolvedor de software, as pessoas confiarão em você. Outra maneira é ter um grande carisma. Se as pessoas gostam de você e você gosta delas, é mais fácil conduzi-las. Outra possibilidade é ter um poder outorgado pela empresa onde trabalha, então a autoridade te ajuda a liderar. Sem colocar qual desses meios é melhor, o importante é saber que essa habilidade de conduzir as pessoas é muito importante. Um debate muito válido e ainda quente: liderança é uma habilidade com a qual se nasce ou é desenvolvida? Acredito que seja 50% talento e 50% técnica. Existem muitas técnicas de liderança e você pode desenvolvê-las. E existe a outra metade, com pessoas que nascem com um poder comunicacional maior, que é essencial para um líder, são mais desinibidas, sabem se posicionar melhor, ou ainda não têm medo de conflitos. Todos esses são fatores que constroem um bom líder. Mas, se você não nasceu com nada disso, ainda assim pode ser um bom líder. Basta estudar e se dedicar.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Construção de equipes – Um gerente de projetos sem equipe não entrega resultados. Já falei que eu me sinto capaz de gerir qualquer projeto em qualquer indústria, mas como eu vou gerir um projeto se eu não sei, por exemplo, construir uma nave? Como eu vou para a Nasa gerir um projeto espacial? Não tem como, se não houver time para me ajudar, com engenheiros, designers, etc. Tenho que não só saber liderar e conduzir a equipe em direção a um objetivo, mas também preciso construir a equipe que vai me ajudar.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Coaching – O termo coaching está bem popular hoje em dia, e sua definição, ao menos para os fins desse curso e das provas, é a capacidade de entender cada indivíduo. Ou seja, saber o que cada pessoa busca para si e saber alinhar esses interesses individuais aos interesses do grupo. Saber ser um mentor para a equipe significa também ajudá-los a atingir seus objetivos pessoais. E por meio desse posicionamento pró-ativo de mentor, coach, posicionador, enfim, um líder que se preocupa com todos é possível formar bons times.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Motivação – Também é importante saber motivar as pessoas. Você se sente mais motivado por dinheiro ou por um senso de propósito e realização na sua carreira? O que realmente te motiva a trabalhar todos os dias em uma determinada empresa? Motivar as pessoas só é possível se você as conhece. E quando sabemos o que motiva uma determinada pessoa ou grupo, é mais fácil fazê-los se desenvolverem ou gerar melhores resultados. Para alguns grupos uma recompensa financeira funciona melhor como motivação do que uma festa ou um churrasco. Às vezes um tapinha nas costas pode ser um bom incentivo. Mas só ele não basta. Você precisa fazer um pool (levantamento) de fatores motivacionais a partir do seu conhecimento das pessoas do grupo que você está formando.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Comunicação – Essa é outra habilidade fundamental. Se você for a um seminário, do PMI, por exemplo, você verá oficinas sobre liderança, técnicas de comunicação, e outras. Há muitos anos atrás, participei de uma oficina com técnicas de comunicação ministrada por um diretor de teatro. Nessa oficina, ele nos ensinou a brincar de ator, a nos soltarmos mais para nos comunicar melhor. Como todas as habilidades interpessoais, a comunicação também tem um conhecimento de base que pode ser trabalhado e desenvolvido. Mas é importante estar além do que veremos nesse curso, não só porque isso pode cair na sua prova de certificação e é importante para um gestor de projetos, mas porque a vida real exige essas habilidades além do treinamento.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Tomada de decisões – Há quem entre em pânico quando tem que tomar uma decisão. Avançar ou não, ir para a direita ou para a esquerda. Se estiver perdido em uma encruzilhada, sem sinal nenhum no celular, você escolhe a direita ou a esquerda? Tem gente que ficaria parada esperando o sinal aparecer, tem quem analise o ambiente e o cenário antes de fazer sua escolha... E tem pessoas que não conseguem tomar decisões, especialmente rodeadas de outras pessoas, não podendo orientar um grupo. E sempre há questões importantes a decidir que envolvem outras pessoas: investir ou não em um novo projeto, contratar ou não um novo profissional, e, uma das mais difíceis: demitir ou não uma pessoa. Um gerente de projetos talvez tenha que demitir alguém, dependendo da estrutura organizacional em que atua. Você seria capaz de tomar uma decisão drástica dessas? Pense nisso, pois é uma questão importante para um gerente de projetos.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Influência – A capacidade de influenciar está super atrelada à liderança.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Estabelecimento de confiança – Uma das maneiras de estabelecer confiança é o conhecimento técnico. Se você dominar o conhecimento de uma linguagem de programação, ou de obras, ou mesmo sobre gerenciamento de projetos, consegue fazer com que as pessoas vejam, notem e acreditem em você por esse conhecimento. Elas confiarão em você e te seguirão, por acreditarem que você é capaz de fazer o que se propõe. Existe uma teoria muito interessante, que veremos durante o estudo de gerenciamento de recusos humanos de um projeto, que diz que as pessoas tendem a buscar metas e objetivos quando sabem e confiam que vão receber as recomenpensas estipuladas. Então é muito importante que o gerente de projetos também consiga estabelecer confiança em um grupo.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Negociação – Está ligada ao gerenciamento de conflitos. É preciso que o gerente possa encontrar uma situação em que todos ganhem alguma coisa.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Gerenciamento de conflitos – Para gerenciar conflitos é preciso saber negociar. E vale fazer uma observação: se na sua prova houver uma questão sobre esse tópico ou negociação, a resposta adequada trará a palavra "colaborativa" ou "colaboração". Toda negociação e gestão de conflitos devem ser feitas com base em colaboração, gerando situações ganha-ganha. Mais à frente entraremos mais a fundo no assunto.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Consciência política e cultural – O gerente de projetos deve ter consciência política e cultural. Não basta entender o que se passa no seu país e na sua cidade, é preciso entender o que se passa na sua empresa. Uma das minhas primeiras experiências como gerente de projetos foi em uma grande empresa, e, como tive dificuldades de entender o ambiente em que eu me inseri, foi um pouco traumático. Toda empresa tem sua própria política, seu jogo interno de forças. E o gerente de projetos deve entender como isso funciona, saber quem toma as decisões, como os projetos são gerenciados, e por que alguns profissionais têm mais poder que outros. Entender tudo isso vai permitir que você se posicione melhor e obtenha melhores resultados. Se você não tiver essa consciência, é possível que você chegue com o PMBOK (Project Management Body of Knowledge, que é o livro que estudaremos) achando que ele é uma espécie de Bíblia ou fórmula sobre a qual toda e qualquer empresa deve basear sua gestão de projetos. Mas não é assim que funciona na vida real. Uma empresa está, acima de tudo, organizada a partir dos seus clientes e estruturada para atender suas necessidades. Você não pode chegar com um conjunto de práticas e conhecimentos em gestão de projetos e tentar empregá-los de forma rígida, sem entender esse ambiente organizacional. Se fizer isso, vai causar conflitos.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401a65d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401a65d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Com todas essas competências pessoais em mente, podemos pensar agora: Qual é o papel do gerente de projetos?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Lidera e gerencia projetos – Ele leva profissionais e conduz o time em direção aos objetivos estabelecidos no projeto. Ele vai assumir a responsabilidade pelo sucesso do projeto. Para tanto, deve saber qual é a cara do sucesso e deve saber comunicar isso para a equipe, já com as necessidades das partes interessadas em mente.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Está sempre alerta a mudanças – É preciso se adaptar e adaptar o projeto sempre que ocorrem mudanças.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Sabe que os interesses das partes interessadas podem divergir – O gerente deve saber lidar com as partes interessadas (cliente, grupo de trabalho, etc.) e vai buscar sempre colaborar para resolver conflitos, questões e reivindicações de forma positiva (ganha-ganha).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Acompanha as tarefas realizadas pela equipe – O gerente vai ajudar a equipe a se organizar, e vai acompanhar as atividades para verificar se são realmente as atividades necessárias à realização dos objetivos do projeto.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Avalia o desempenho da equipe – Verificar se novos profissionais são necessários na equipe, ou se a equipe toda não precisa de uma capacitação.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Mantém a equipe motivada – Precisa também manter a equipe motivada, lembrando que não basta só um tapinha nas costas – embora o tapinha nas costas seja importante. É preciso saber o que realmente motiva o time, com base em tudo que vimos sobre habilidades interpessoais.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4033c6d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4033c6d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 GUIA PMBOK® (Project Management Body of Knowledge) é um GUIA DE MELHORES PRÁTICAS DE GERENCIAMENTO DE PROJETOS, ou seja, consiste em uma padronização que identifica e conceitua o que pode ser aplicado em termos de processos, ferramentas e técnicas da gestão de projetos, norteado por PRINCÍPIOS e DOMÍNIOS DE DESEMPENHO. As práticas existentes neste guia podem ser aplicadas para qualquer abordagem: Cascata, Ágil ou Híbrido.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solidFill>
                  <a:schemeClr val="hlink"/>
                </a:solidFill>
                <a:hlinkClick r:id="rId2"/>
              </a:rPr>
              <a:t>https://robsoncamargo.com.br/blog/PMBOK</a:t>
            </a:r>
            <a:r>
              <a:rPr lang="es"/>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4033c6d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4033c6d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Falaremos agora do Project Management Institute, ou PMI, que é a instituição que patrocina todas as certificações conhecidas em gestão de projetos do mundo. Ele foi fundado em 1969, na Filadélfia (Pensilvânia-EUA), a partir de uma reunião de engenheiros da área de construção e da química, que estavam buscando boas práticas na gestão dos esforços temporários (ou seja: projetos) que eles conduziam. Então eles buscaram organizar entre si eventos e seminários para compartilhar as boas práticas. E disso é criado o PMI, da busca desses profissionais por conhecimento em gerenciamento de projetos.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Curiosamente, se temos a engenharia como o pai do PMI, a guerra é a mãe. A necessidade de estruturar uma abordagem, seja de ataque, forças-tarefa ou construção de uma ponte. Todo esse esforço de guerra é temporário, e ele termina assim que ela alcança seu objetivo: vencer. E essa vitória pode ter várias caras. O PMI se valeu de práticas militares para estruturar a sua abordagem. E, se você parar para pensar bem, o gerente de projetos pode ser entendido como um general ou um capitão, e algumas empresas realmente vêem esse cargo assim. Existe, em uma estrutura projetizada, a figura do gerente como aquele que toma as decisões e tem autoridade ou poder para contratar e demitir, e é ele o responsável pelo sucesso. Em uma guerra, embora louvemos os atos heróicos, vemos o general como os grandes responsáveis por uma vitória, e como aqueles que efetivamente fazem história. Os soldados até podem fazer parte dos filmes, mas quem está por trás dos panos e elabora as estratégias são os generais.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Então, o PMI tem sua fundação a partir de engenheiros e profissionais que buscavam melhores práticas na gestão de projetos, mas bebe também na fonte da história da guerra e de práticas militares.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O PMI é uma entidade de classe mundial, sem fins lucrativos. Ele não existe para ganhar dinheiro para si e para seus sócios. O objetivo da entidade é difundir as boas práticas em gestão de projetos, e para isso se faz presente em mais de 170 países por meio dos capítulos (que são as sedes do PMI). Tem mais 500 mil profissionais filiados, e você também pode se filiar ao PMI e tornar-se um membro. Também possui mais de 500 mil profissionais certificados, por meio das provas de certificação.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Talvez quando mencionei militares, guerra, estrutura hierárquica, você tenha ficado um pouco preocupado com o PMI ou mesmo com o gerenciamento de projetos. Mas não precisa se preocupar: o gerenciamento de projetos evoluiu muito com o mercado. Você não sairá desse curso como uma pessoa mandona ou autoritária, nem ao trabalhar com gerenciamento de projetos aplicará uma estrutura militarizada. Não pense que o gerenciamento de projetos evoluiu para se tornar algo ruim, muito pelo contrário. Hoje em dia, o PMI tem práticas ágeis e bacanas de gestão. E nem toda empresa verá no gerente um líder, nem dará a ele muita autoridade para tomada de decisão. Muitas vezes essa autoridade está na mão do colaborador, e o gerente se adapta.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Vale aproveitar o momento para delinear a diferença entre gerente e gestor. Um gerente tem recursos ao seu alcance, como o orçamento de um grupo, e o poder de contratar e demitir pessoas. Um gestor vai fazer a gestão de um projeto, mas não pode contratar nem demitir, ao menos não diretamente. Ele tem que se reportar a outro profissional ou outra área da empresa e pedir autorização para tanto. Um gestor cuida de um processo (que pode ser um processo de gestão de projetos), e um gerente tem acesso a recursos e pode tomar decisões, que são efetivadas imediatamente.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O PMI é a maior instituição internacional de projetos do mundo. É no PMI que encontraremos as certificações mais valorizadas no meio, que são a PMP e a CAPM, especificamente para quem quer trabalhar com o gerenciamento ou a gestão de projetos. Eu acredito que vale a pena se filiar ao PMI, e recomendo que acesse seu site, e lá faça a sua filiação.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 PMI está presente em mais de 170 países do mundo, então, fazendo sua filiação, poderá encontrar um capítulo no Brasil. Os capítulos estão presentes em vários estados, como Rio de Janeiro, Rio Grande do Sul, Minas Gerais, Brasília. Uma vez filiado ao PMI, você pode se filiar a um capítulo específico, por exemplo o do seu estado. Se não houver um em seu estado, é possível se filiar a outros. E assim, você poderá fazer parte da história do gerenciamento de projetos. O PMI não tem fins lucrativos, e, se você estiver em começo de carreira, pode participar de gerenciamento de projetos do PMI de forma voluntária, para ganhar a experiência necessária para entrar no mercado. A filiação fica entre 100 e 150 dólares ao ano, e eu tenho certeza de que você consegue bancar esse valor. E os benefícios são muitos, inclusive descontos nas provas de certificação, que, somados, dão um valor próximo do da filiação.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4033c6d0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4033c6d0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PMI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Instituto de gerenciamento de projetos INternacional - detentor da marca PMBOK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PMP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Profissional em gerenciamento de projetos.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É um profissional com muito conhecimento de gerenciamento de projetos e ótima prática para gerenciamento de projetos - inclusive tem que ter uma prática p ter a certificação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Para ser um gerente de projetos eu preciso ter o PMP? náo. mas vc é visto com outros olhos.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CAPM - Certificação orientada ao PMBOK - para alg q quer trabalhar com gerente de projetos - tem um tempo menor de experiencia e as questóes sao mais fáceis.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PMO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Escritório de gerenciamento de projetos. Uma estrutura organizacional responsável por centralizar as informações específicas, as boas práticas da sua organização.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401a65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401a65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033c6d0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033c6d0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4033c6d0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4033c6d0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2pPr>
            <a:lvl3pPr lvl="2">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3pPr>
            <a:lvl4pPr lvl="3">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4pPr>
            <a:lvl5pPr lvl="4">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5pPr>
            <a:lvl6pPr lvl="5">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6pPr>
            <a:lvl7pPr lvl="6">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7pPr>
            <a:lvl8pPr lvl="7">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8pPr>
            <a:lvl9pPr lvl="8">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rvo"/>
              <a:buChar char="●"/>
              <a:defRPr sz="1800">
                <a:solidFill>
                  <a:schemeClr val="lt1"/>
                </a:solidFill>
                <a:latin typeface="Arvo"/>
                <a:ea typeface="Arvo"/>
                <a:cs typeface="Arvo"/>
                <a:sym typeface="Arvo"/>
              </a:defRPr>
            </a:lvl1pPr>
            <a:lvl2pPr indent="-317500" lvl="1" marL="914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2pPr>
            <a:lvl3pPr indent="-317500" lvl="2" marL="1371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3pPr>
            <a:lvl4pPr indent="-317500" lvl="3" marL="18288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4pPr>
            <a:lvl5pPr indent="-317500" lvl="4" marL="22860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5pPr>
            <a:lvl6pPr indent="-317500" lvl="5" marL="27432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6pPr>
            <a:lvl7pPr indent="-317500" lvl="6" marL="3200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7pPr>
            <a:lvl8pPr indent="-317500" lvl="7" marL="3657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8pPr>
            <a:lvl9pPr indent="-317500" lvl="8" marL="4114800">
              <a:lnSpc>
                <a:spcPct val="115000"/>
              </a:lnSpc>
              <a:spcBef>
                <a:spcPts val="1600"/>
              </a:spcBef>
              <a:spcAft>
                <a:spcPts val="1600"/>
              </a:spcAft>
              <a:buClr>
                <a:schemeClr val="lt1"/>
              </a:buClr>
              <a:buSzPts val="1400"/>
              <a:buFont typeface="Arvo"/>
              <a:buChar char="■"/>
              <a:defRPr>
                <a:solidFill>
                  <a:schemeClr val="lt1"/>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sp>
        <p:nvSpPr>
          <p:cNvPr id="337" name="Google Shape;337;p9"/>
          <p:cNvSpPr txBox="1"/>
          <p:nvPr>
            <p:ph type="ctrTitle"/>
          </p:nvPr>
        </p:nvSpPr>
        <p:spPr>
          <a:xfrm>
            <a:off x="2362575" y="1545450"/>
            <a:ext cx="4419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Gerenciamento de Projetos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ctrTitle"/>
          </p:nvPr>
        </p:nvSpPr>
        <p:spPr>
          <a:xfrm>
            <a:off x="578850" y="1243600"/>
            <a:ext cx="7854300" cy="161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300">
                <a:latin typeface="Barlow Condensed"/>
                <a:ea typeface="Barlow Condensed"/>
                <a:cs typeface="Barlow Condensed"/>
                <a:sym typeface="Barlow Condensed"/>
              </a:rPr>
              <a:t>Projetos lidam com mudanças. Você vai ter que planejar como lidar com o impacto destas mudanças nas pessoas (funcionários, clientes ou consumidores), e </a:t>
            </a:r>
            <a:r>
              <a:rPr b="1" lang="es" sz="2300">
                <a:solidFill>
                  <a:schemeClr val="lt2"/>
                </a:solidFill>
                <a:latin typeface="Barlow Condensed"/>
                <a:ea typeface="Barlow Condensed"/>
                <a:cs typeface="Barlow Condensed"/>
                <a:sym typeface="Barlow Condensed"/>
              </a:rPr>
              <a:t>comunicar mais do que apenas as saídas do projeto.</a:t>
            </a:r>
            <a:endParaRPr b="1" sz="2300">
              <a:solidFill>
                <a:schemeClr val="lt2"/>
              </a:solidFill>
              <a:latin typeface="Barlow Condensed"/>
              <a:ea typeface="Barlow Condensed"/>
              <a:cs typeface="Barlow Condensed"/>
              <a:sym typeface="Barlow Condensed"/>
            </a:endParaRPr>
          </a:p>
          <a:p>
            <a:pPr indent="0" lvl="0" marL="0" rtl="0" algn="l">
              <a:spcBef>
                <a:spcPts val="0"/>
              </a:spcBef>
              <a:spcAft>
                <a:spcPts val="0"/>
              </a:spcAft>
              <a:buNone/>
            </a:pPr>
            <a:r>
              <a:t/>
            </a:r>
            <a:endParaRPr sz="2300">
              <a:latin typeface="Barlow Condensed"/>
              <a:ea typeface="Barlow Condensed"/>
              <a:cs typeface="Barlow Condensed"/>
              <a:sym typeface="Barlow Condensed"/>
            </a:endParaRPr>
          </a:p>
          <a:p>
            <a:pPr indent="0" lvl="0" marL="0" rtl="0" algn="l">
              <a:spcBef>
                <a:spcPts val="0"/>
              </a:spcBef>
              <a:spcAft>
                <a:spcPts val="0"/>
              </a:spcAft>
              <a:buNone/>
            </a:pPr>
            <a:r>
              <a:rPr lang="es" sz="2300">
                <a:latin typeface="Barlow Condensed"/>
                <a:ea typeface="Barlow Condensed"/>
                <a:cs typeface="Barlow Condensed"/>
                <a:sym typeface="Barlow Condensed"/>
              </a:rPr>
              <a:t>Leve em consideração os domínios do gerenciamento de projetos quando for construir seu plano.</a:t>
            </a:r>
            <a:endParaRPr sz="2300">
              <a:solidFill>
                <a:schemeClr val="lt2"/>
              </a:solidFill>
              <a:latin typeface="Barlow Condensed"/>
              <a:ea typeface="Barlow Condensed"/>
              <a:cs typeface="Barlow Condensed"/>
              <a:sym typeface="Barlow Condensed"/>
            </a:endParaRPr>
          </a:p>
        </p:txBody>
      </p:sp>
      <p:pic>
        <p:nvPicPr>
          <p:cNvPr id="396" name="Google Shape;396;p18"/>
          <p:cNvPicPr preferRelativeResize="0"/>
          <p:nvPr/>
        </p:nvPicPr>
        <p:blipFill>
          <a:blip r:embed="rId3">
            <a:alphaModFix/>
          </a:blip>
          <a:stretch>
            <a:fillRect/>
          </a:stretch>
        </p:blipFill>
        <p:spPr>
          <a:xfrm>
            <a:off x="4143375" y="2856393"/>
            <a:ext cx="2568350" cy="19374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9"/>
          <p:cNvSpPr txBox="1"/>
          <p:nvPr>
            <p:ph type="ctrTitle"/>
          </p:nvPr>
        </p:nvSpPr>
        <p:spPr>
          <a:xfrm flipH="1">
            <a:off x="770625" y="468450"/>
            <a:ext cx="3738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Fim de um projeto</a:t>
            </a:r>
            <a:endParaRPr/>
          </a:p>
        </p:txBody>
      </p:sp>
      <p:cxnSp>
        <p:nvCxnSpPr>
          <p:cNvPr id="402" name="Google Shape;402;p19"/>
          <p:cNvCxnSpPr/>
          <p:nvPr/>
        </p:nvCxnSpPr>
        <p:spPr>
          <a:xfrm>
            <a:off x="770625" y="2103900"/>
            <a:ext cx="43392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19"/>
          <p:cNvSpPr txBox="1"/>
          <p:nvPr>
            <p:ph type="ctrTitle"/>
          </p:nvPr>
        </p:nvSpPr>
        <p:spPr>
          <a:xfrm>
            <a:off x="770625" y="1506300"/>
            <a:ext cx="433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900"/>
              <a:t>O fim de um projeto é alcançado quando:</a:t>
            </a:r>
            <a:endParaRPr sz="1900"/>
          </a:p>
        </p:txBody>
      </p:sp>
      <p:sp>
        <p:nvSpPr>
          <p:cNvPr id="404" name="Google Shape;404;p19"/>
          <p:cNvSpPr txBox="1"/>
          <p:nvPr>
            <p:ph type="ctrTitle"/>
          </p:nvPr>
        </p:nvSpPr>
        <p:spPr>
          <a:xfrm>
            <a:off x="770625" y="2238200"/>
            <a:ext cx="6517500" cy="1594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Os </a:t>
            </a:r>
            <a:r>
              <a:rPr b="1" lang="es" sz="1600">
                <a:latin typeface="Roboto Slab"/>
                <a:ea typeface="Roboto Slab"/>
                <a:cs typeface="Roboto Slab"/>
                <a:sym typeface="Roboto Slab"/>
              </a:rPr>
              <a:t>objetivos</a:t>
            </a:r>
            <a:r>
              <a:rPr lang="es" sz="1600">
                <a:latin typeface="Roboto Slab"/>
                <a:ea typeface="Roboto Slab"/>
                <a:cs typeface="Roboto Slab"/>
                <a:sym typeface="Roboto Slab"/>
              </a:rPr>
              <a:t> do projeto </a:t>
            </a:r>
            <a:r>
              <a:rPr b="1" lang="es" sz="1600">
                <a:latin typeface="Roboto Slab"/>
                <a:ea typeface="Roboto Slab"/>
                <a:cs typeface="Roboto Slab"/>
                <a:sym typeface="Roboto Slab"/>
              </a:rPr>
              <a:t>são atingidos</a:t>
            </a:r>
            <a:endParaRPr b="1"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Quando for identificado que </a:t>
            </a:r>
            <a:r>
              <a:rPr b="1" lang="es" sz="1600">
                <a:latin typeface="Roboto Slab"/>
                <a:ea typeface="Roboto Slab"/>
                <a:cs typeface="Roboto Slab"/>
                <a:sym typeface="Roboto Slab"/>
              </a:rPr>
              <a:t>os objetivos do projeto não serão alcançado</a:t>
            </a:r>
            <a:endParaRPr b="1"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Se o </a:t>
            </a:r>
            <a:r>
              <a:rPr b="1" lang="es" sz="1600">
                <a:latin typeface="Roboto Slab"/>
                <a:ea typeface="Roboto Slab"/>
                <a:cs typeface="Roboto Slab"/>
                <a:sym typeface="Roboto Slab"/>
              </a:rPr>
              <a:t>cliente, patrocinador ou financiador desejar encerrá-lo</a:t>
            </a:r>
            <a:endParaRPr b="1"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A </a:t>
            </a:r>
            <a:r>
              <a:rPr b="1" lang="es" sz="1600">
                <a:latin typeface="Roboto Slab"/>
                <a:ea typeface="Roboto Slab"/>
                <a:cs typeface="Roboto Slab"/>
                <a:sym typeface="Roboto Slab"/>
              </a:rPr>
              <a:t>necessidade</a:t>
            </a:r>
            <a:r>
              <a:rPr lang="es" sz="1600">
                <a:latin typeface="Roboto Slab"/>
                <a:ea typeface="Roboto Slab"/>
                <a:cs typeface="Roboto Slab"/>
                <a:sym typeface="Roboto Slab"/>
              </a:rPr>
              <a:t> do projeto </a:t>
            </a:r>
            <a:r>
              <a:rPr b="1" lang="es" sz="1600">
                <a:latin typeface="Roboto Slab"/>
                <a:ea typeface="Roboto Slab"/>
                <a:cs typeface="Roboto Slab"/>
                <a:sym typeface="Roboto Slab"/>
              </a:rPr>
              <a:t>deixa de existir</a:t>
            </a:r>
            <a:endParaRPr b="1" sz="16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0"/>
          <p:cNvSpPr txBox="1"/>
          <p:nvPr>
            <p:ph type="ctrTitle"/>
          </p:nvPr>
        </p:nvSpPr>
        <p:spPr>
          <a:xfrm flipH="1">
            <a:off x="770625" y="468450"/>
            <a:ext cx="3738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Gerente de projetos</a:t>
            </a:r>
            <a:endParaRPr/>
          </a:p>
        </p:txBody>
      </p:sp>
      <p:cxnSp>
        <p:nvCxnSpPr>
          <p:cNvPr id="410" name="Google Shape;410;p20"/>
          <p:cNvCxnSpPr/>
          <p:nvPr/>
        </p:nvCxnSpPr>
        <p:spPr>
          <a:xfrm>
            <a:off x="770625" y="2103900"/>
            <a:ext cx="4339200" cy="0"/>
          </a:xfrm>
          <a:prstGeom prst="straightConnector1">
            <a:avLst/>
          </a:prstGeom>
          <a:noFill/>
          <a:ln cap="flat" cmpd="sng" w="19050">
            <a:solidFill>
              <a:schemeClr val="dk2"/>
            </a:solidFill>
            <a:prstDash val="solid"/>
            <a:round/>
            <a:headEnd len="med" w="med" type="none"/>
            <a:tailEnd len="med" w="med" type="none"/>
          </a:ln>
        </p:spPr>
      </p:cxnSp>
      <p:sp>
        <p:nvSpPr>
          <p:cNvPr id="411" name="Google Shape;411;p20"/>
          <p:cNvSpPr txBox="1"/>
          <p:nvPr>
            <p:ph type="ctrTitle"/>
          </p:nvPr>
        </p:nvSpPr>
        <p:spPr>
          <a:xfrm>
            <a:off x="770625" y="1506300"/>
            <a:ext cx="433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900"/>
              <a:t>Quem é o gerente de projetos?</a:t>
            </a:r>
            <a:endParaRPr sz="1900"/>
          </a:p>
        </p:txBody>
      </p:sp>
      <p:sp>
        <p:nvSpPr>
          <p:cNvPr id="412" name="Google Shape;412;p20"/>
          <p:cNvSpPr txBox="1"/>
          <p:nvPr>
            <p:ph type="ctrTitle"/>
          </p:nvPr>
        </p:nvSpPr>
        <p:spPr>
          <a:xfrm>
            <a:off x="770625" y="2238200"/>
            <a:ext cx="6517500" cy="264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Responsável pelo atendimento de necessidades de: equipe e individuais</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Elo entre a estratégia e a equipe.</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Precisa ter competências:</a:t>
            </a:r>
            <a:endParaRPr sz="1600">
              <a:latin typeface="Roboto Slab"/>
              <a:ea typeface="Roboto Slab"/>
              <a:cs typeface="Roboto Slab"/>
              <a:sym typeface="Roboto Slab"/>
            </a:endParaRPr>
          </a:p>
          <a:p>
            <a:pPr indent="-330200" lvl="1" marL="914400" rtl="0" algn="l">
              <a:lnSpc>
                <a:spcPct val="150000"/>
              </a:lnSpc>
              <a:spcBef>
                <a:spcPts val="0"/>
              </a:spcBef>
              <a:spcAft>
                <a:spcPts val="0"/>
              </a:spcAft>
              <a:buSzPts val="1600"/>
              <a:buFont typeface="Roboto Slab"/>
              <a:buChar char="○"/>
            </a:pPr>
            <a:r>
              <a:rPr lang="es">
                <a:latin typeface="Roboto Slab"/>
                <a:ea typeface="Roboto Slab"/>
                <a:cs typeface="Roboto Slab"/>
                <a:sym typeface="Roboto Slab"/>
              </a:rPr>
              <a:t>Conhecimento</a:t>
            </a:r>
            <a:endParaRPr>
              <a:latin typeface="Roboto Slab"/>
              <a:ea typeface="Roboto Slab"/>
              <a:cs typeface="Roboto Slab"/>
              <a:sym typeface="Roboto Slab"/>
            </a:endParaRPr>
          </a:p>
          <a:p>
            <a:pPr indent="-330200" lvl="1" marL="914400" rtl="0" algn="l">
              <a:lnSpc>
                <a:spcPct val="150000"/>
              </a:lnSpc>
              <a:spcBef>
                <a:spcPts val="0"/>
              </a:spcBef>
              <a:spcAft>
                <a:spcPts val="0"/>
              </a:spcAft>
              <a:buSzPts val="1600"/>
              <a:buFont typeface="Roboto Slab"/>
              <a:buChar char="○"/>
            </a:pPr>
            <a:r>
              <a:rPr lang="es">
                <a:latin typeface="Roboto Slab"/>
                <a:ea typeface="Roboto Slab"/>
                <a:cs typeface="Roboto Slab"/>
                <a:sym typeface="Roboto Slab"/>
              </a:rPr>
              <a:t>Desempenho</a:t>
            </a:r>
            <a:endParaRPr>
              <a:latin typeface="Roboto Slab"/>
              <a:ea typeface="Roboto Slab"/>
              <a:cs typeface="Roboto Slab"/>
              <a:sym typeface="Roboto Slab"/>
            </a:endParaRPr>
          </a:p>
          <a:p>
            <a:pPr indent="-330200" lvl="1" marL="914400" rtl="0" algn="l">
              <a:lnSpc>
                <a:spcPct val="150000"/>
              </a:lnSpc>
              <a:spcBef>
                <a:spcPts val="0"/>
              </a:spcBef>
              <a:spcAft>
                <a:spcPts val="0"/>
              </a:spcAft>
              <a:buSzPts val="1600"/>
              <a:buFont typeface="Roboto Slab"/>
              <a:buChar char="○"/>
            </a:pPr>
            <a:r>
              <a:rPr lang="es">
                <a:latin typeface="Roboto Slab"/>
                <a:ea typeface="Roboto Slab"/>
                <a:cs typeface="Roboto Slab"/>
                <a:sym typeface="Roboto Slab"/>
              </a:rPr>
              <a:t>Pessoais</a:t>
            </a:r>
            <a:endParaRPr>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1"/>
          <p:cNvSpPr txBox="1"/>
          <p:nvPr>
            <p:ph type="ctrTitle"/>
          </p:nvPr>
        </p:nvSpPr>
        <p:spPr>
          <a:xfrm flipH="1">
            <a:off x="770625" y="468450"/>
            <a:ext cx="3738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Gerente de projetos</a:t>
            </a:r>
            <a:endParaRPr/>
          </a:p>
        </p:txBody>
      </p:sp>
      <p:cxnSp>
        <p:nvCxnSpPr>
          <p:cNvPr id="418" name="Google Shape;418;p21"/>
          <p:cNvCxnSpPr/>
          <p:nvPr/>
        </p:nvCxnSpPr>
        <p:spPr>
          <a:xfrm>
            <a:off x="770625" y="2103900"/>
            <a:ext cx="4339200" cy="0"/>
          </a:xfrm>
          <a:prstGeom prst="straightConnector1">
            <a:avLst/>
          </a:prstGeom>
          <a:noFill/>
          <a:ln cap="flat" cmpd="sng" w="19050">
            <a:solidFill>
              <a:schemeClr val="dk2"/>
            </a:solidFill>
            <a:prstDash val="solid"/>
            <a:round/>
            <a:headEnd len="med" w="med" type="none"/>
            <a:tailEnd len="med" w="med" type="none"/>
          </a:ln>
        </p:spPr>
      </p:cxnSp>
      <p:sp>
        <p:nvSpPr>
          <p:cNvPr id="419" name="Google Shape;419;p21"/>
          <p:cNvSpPr txBox="1"/>
          <p:nvPr>
            <p:ph type="ctrTitle"/>
          </p:nvPr>
        </p:nvSpPr>
        <p:spPr>
          <a:xfrm>
            <a:off x="770625" y="1506300"/>
            <a:ext cx="433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900"/>
              <a:t>Habilidades Interpessoais</a:t>
            </a:r>
            <a:endParaRPr sz="1900"/>
          </a:p>
        </p:txBody>
      </p:sp>
      <p:sp>
        <p:nvSpPr>
          <p:cNvPr id="420" name="Google Shape;420;p21"/>
          <p:cNvSpPr txBox="1"/>
          <p:nvPr>
            <p:ph type="ctrTitle"/>
          </p:nvPr>
        </p:nvSpPr>
        <p:spPr>
          <a:xfrm>
            <a:off x="770625" y="2238200"/>
            <a:ext cx="3078300" cy="264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Liderança</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Construção de equipes</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Coaching</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Motivação</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Comunicação</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Tomada de decisões</a:t>
            </a:r>
            <a:endParaRPr sz="16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600">
              <a:latin typeface="Roboto Slab"/>
              <a:ea typeface="Roboto Slab"/>
              <a:cs typeface="Roboto Slab"/>
              <a:sym typeface="Roboto Slab"/>
            </a:endParaRPr>
          </a:p>
        </p:txBody>
      </p:sp>
      <p:sp>
        <p:nvSpPr>
          <p:cNvPr id="421" name="Google Shape;421;p21"/>
          <p:cNvSpPr txBox="1"/>
          <p:nvPr>
            <p:ph type="ctrTitle"/>
          </p:nvPr>
        </p:nvSpPr>
        <p:spPr>
          <a:xfrm>
            <a:off x="3848925" y="2238200"/>
            <a:ext cx="3738000" cy="264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Influência</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Estabelecimento de confiança</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Negociação</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Gerenciamento de conflitos</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Consciência política e cultural</a:t>
            </a:r>
            <a:endParaRPr sz="16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2"/>
          <p:cNvSpPr txBox="1"/>
          <p:nvPr>
            <p:ph type="ctrTitle"/>
          </p:nvPr>
        </p:nvSpPr>
        <p:spPr>
          <a:xfrm flipH="1">
            <a:off x="770625" y="468450"/>
            <a:ext cx="3738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Gerente de projetos</a:t>
            </a:r>
            <a:endParaRPr/>
          </a:p>
        </p:txBody>
      </p:sp>
      <p:cxnSp>
        <p:nvCxnSpPr>
          <p:cNvPr id="427" name="Google Shape;427;p22"/>
          <p:cNvCxnSpPr/>
          <p:nvPr/>
        </p:nvCxnSpPr>
        <p:spPr>
          <a:xfrm>
            <a:off x="770625" y="2103900"/>
            <a:ext cx="43392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22"/>
          <p:cNvSpPr txBox="1"/>
          <p:nvPr>
            <p:ph type="ctrTitle"/>
          </p:nvPr>
        </p:nvSpPr>
        <p:spPr>
          <a:xfrm>
            <a:off x="770625" y="1506300"/>
            <a:ext cx="433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900"/>
              <a:t>Papel do Gerente de projetos</a:t>
            </a:r>
            <a:endParaRPr sz="1900"/>
          </a:p>
        </p:txBody>
      </p:sp>
      <p:sp>
        <p:nvSpPr>
          <p:cNvPr id="429" name="Google Shape;429;p22"/>
          <p:cNvSpPr txBox="1"/>
          <p:nvPr>
            <p:ph type="ctrTitle"/>
          </p:nvPr>
        </p:nvSpPr>
        <p:spPr>
          <a:xfrm>
            <a:off x="770625" y="2238200"/>
            <a:ext cx="6856500" cy="264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4"/>
              </a:buClr>
              <a:buSzPts val="1600"/>
              <a:buFont typeface="Roboto Slab"/>
              <a:buChar char="●"/>
            </a:pPr>
            <a:r>
              <a:rPr b="1" lang="es" sz="1600">
                <a:latin typeface="Roboto Slab"/>
                <a:ea typeface="Roboto Slab"/>
                <a:cs typeface="Roboto Slab"/>
                <a:sym typeface="Roboto Slab"/>
              </a:rPr>
              <a:t>Lidera</a:t>
            </a:r>
            <a:r>
              <a:rPr lang="es" sz="1600">
                <a:latin typeface="Roboto Slab"/>
                <a:ea typeface="Roboto Slab"/>
                <a:cs typeface="Roboto Slab"/>
                <a:sym typeface="Roboto Slab"/>
              </a:rPr>
              <a:t> e gerencia o projeto</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Está sempre </a:t>
            </a:r>
            <a:r>
              <a:rPr b="1" lang="es" sz="1600">
                <a:latin typeface="Roboto Slab"/>
                <a:ea typeface="Roboto Slab"/>
                <a:cs typeface="Roboto Slab"/>
                <a:sym typeface="Roboto Slab"/>
              </a:rPr>
              <a:t>alerta às mudanças</a:t>
            </a:r>
            <a:endParaRPr b="1"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Sabe que os i</a:t>
            </a:r>
            <a:r>
              <a:rPr b="1" lang="es" sz="1600">
                <a:latin typeface="Roboto Slab"/>
                <a:ea typeface="Roboto Slab"/>
                <a:cs typeface="Roboto Slab"/>
                <a:sym typeface="Roboto Slab"/>
              </a:rPr>
              <a:t>nteresses das partes interessadas</a:t>
            </a:r>
            <a:r>
              <a:rPr lang="es" sz="1600">
                <a:latin typeface="Roboto Slab"/>
                <a:ea typeface="Roboto Slab"/>
                <a:cs typeface="Roboto Slab"/>
                <a:sym typeface="Roboto Slab"/>
              </a:rPr>
              <a:t> podem divergir</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b="1" lang="es" sz="1600">
                <a:latin typeface="Roboto Slab"/>
                <a:ea typeface="Roboto Slab"/>
                <a:cs typeface="Roboto Slab"/>
                <a:sym typeface="Roboto Slab"/>
              </a:rPr>
              <a:t>Acompanha as tarefas </a:t>
            </a:r>
            <a:r>
              <a:rPr lang="es" sz="1600">
                <a:latin typeface="Roboto Slab"/>
                <a:ea typeface="Roboto Slab"/>
                <a:cs typeface="Roboto Slab"/>
                <a:sym typeface="Roboto Slab"/>
              </a:rPr>
              <a:t>realizadas pela equipe</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b="1" lang="es" sz="1600">
                <a:latin typeface="Roboto Slab"/>
                <a:ea typeface="Roboto Slab"/>
                <a:cs typeface="Roboto Slab"/>
                <a:sym typeface="Roboto Slab"/>
              </a:rPr>
              <a:t>Avalia o desempenho</a:t>
            </a:r>
            <a:r>
              <a:rPr lang="es" sz="1600">
                <a:latin typeface="Roboto Slab"/>
                <a:ea typeface="Roboto Slab"/>
                <a:cs typeface="Roboto Slab"/>
                <a:sym typeface="Roboto Slab"/>
              </a:rPr>
              <a:t> da equipe</a:t>
            </a:r>
            <a:endParaRPr sz="1600">
              <a:latin typeface="Roboto Slab"/>
              <a:ea typeface="Roboto Slab"/>
              <a:cs typeface="Roboto Slab"/>
              <a:sym typeface="Roboto Slab"/>
            </a:endParaRPr>
          </a:p>
          <a:p>
            <a:pPr indent="-330200" lvl="0" marL="457200" rtl="0" algn="l">
              <a:lnSpc>
                <a:spcPct val="150000"/>
              </a:lnSpc>
              <a:spcBef>
                <a:spcPts val="0"/>
              </a:spcBef>
              <a:spcAft>
                <a:spcPts val="0"/>
              </a:spcAft>
              <a:buClr>
                <a:schemeClr val="accent4"/>
              </a:buClr>
              <a:buSzPts val="1600"/>
              <a:buFont typeface="Roboto Slab"/>
              <a:buChar char="●"/>
            </a:pPr>
            <a:r>
              <a:rPr lang="es" sz="1600">
                <a:latin typeface="Roboto Slab"/>
                <a:ea typeface="Roboto Slab"/>
                <a:cs typeface="Roboto Slab"/>
                <a:sym typeface="Roboto Slab"/>
              </a:rPr>
              <a:t>Mantém a </a:t>
            </a:r>
            <a:r>
              <a:rPr b="1" lang="es" sz="1600">
                <a:latin typeface="Roboto Slab"/>
                <a:ea typeface="Roboto Slab"/>
                <a:cs typeface="Roboto Slab"/>
                <a:sym typeface="Roboto Slab"/>
              </a:rPr>
              <a:t>equipe motivada</a:t>
            </a:r>
            <a:endParaRPr b="1" sz="16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6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0"/>
          <p:cNvSpPr txBox="1"/>
          <p:nvPr>
            <p:ph idx="9" type="ctrTitle"/>
          </p:nvPr>
        </p:nvSpPr>
        <p:spPr>
          <a:xfrm>
            <a:off x="4155425" y="660900"/>
            <a:ext cx="3295500" cy="118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s">
                <a:solidFill>
                  <a:schemeClr val="lt2"/>
                </a:solidFill>
              </a:rPr>
              <a:t>Gerenciamento de projetos</a:t>
            </a:r>
            <a:endParaRPr>
              <a:solidFill>
                <a:schemeClr val="lt2"/>
              </a:solidFill>
            </a:endParaRPr>
          </a:p>
        </p:txBody>
      </p:sp>
      <p:sp>
        <p:nvSpPr>
          <p:cNvPr id="343" name="Google Shape;343;p10"/>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PMBOK</a:t>
            </a:r>
            <a:endParaRPr/>
          </a:p>
        </p:txBody>
      </p:sp>
      <p:sp>
        <p:nvSpPr>
          <p:cNvPr id="344" name="Google Shape;344;p10"/>
          <p:cNvSpPr txBox="1"/>
          <p:nvPr>
            <p:ph idx="2" type="title"/>
          </p:nvPr>
        </p:nvSpPr>
        <p:spPr>
          <a:xfrm>
            <a:off x="2319727" y="19668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01</a:t>
            </a:r>
            <a:endParaRPr>
              <a:latin typeface="Barlow Condensed"/>
              <a:ea typeface="Barlow Condensed"/>
              <a:cs typeface="Barlow Condensed"/>
              <a:sym typeface="Barlow Condensed"/>
            </a:endParaRPr>
          </a:p>
        </p:txBody>
      </p:sp>
      <p:sp>
        <p:nvSpPr>
          <p:cNvPr id="345" name="Google Shape;345;p10"/>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 que é um projeto?</a:t>
            </a:r>
            <a:endParaRPr/>
          </a:p>
        </p:txBody>
      </p:sp>
      <p:sp>
        <p:nvSpPr>
          <p:cNvPr id="346" name="Google Shape;346;p10"/>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Termo de Abertura do Projeto</a:t>
            </a:r>
            <a:endParaRPr/>
          </a:p>
        </p:txBody>
      </p:sp>
      <p:sp>
        <p:nvSpPr>
          <p:cNvPr id="347" name="Google Shape;347;p10"/>
          <p:cNvSpPr txBox="1"/>
          <p:nvPr>
            <p:ph idx="4" type="title"/>
          </p:nvPr>
        </p:nvSpPr>
        <p:spPr>
          <a:xfrm>
            <a:off x="2319727" y="263213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02</a:t>
            </a:r>
            <a:endParaRPr>
              <a:latin typeface="Barlow Condensed"/>
              <a:ea typeface="Barlow Condensed"/>
              <a:cs typeface="Barlow Condensed"/>
              <a:sym typeface="Barlow Condensed"/>
            </a:endParaRPr>
          </a:p>
        </p:txBody>
      </p:sp>
      <p:sp>
        <p:nvSpPr>
          <p:cNvPr id="348" name="Google Shape;348;p10"/>
          <p:cNvSpPr txBox="1"/>
          <p:nvPr>
            <p:ph idx="6" type="title"/>
          </p:nvPr>
        </p:nvSpPr>
        <p:spPr>
          <a:xfrm>
            <a:off x="2319727" y="32973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03</a:t>
            </a:r>
            <a:endParaRPr>
              <a:latin typeface="Barlow Condensed"/>
              <a:ea typeface="Barlow Condensed"/>
              <a:cs typeface="Barlow Condensed"/>
              <a:sym typeface="Barlow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1"/>
          <p:cNvSpPr txBox="1"/>
          <p:nvPr/>
        </p:nvSpPr>
        <p:spPr>
          <a:xfrm>
            <a:off x="1347500" y="1895525"/>
            <a:ext cx="6449100" cy="103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6000">
                <a:solidFill>
                  <a:srgbClr val="48535A"/>
                </a:solidFill>
                <a:latin typeface="Barlow Condensed"/>
                <a:ea typeface="Barlow Condensed"/>
                <a:cs typeface="Barlow Condensed"/>
                <a:sym typeface="Barlow Condensed"/>
              </a:rPr>
              <a:t>PMBOK</a:t>
            </a:r>
            <a:endParaRPr b="1" sz="6000">
              <a:solidFill>
                <a:srgbClr val="48535A"/>
              </a:solidFill>
              <a:latin typeface="Barlow Condensed"/>
              <a:ea typeface="Barlow Condensed"/>
              <a:cs typeface="Barlow Condensed"/>
              <a:sym typeface="Barlow Condensed"/>
            </a:endParaRPr>
          </a:p>
        </p:txBody>
      </p:sp>
      <p:sp>
        <p:nvSpPr>
          <p:cNvPr id="354" name="Google Shape;354;p11"/>
          <p:cNvSpPr txBox="1"/>
          <p:nvPr/>
        </p:nvSpPr>
        <p:spPr>
          <a:xfrm>
            <a:off x="1347500" y="2879000"/>
            <a:ext cx="64491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solidFill>
                  <a:srgbClr val="3E3E3E"/>
                </a:solidFill>
                <a:latin typeface="Barlow Condensed"/>
                <a:ea typeface="Barlow Condensed"/>
                <a:cs typeface="Barlow Condensed"/>
                <a:sym typeface="Barlow Condensed"/>
              </a:rPr>
              <a:t>Project Management Body of Knowledge</a:t>
            </a:r>
            <a:endParaRPr sz="1600">
              <a:solidFill>
                <a:srgbClr val="3E3E3E"/>
              </a:solidFill>
              <a:latin typeface="Barlow Condensed"/>
              <a:ea typeface="Barlow Condensed"/>
              <a:cs typeface="Barlow Condensed"/>
              <a:sym typeface="Barlow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2"/>
          <p:cNvSpPr txBox="1"/>
          <p:nvPr/>
        </p:nvSpPr>
        <p:spPr>
          <a:xfrm>
            <a:off x="2326350" y="1415875"/>
            <a:ext cx="4491300" cy="1898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s" sz="3000">
                <a:solidFill>
                  <a:srgbClr val="3E3E3E"/>
                </a:solidFill>
                <a:latin typeface="Barlow Condensed"/>
                <a:ea typeface="Barlow Condensed"/>
                <a:cs typeface="Barlow Condensed"/>
                <a:sym typeface="Barlow Condensed"/>
              </a:rPr>
              <a:t>“Para quem só sabe usar martelo, todo problema é um prego.”</a:t>
            </a:r>
            <a:endParaRPr sz="3000">
              <a:solidFill>
                <a:srgbClr val="3E3E3E"/>
              </a:solidFill>
              <a:latin typeface="Barlow Condensed"/>
              <a:ea typeface="Barlow Condensed"/>
              <a:cs typeface="Barlow Condensed"/>
              <a:sym typeface="Barlow Condensed"/>
            </a:endParaRPr>
          </a:p>
        </p:txBody>
      </p:sp>
      <p:sp>
        <p:nvSpPr>
          <p:cNvPr id="360" name="Google Shape;360;p12"/>
          <p:cNvSpPr txBox="1"/>
          <p:nvPr/>
        </p:nvSpPr>
        <p:spPr>
          <a:xfrm>
            <a:off x="2326350" y="3385622"/>
            <a:ext cx="4491300" cy="3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100">
                <a:solidFill>
                  <a:srgbClr val="3E3E3E"/>
                </a:solidFill>
                <a:latin typeface="Barlow Condensed"/>
                <a:ea typeface="Barlow Condensed"/>
                <a:cs typeface="Barlow Condensed"/>
                <a:sym typeface="Barlow Condensed"/>
              </a:rPr>
              <a:t>—Abraham Maslow</a:t>
            </a:r>
            <a:endParaRPr b="1" sz="2100">
              <a:solidFill>
                <a:srgbClr val="3E3E3E"/>
              </a:solidFill>
              <a:latin typeface="Barlow Condensed"/>
              <a:ea typeface="Barlow Condensed"/>
              <a:cs typeface="Barlow Condensed"/>
              <a:sym typeface="Barlow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3"/>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PMI</a:t>
            </a:r>
            <a:endParaRPr/>
          </a:p>
        </p:txBody>
      </p:sp>
      <p:sp>
        <p:nvSpPr>
          <p:cNvPr id="366" name="Google Shape;366;p13"/>
          <p:cNvSpPr txBox="1"/>
          <p:nvPr>
            <p:ph idx="1" type="subTitle"/>
          </p:nvPr>
        </p:nvSpPr>
        <p:spPr>
          <a:xfrm>
            <a:off x="1868250" y="2708275"/>
            <a:ext cx="5829300" cy="22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PMI </a:t>
            </a:r>
            <a:r>
              <a:rPr lang="es"/>
              <a:t>- Project Management Institute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Fundado em 1969</a:t>
            </a:r>
            <a:r>
              <a:rPr lang="es"/>
              <a:t>, na Filadélfia, Pensilvânia nos </a:t>
            </a:r>
            <a:r>
              <a:rPr b="1" lang="es"/>
              <a:t>Estados Unidos</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Entidade de </a:t>
            </a:r>
            <a:r>
              <a:rPr b="1" lang="es"/>
              <a:t>classe mundial </a:t>
            </a:r>
            <a:r>
              <a:rPr lang="es"/>
              <a:t>sem fins lucrativos.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Presente em </a:t>
            </a:r>
            <a:r>
              <a:rPr b="1" lang="es"/>
              <a:t>mais de 170 países</a:t>
            </a:r>
            <a:r>
              <a:rPr lang="es"/>
              <a:t> por meio de capítulos.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4"/>
          <p:cNvSpPr txBox="1"/>
          <p:nvPr>
            <p:ph type="ctrTitle"/>
          </p:nvPr>
        </p:nvSpPr>
        <p:spPr>
          <a:xfrm flipH="1">
            <a:off x="752575" y="325925"/>
            <a:ext cx="8095500" cy="418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PMI</a:t>
            </a:r>
            <a:endParaRPr/>
          </a:p>
          <a:p>
            <a:pPr indent="0" lvl="0" marL="0" rtl="0" algn="l">
              <a:lnSpc>
                <a:spcPct val="115000"/>
              </a:lnSpc>
              <a:spcBef>
                <a:spcPts val="0"/>
              </a:spcBef>
              <a:spcAft>
                <a:spcPts val="0"/>
              </a:spcAft>
              <a:buNone/>
            </a:pPr>
            <a:r>
              <a:rPr lang="es" sz="1100">
                <a:solidFill>
                  <a:srgbClr val="000000"/>
                </a:solidFill>
                <a:latin typeface="Arial"/>
                <a:ea typeface="Arial"/>
                <a:cs typeface="Arial"/>
                <a:sym typeface="Arial"/>
              </a:rPr>
              <a:t>Instituto de gerenciamento de projetos Internacional - detentor da marca PMBOK</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a:t>PMP</a:t>
            </a:r>
            <a:br>
              <a:rPr lang="es"/>
            </a:br>
            <a:r>
              <a:rPr lang="es" sz="1100">
                <a:solidFill>
                  <a:srgbClr val="000000"/>
                </a:solidFill>
                <a:latin typeface="Arial"/>
                <a:ea typeface="Arial"/>
                <a:cs typeface="Arial"/>
                <a:sym typeface="Arial"/>
              </a:rPr>
              <a:t>Profissional em gerenciamento de projetos.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a:t>CAPM</a:t>
            </a:r>
            <a:endParaRPr/>
          </a:p>
          <a:p>
            <a:pPr indent="0" lvl="0" marL="0" rtl="0" algn="l">
              <a:lnSpc>
                <a:spcPct val="115000"/>
              </a:lnSpc>
              <a:spcBef>
                <a:spcPts val="0"/>
              </a:spcBef>
              <a:spcAft>
                <a:spcPts val="0"/>
              </a:spcAft>
              <a:buNone/>
            </a:pPr>
            <a:r>
              <a:rPr lang="es" sz="1100">
                <a:solidFill>
                  <a:srgbClr val="000000"/>
                </a:solidFill>
                <a:latin typeface="Arial"/>
                <a:ea typeface="Arial"/>
                <a:cs typeface="Arial"/>
                <a:sym typeface="Arial"/>
              </a:rPr>
              <a:t>Certificação orientada ao PMBOK</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a:t>PMO</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s" sz="1100">
                <a:solidFill>
                  <a:srgbClr val="000000"/>
                </a:solidFill>
                <a:latin typeface="Arial"/>
                <a:ea typeface="Arial"/>
                <a:cs typeface="Arial"/>
                <a:sym typeface="Arial"/>
              </a:rPr>
              <a:t>Escritório de gerenciamento de projetos.</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sp>
        <p:nvSpPr>
          <p:cNvPr id="376" name="Google Shape;376;p15"/>
          <p:cNvSpPr txBox="1"/>
          <p:nvPr>
            <p:ph type="ctrTitle"/>
          </p:nvPr>
        </p:nvSpPr>
        <p:spPr>
          <a:xfrm>
            <a:off x="2362500" y="1699375"/>
            <a:ext cx="4419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 que é um projeto?</a:t>
            </a:r>
            <a:endParaRPr sz="5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6"/>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 que é um projeto?</a:t>
            </a:r>
            <a:endParaRPr/>
          </a:p>
        </p:txBody>
      </p:sp>
      <p:sp>
        <p:nvSpPr>
          <p:cNvPr id="382" name="Google Shape;382;p16"/>
          <p:cNvSpPr txBox="1"/>
          <p:nvPr/>
        </p:nvSpPr>
        <p:spPr>
          <a:xfrm>
            <a:off x="889375" y="1802100"/>
            <a:ext cx="5743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lt1"/>
                </a:solidFill>
                <a:latin typeface="Barlow Condensed"/>
                <a:ea typeface="Barlow Condensed"/>
                <a:cs typeface="Barlow Condensed"/>
                <a:sym typeface="Barlow Condensed"/>
              </a:rPr>
              <a:t>Um projeto é uma iniciativa </a:t>
            </a:r>
            <a:r>
              <a:rPr lang="es" sz="2200">
                <a:solidFill>
                  <a:schemeClr val="lt1"/>
                </a:solidFill>
                <a:latin typeface="Barlow Condensed"/>
                <a:ea typeface="Barlow Condensed"/>
                <a:cs typeface="Barlow Condensed"/>
                <a:sym typeface="Barlow Condensed"/>
              </a:rPr>
              <a:t>temporária </a:t>
            </a:r>
            <a:r>
              <a:rPr lang="es" sz="2200">
                <a:solidFill>
                  <a:schemeClr val="lt1"/>
                </a:solidFill>
                <a:latin typeface="Barlow Condensed"/>
                <a:ea typeface="Barlow Condensed"/>
                <a:cs typeface="Barlow Condensed"/>
                <a:sym typeface="Barlow Condensed"/>
              </a:rPr>
              <a:t>que DEVE ter um começo e um fim e produzir um produto, serviço ou resultado único.</a:t>
            </a:r>
            <a:endParaRPr sz="2000"/>
          </a:p>
        </p:txBody>
      </p:sp>
      <p:pic>
        <p:nvPicPr>
          <p:cNvPr id="383" name="Google Shape;383;p16"/>
          <p:cNvPicPr preferRelativeResize="0"/>
          <p:nvPr/>
        </p:nvPicPr>
        <p:blipFill>
          <a:blip r:embed="rId3">
            <a:alphaModFix/>
          </a:blip>
          <a:stretch>
            <a:fillRect/>
          </a:stretch>
        </p:blipFill>
        <p:spPr>
          <a:xfrm>
            <a:off x="1007238" y="3750475"/>
            <a:ext cx="2914675" cy="99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ph type="ctrTitle"/>
          </p:nvPr>
        </p:nvSpPr>
        <p:spPr>
          <a:xfrm>
            <a:off x="723600" y="782175"/>
            <a:ext cx="7696800" cy="156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300">
                <a:solidFill>
                  <a:schemeClr val="lt2"/>
                </a:solidFill>
                <a:latin typeface="Barlow Condensed"/>
                <a:ea typeface="Barlow Condensed"/>
                <a:cs typeface="Barlow Condensed"/>
                <a:sym typeface="Barlow Condensed"/>
              </a:rPr>
              <a:t>Projetos</a:t>
            </a:r>
            <a:r>
              <a:rPr b="1" lang="es" sz="2300">
                <a:latin typeface="Barlow Condensed"/>
                <a:ea typeface="Barlow Condensed"/>
                <a:cs typeface="Barlow Condensed"/>
                <a:sym typeface="Barlow Condensed"/>
              </a:rPr>
              <a:t> </a:t>
            </a:r>
            <a:r>
              <a:rPr lang="es" sz="2300">
                <a:latin typeface="Barlow Condensed"/>
                <a:ea typeface="Barlow Condensed"/>
                <a:cs typeface="Barlow Condensed"/>
                <a:sym typeface="Barlow Condensed"/>
              </a:rPr>
              <a:t>deveriam ser escolhidos e priorizados com base no </a:t>
            </a:r>
            <a:r>
              <a:rPr b="1" lang="es" sz="2300">
                <a:latin typeface="Barlow Condensed"/>
                <a:ea typeface="Barlow Condensed"/>
                <a:cs typeface="Barlow Condensed"/>
                <a:sym typeface="Barlow Condensed"/>
              </a:rPr>
              <a:t>impacto que geram nos resultados dos negócios.</a:t>
            </a:r>
            <a:endParaRPr b="1" sz="2300">
              <a:latin typeface="Barlow Condensed"/>
              <a:ea typeface="Barlow Condensed"/>
              <a:cs typeface="Barlow Condensed"/>
              <a:sym typeface="Barlow Condensed"/>
            </a:endParaRPr>
          </a:p>
          <a:p>
            <a:pPr indent="0" lvl="0" marL="0" rtl="0" algn="l">
              <a:spcBef>
                <a:spcPts val="0"/>
              </a:spcBef>
              <a:spcAft>
                <a:spcPts val="0"/>
              </a:spcAft>
              <a:buNone/>
            </a:pPr>
            <a:r>
              <a:t/>
            </a:r>
            <a:endParaRPr sz="2300">
              <a:latin typeface="Barlow Condensed"/>
              <a:ea typeface="Barlow Condensed"/>
              <a:cs typeface="Barlow Condensed"/>
              <a:sym typeface="Barlow Condensed"/>
            </a:endParaRPr>
          </a:p>
          <a:p>
            <a:pPr indent="0" lvl="0" marL="0" rtl="0" algn="l">
              <a:spcBef>
                <a:spcPts val="0"/>
              </a:spcBef>
              <a:spcAft>
                <a:spcPts val="0"/>
              </a:spcAft>
              <a:buNone/>
            </a:pPr>
            <a:r>
              <a:rPr lang="es" sz="2300">
                <a:latin typeface="Barlow Condensed"/>
                <a:ea typeface="Barlow Condensed"/>
                <a:cs typeface="Barlow Condensed"/>
                <a:sym typeface="Barlow Condensed"/>
              </a:rPr>
              <a:t>É difícil priorizar projetos se a </a:t>
            </a:r>
            <a:r>
              <a:rPr b="1" lang="es" sz="2300">
                <a:solidFill>
                  <a:schemeClr val="lt2"/>
                </a:solidFill>
                <a:latin typeface="Barlow Condensed"/>
                <a:ea typeface="Barlow Condensed"/>
                <a:cs typeface="Barlow Condensed"/>
                <a:sym typeface="Barlow Condensed"/>
              </a:rPr>
              <a:t>estratégia</a:t>
            </a:r>
            <a:r>
              <a:rPr lang="es" sz="2300">
                <a:latin typeface="Barlow Condensed"/>
                <a:ea typeface="Barlow Condensed"/>
                <a:cs typeface="Barlow Condensed"/>
                <a:sym typeface="Barlow Condensed"/>
              </a:rPr>
              <a:t> que sua equipe adota para alcançar os resultados do negócio não está clara.</a:t>
            </a:r>
            <a:endParaRPr sz="2300">
              <a:latin typeface="Barlow Condensed"/>
              <a:ea typeface="Barlow Condensed"/>
              <a:cs typeface="Barlow Condensed"/>
              <a:sym typeface="Barlow Condensed"/>
            </a:endParaRPr>
          </a:p>
        </p:txBody>
      </p:sp>
      <p:pic>
        <p:nvPicPr>
          <p:cNvPr id="389" name="Google Shape;389;p17"/>
          <p:cNvPicPr preferRelativeResize="0"/>
          <p:nvPr/>
        </p:nvPicPr>
        <p:blipFill rotWithShape="1">
          <a:blip r:embed="rId3">
            <a:alphaModFix/>
          </a:blip>
          <a:srcRect b="0" l="0" r="0" t="51054"/>
          <a:stretch/>
        </p:blipFill>
        <p:spPr>
          <a:xfrm>
            <a:off x="4880907" y="2677096"/>
            <a:ext cx="2847193" cy="1439829"/>
          </a:xfrm>
          <a:prstGeom prst="rect">
            <a:avLst/>
          </a:prstGeom>
          <a:noFill/>
          <a:ln>
            <a:noFill/>
          </a:ln>
        </p:spPr>
      </p:pic>
      <p:pic>
        <p:nvPicPr>
          <p:cNvPr id="390" name="Google Shape;390;p17"/>
          <p:cNvPicPr preferRelativeResize="0"/>
          <p:nvPr/>
        </p:nvPicPr>
        <p:blipFill rotWithShape="1">
          <a:blip r:embed="rId3">
            <a:alphaModFix/>
          </a:blip>
          <a:srcRect b="51054" l="0" r="0" t="0"/>
          <a:stretch/>
        </p:blipFill>
        <p:spPr>
          <a:xfrm>
            <a:off x="1724800" y="2677100"/>
            <a:ext cx="2847193" cy="14398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102E5F"/>
      </a:dk2>
      <a:lt2>
        <a:srgbClr val="6B72EB"/>
      </a:lt2>
      <a:accent1>
        <a:srgbClr val="6987C9"/>
      </a:accent1>
      <a:accent2>
        <a:srgbClr val="FFCC33"/>
      </a:accent2>
      <a:accent3>
        <a:srgbClr val="0C064A"/>
      </a:accent3>
      <a:accent4>
        <a:srgbClr val="FF823B"/>
      </a:accent4>
      <a:accent5>
        <a:srgbClr val="1F158A"/>
      </a:accent5>
      <a:accent6>
        <a:srgbClr val="352CCD"/>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