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91e1f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91e1f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021f2d4d5_0_2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021f2d4d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21f2d4d5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21f2d4d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021f2d4d5_0_2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021f2d4d5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700a202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700a202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700a20236_1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700a2023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700a20236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700a2023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700a20236_1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700a2023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700a20236_1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700a2023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700a20236_1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700a2023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21f2d4d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21f2d4d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700a20236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700a2023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700a20236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700a2023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700a20236_1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700a2023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00a20236_1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00a20236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700a20236_1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700a2023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700a20236_1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700a20236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700a20236_1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700a20236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700a20236_1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700a20236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700a20236_1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3700a20236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https://pfpmaker.com/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Product Discovery é como um plano de construção para o seu produto. Ele te ajuda a entender: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Benchmark: É como você olhar para outras casas na vizinhança para ver quais materiais são usados, quais estilos são mais populares e quais características são importantes para as pessoas. Você pode se inspirar em outras casas, mas também precisa ter o seu próprio estilo e características únicas.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Estudo de Personas: É como você criar um perfil detalhado de cada membro da sua família. Você precisa saber o que cada um gosta, precisa e como se comporta dentro de casa. Por exemplo, se você tem um filho pequeno, precisa de um quarto com mais segurança e espaço para brincar.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Mapa de Empatia: É como você se colocar no lugar de cada membro da sua família e entender como eles se sentem em relação à casa. Você precisa saber se eles se sentem confortáveis, seguros e felizes.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essas informações, você pode criar um projeto de casa que atenda às necessidades de todos e seja um sucesso!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na construção de uma casa, o Product Discovery te ajuda a criar um produto que atenda às necessidades do seu público e seja um sucesso no mercado!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saber se você aplicou os conceitos da aula corretamente, pense em algumas perguntas: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Benchmark: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realmente identificou os principais players do mercado?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analisou como eles se comunicam com o público?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identificou os diferenciais de cada um?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conseguiu identificar quais boas práticas você pode aplicar ao seu produto?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de Personas: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criou perfis detalhados do seu público-alvo?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incluiu informações sobre seus hábitos, necessidades e dores?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usou dados reais para criar as personas?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consegue visualizar as personas como pessoas reais?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de Empatia: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conseguiu se colocar no lugar do seu público-alvo?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identificou as necessidades, dores e percepções do seu público?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usou o mapa de empatia para gerar insights sobre o seu produto?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consegue usar o mapa de empatia para tomar decisões estratégicas?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você conseguir responder a essas perguntas de forma positiva, significa que você está no caminho certo!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021f2d4d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021f2d4d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21f2d4d5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21f2d4d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</a:t>
            </a:r>
            <a:r>
              <a:rPr lang="pt-BR"/>
              <a:t>stamos no início do processo do duplo diamante, buscando entender o problema antes de começar a pensar nas soluções!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021f2d4d5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021f2d4d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21f2d4d5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021f2d4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21f2d4d5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021f2d4d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021f2d4d5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021f2d4d5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9090756a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9090756a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021f2d4d5_0_1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021f2d4d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21f2d4d5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21f2d4d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21f2d4d5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021f2d4d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21f2d4d5_0_2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021f2d4d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6fe4790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6fe4790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hyperlink" Target="https://www.shutterstock.com/p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rends.google.com.br/trends/?geo=BR" TargetMode="External"/><Relationship Id="rId4" Type="http://schemas.openxmlformats.org/officeDocument/2006/relationships/hyperlink" Target="https://www.thinkwithgoogle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buzzsumo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emrush.com/" TargetMode="External"/><Relationship Id="rId4" Type="http://schemas.openxmlformats.org/officeDocument/2006/relationships/hyperlink" Target="https://www.social-searcher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gov.br/empresas-e-negocios/pt-br/mapa-de-empresas/painel-mapa-de-empresas" TargetMode="External"/><Relationship Id="rId4" Type="http://schemas.openxmlformats.org/officeDocument/2006/relationships/hyperlink" Target="https://www.similarweb.com/pt/" TargetMode="Externa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://notjustanalytics.com" TargetMode="External"/><Relationship Id="rId10" Type="http://schemas.openxmlformats.org/officeDocument/2006/relationships/hyperlink" Target="http://app.mixo.io" TargetMode="External"/><Relationship Id="rId13" Type="http://schemas.openxmlformats.org/officeDocument/2006/relationships/hyperlink" Target="https://chatgpt.com/search" TargetMode="External"/><Relationship Id="rId12" Type="http://schemas.openxmlformats.org/officeDocument/2006/relationships/hyperlink" Target="https://smallseotools.com/pt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emini.google.com" TargetMode="External"/><Relationship Id="rId4" Type="http://schemas.openxmlformats.org/officeDocument/2006/relationships/hyperlink" Target="http://perplexity.ai" TargetMode="External"/><Relationship Id="rId9" Type="http://schemas.openxmlformats.org/officeDocument/2006/relationships/hyperlink" Target="http://gitmind.com" TargetMode="External"/><Relationship Id="rId5" Type="http://schemas.openxmlformats.org/officeDocument/2006/relationships/hyperlink" Target="http://claude.ai" TargetMode="External"/><Relationship Id="rId6" Type="http://schemas.openxmlformats.org/officeDocument/2006/relationships/hyperlink" Target="http://marketmuse.com" TargetMode="External"/><Relationship Id="rId7" Type="http://schemas.openxmlformats.org/officeDocument/2006/relationships/hyperlink" Target="http://xmind.ai" TargetMode="External"/><Relationship Id="rId8" Type="http://schemas.openxmlformats.org/officeDocument/2006/relationships/hyperlink" Target="http://xmind.ai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spreadsheets/d/1kF5GaLeTle6XlPGdZs-LaKAxcUKt_J3GDSGJXugftqQ/edit?usp=drive_link" TargetMode="External"/><Relationship Id="rId4" Type="http://schemas.openxmlformats.org/officeDocument/2006/relationships/hyperlink" Target="https://www.figma.com/community/file/1271069276652804604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criarh.com.br/duplo-diamante-design-thinking/" TargetMode="External"/><Relationship Id="rId4" Type="http://schemas.openxmlformats.org/officeDocument/2006/relationships/hyperlink" Target="https://medium.com/ladies-that-ux-br/double-diamond-o-que-aprendi-sobre-cada-etapa-desse-processo-de-design-b8f1054ae992" TargetMode="External"/><Relationship Id="rId5" Type="http://schemas.openxmlformats.org/officeDocument/2006/relationships/hyperlink" Target="https://brasil.uxdesign.cc/porque-o-double-diamond-nao-e-suficiente-f0a587b95be2" TargetMode="External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 sz="1732"/>
              <a:t>1</a:t>
            </a:r>
            <a:r>
              <a:rPr lang="pt-BR" sz="1732"/>
              <a:t>7 de fevereiro de 2025</a:t>
            </a:r>
            <a:endParaRPr sz="17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lateral de uma mão empurrando um botão em uma mesa de mixagem de som" id="118" name="Google Shape;118;p22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-9150" y="0"/>
            <a:ext cx="45944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26550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Pesquisa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Conjunto de métodos e técnicas para ampliar o conhecimento sobre mercado, pessoas e produtos.</a:t>
            </a:r>
            <a:endParaRPr sz="24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700"/>
              <a:t>                          Fonte: </a:t>
            </a:r>
            <a:r>
              <a:rPr lang="pt-BR" sz="700" u="sng">
                <a:solidFill>
                  <a:schemeClr val="hlink"/>
                </a:solidFill>
                <a:hlinkClick r:id="rId4"/>
              </a:rPr>
              <a:t>https://www.shutterstock.com/pt</a:t>
            </a:r>
            <a:r>
              <a:rPr lang="pt-BR" sz="700"/>
              <a:t>   </a:t>
            </a:r>
            <a:endParaRPr sz="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</p:txBody>
      </p:sp>
      <p:cxnSp>
        <p:nvCxnSpPr>
          <p:cNvPr id="126" name="Google Shape;126;p2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509400" y="1017725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65"/>
              <a:t>A pesquisa nos ajuda a entender melhor o mercado, os produtos e o público-alvo, e que ela pode ser dividida em duas categorias: </a:t>
            </a:r>
            <a:r>
              <a:rPr b="1" lang="pt-BR" sz="1465"/>
              <a:t>dados primários</a:t>
            </a:r>
            <a:r>
              <a:rPr lang="pt-BR" sz="1465"/>
              <a:t> e </a:t>
            </a:r>
            <a:r>
              <a:rPr b="1" lang="pt-BR" sz="1465"/>
              <a:t>dados secundários.</a:t>
            </a:r>
            <a:endParaRPr b="1"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pt-BR" sz="1465"/>
              <a:t>Dados primários</a:t>
            </a:r>
            <a:r>
              <a:rPr lang="pt-BR" sz="1465"/>
              <a:t> são coletados diretamente da fonte, como através de pesquisas com o público, entrevistas e observações. Já os </a:t>
            </a:r>
            <a:r>
              <a:rPr b="1" lang="pt-BR" sz="1465"/>
              <a:t>dados secundários</a:t>
            </a:r>
            <a:r>
              <a:rPr lang="pt-BR" sz="1465"/>
              <a:t> são coletados a partir de pesquisas já realizadas, como livros, artigos e relatórios.</a:t>
            </a:r>
            <a:endParaRPr sz="146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Pesquisa: Dados Primários</a:t>
            </a:r>
            <a:endParaRPr/>
          </a:p>
        </p:txBody>
      </p:sp>
      <p:cxnSp>
        <p:nvCxnSpPr>
          <p:cNvPr id="133" name="Google Shape;133;p2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09400" y="1084188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Coleta de dados direto na fonte;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Requer técnicas de entrevista e observação in loco;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Requer TCLE (Termo de Consentimento Livre e Esclarecido).</a:t>
            </a:r>
            <a:endParaRPr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65"/>
              <a:t>Exemplos:</a:t>
            </a:r>
            <a:endParaRPr b="1" sz="1465"/>
          </a:p>
          <a:p>
            <a:pPr indent="-3216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Survey;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Entrevista em Profundidade;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Grupo Focal;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Observação Participante;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Sessão Generativa.</a:t>
            </a:r>
            <a:endParaRPr sz="146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Pesquisa: Dados Secundários</a:t>
            </a:r>
            <a:endParaRPr/>
          </a:p>
        </p:txBody>
      </p:sp>
      <p:cxnSp>
        <p:nvCxnSpPr>
          <p:cNvPr id="140" name="Google Shape;140;p2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509400" y="1084188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Coleta de dados a partir de pesquisas já feitas;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Pesquisa Bibliográfica;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-"/>
            </a:pPr>
            <a:r>
              <a:rPr lang="pt-BR" sz="1465"/>
              <a:t>Sistematização de informações.</a:t>
            </a:r>
            <a:endParaRPr sz="146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65"/>
              <a:t>Exemplos:</a:t>
            </a:r>
            <a:endParaRPr b="1" sz="1465"/>
          </a:p>
          <a:p>
            <a:pPr indent="-3216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Pesquisa Desk;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Benchmark; </a:t>
            </a:r>
            <a:endParaRPr sz="1465"/>
          </a:p>
          <a:p>
            <a:pPr indent="-3216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Estudo de tendências.</a:t>
            </a:r>
            <a:endParaRPr sz="146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Pesquisa de mercado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153" name="Google Shape;153;p2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50" y="1170025"/>
            <a:ext cx="6066610" cy="322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13" y="937700"/>
            <a:ext cx="72866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pesquisa de mercado e para o que serve</a:t>
            </a:r>
            <a:endParaRPr/>
          </a:p>
        </p:txBody>
      </p:sp>
      <p:cxnSp>
        <p:nvCxnSpPr>
          <p:cNvPr id="161" name="Google Shape;161;p2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65"/>
              <a:t>A </a:t>
            </a:r>
            <a:r>
              <a:rPr b="1" lang="pt-BR" sz="1465"/>
              <a:t>pesquisa de mercado</a:t>
            </a:r>
            <a:r>
              <a:rPr lang="pt-BR" sz="1465"/>
              <a:t> é uma </a:t>
            </a:r>
            <a:r>
              <a:rPr b="1" lang="pt-BR" sz="1465"/>
              <a:t>ferramenta estratégica</a:t>
            </a:r>
            <a:r>
              <a:rPr lang="pt-BR" sz="1465"/>
              <a:t> que as empresas podem utilizar para analisar a concorrência, conhecer o público em profundidade, entender a força da marca e encontrar oportunidades de atuação.  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pt-BR" sz="1465"/>
              <a:t>Essa abordagem se baseia na </a:t>
            </a:r>
            <a:r>
              <a:rPr b="1" lang="pt-BR" sz="1465"/>
              <a:t>coleta e na </a:t>
            </a:r>
            <a:r>
              <a:rPr b="1" lang="pt-BR" sz="1465">
                <a:solidFill>
                  <a:srgbClr val="FF9900"/>
                </a:solidFill>
              </a:rPr>
              <a:t>análise de dados</a:t>
            </a:r>
            <a:r>
              <a:rPr lang="pt-BR" sz="1465">
                <a:solidFill>
                  <a:srgbClr val="FF9900"/>
                </a:solidFill>
              </a:rPr>
              <a:t> </a:t>
            </a:r>
            <a:r>
              <a:rPr lang="pt-BR" sz="1465"/>
              <a:t>para gerar insights que podem ser acionados para ganhar market share (fatia do mercado) e promover melhorias no produto, no serviço e no posicionamento do negócio. </a:t>
            </a:r>
            <a:endParaRPr sz="146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pesquisa de mercado</a:t>
            </a:r>
            <a:endParaRPr/>
          </a:p>
        </p:txBody>
      </p:sp>
      <p:cxnSp>
        <p:nvCxnSpPr>
          <p:cNvPr id="168" name="Google Shape;168;p2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465"/>
              <a:t>As pesquisas de mercado podem ser:</a:t>
            </a:r>
            <a:endParaRPr sz="1465"/>
          </a:p>
          <a:p>
            <a:pPr indent="-321627" lvl="0" marL="457200" rtl="0" algn="l">
              <a:spcBef>
                <a:spcPts val="120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Qualitativas: </a:t>
            </a:r>
            <a:r>
              <a:rPr lang="pt-BR" sz="1465"/>
              <a:t>baseadas em informações comportamentais;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Quantitativas:</a:t>
            </a:r>
            <a:r>
              <a:rPr lang="pt-BR" sz="1465"/>
              <a:t> baseada em resultados quantificáveis;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Primárias:</a:t>
            </a:r>
            <a:r>
              <a:rPr lang="pt-BR" sz="1465"/>
              <a:t> em que você tem contato direto com os participantes (ex.: com os usuários) e fica responsável por fazer o levantamento de dados;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Secundárias: </a:t>
            </a:r>
            <a:r>
              <a:rPr lang="pt-BR" sz="1465"/>
              <a:t>a partir da observação de dados do mercado de fontes externas, como estudos realizado por outras organizações;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Exploratória: </a:t>
            </a:r>
            <a:r>
              <a:rPr lang="pt-BR" sz="1465"/>
              <a:t>que faz um levantamento mais superficial das informações, para investigar e entender alguns cenários e explorar o mercado, com base em pesquisas mais flexíveis;</a:t>
            </a:r>
            <a:endParaRPr sz="1465"/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b="1" lang="pt-BR" sz="1465"/>
              <a:t>Descritiva: </a:t>
            </a:r>
            <a:r>
              <a:rPr lang="pt-BR" sz="1465"/>
              <a:t>que envolve fazer uma pesquisa mais aprofundada e complexa (que pode envolver mais de duas variáveis) para validar hipóteses sobre o público e o mercado.</a:t>
            </a:r>
            <a:endParaRPr sz="14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pt-BR" sz="1465"/>
              <a:t>Você pode combinar essas abordagens para extrair insights mais relevantes das análises. </a:t>
            </a:r>
            <a:endParaRPr sz="146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175" name="Google Shape;175;p3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1. Defina os objetivos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Como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iniciar uma pesquisa de mercado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? O primeiro passo é a definição de objetivos, determinante para escolher o tipo de pesquisa realizada e as ferramentas que serão utilizadas para coletar os dados.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Então, pense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no que quer descobrir com a pesquisa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e no problema que o time pretende resolver com ela. Monte um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roteiro de perguntas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para serem respondidas com a sua pesquisa. Mesmo que novas questões surjam, você tem um norte para seguir. A ideia não é prever os resultados, mas ter um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guia para olhar para os dados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2. Identifique o que estará em análise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A sua pesquisa pretende analisar a concorrência ou os usuários do seu produto? Identificar o que estará em análise e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quem serão os participantes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é o segundo passo para fazer uma pesquisa de mercado.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Se você vai analisar o público, precisa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definir a amostragem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que será analisada. Toda essa preparação é necessária para evitar erros na hora de rodar as pesquisas. Neste momento, também é preciso avaliar a viabilidade de fazer a análise de mercado.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Para definir a amostragem, leve em consideração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o tamanho da sua base de usuários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e a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ferramenta utilizada para a coleta de dados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Principalmente se o time nunca fez uma pesquisa de mercado antes, é importante validar a estratégia pensada para colher informações. Com o tempo, a equipe vai refinando os processos e pode aumentar a amostragem.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Como conhecer o contexto ?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189" name="Google Shape;189;p3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3. Escolha a metodologia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Escolher a metodologia utilizada para colher e analisar os dados do seu estudo é o terceiro passo para fazer uma boa pesquisa de mercado. Então, defina se ela será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quantitativa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ou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qualitativa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,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primária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ou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secundária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,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exploratória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ou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descritiva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Depois, escolha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quais ferramentas serão utilizadas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para recolher e avaliar as informações. Também é importante definir as pessoas responsáveis por cada etapa da pesquisa. Quem vai ficar responsável pelas entrevistas, por criar as perguntas, por analisar os dados?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Lembrando que toda a metodologia deve ser selecionada com base nos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objetivos definidos anteriormente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196" name="Google Shape;196;p3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4. Faça o levantamento de dados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Utilizando a metodologia e as ferramentas escolhidas, é hora de fazer o levantamento de dados. Aqui, é importante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ter um cronograma para guiar o time 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na condução da pesquisa de mercado.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Se você pretende fazer entrevistas com usuários, é necessário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marcar um horário com antecedência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 Já se pretende analisar a concorrência, divida a sua pesquisa em etapas para validar a metodologia. Na análise de dados, é interessante cruzar informações para ter </a:t>
            </a:r>
            <a:r>
              <a:rPr i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insights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mais relevantes e que possam agregar valor às suas estratégias.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203" name="Google Shape;203;p3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5. Apresente os resultados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Depois de levantar e analisar os dados, é importante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apresentar os </a:t>
            </a:r>
            <a:r>
              <a:rPr b="1" i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insights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 para o time e para os stakeholders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Durante a apresentação, novas questões podem surgir, alimentadas pelas diferentes visões das pessoas. Esse é um processo importante para extrair ainda mais dados relevantes da pesquisa e aplicar os </a:t>
            </a:r>
            <a:r>
              <a:rPr i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insights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 na estratégia de produto.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fazer pesquisa de mercado?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6. Utilize a tecnologia a seu favor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Há diversas </a:t>
            </a:r>
            <a:r>
              <a:rPr b="1" lang="pt-BR" sz="1100">
                <a:solidFill>
                  <a:srgbClr val="221C28"/>
                </a:solidFill>
                <a:highlight>
                  <a:srgbClr val="FFFFFF"/>
                </a:highlight>
              </a:rPr>
              <a:t>ferramentas focadas em pesquisa de mercado</a:t>
            </a:r>
            <a:r>
              <a:rPr lang="pt-BR" sz="1100">
                <a:solidFill>
                  <a:srgbClr val="221C28"/>
                </a:solidFill>
                <a:highlight>
                  <a:srgbClr val="FFFFFF"/>
                </a:highlight>
              </a:rPr>
              <a:t>. Elas facilitam muito o trabalho do time de Produto, automatizando tarefas e tratando um grande volume de dados. </a:t>
            </a:r>
            <a:endParaRPr sz="11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levantar informações?</a:t>
            </a:r>
            <a:endParaRPr/>
          </a:p>
        </p:txBody>
      </p:sp>
      <p:cxnSp>
        <p:nvCxnSpPr>
          <p:cNvPr id="217" name="Google Shape;217;p3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Google Trends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O Google Trends é uma ferramenta muito útil para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explorar tendências e entender o mercado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. Com ela, você consegue ver os termos mais buscados atualmente e avaliar se algum termo específico desperta ou não o interesse do público hoje. </a:t>
            </a:r>
            <a:b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https://trends.google.com.br/trends/?geo=BR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5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Think with Google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SzPts val="1100"/>
              <a:buNone/>
            </a:pP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A plataforma concentra vários estudos prontos de mercado para as empresas poderem extrair os dados que mais interessam para a sua estratégia. </a:t>
            </a:r>
            <a:b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https://www.thinkwithgoogle.com/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46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levantar informações?</a:t>
            </a:r>
            <a:endParaRPr/>
          </a:p>
        </p:txBody>
      </p:sp>
      <p:cxnSp>
        <p:nvCxnSpPr>
          <p:cNvPr id="224" name="Google Shape;224;p3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Formulários online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Os formulários </a:t>
            </a:r>
            <a:r>
              <a:rPr i="1" lang="pt-BR" sz="1200">
                <a:solidFill>
                  <a:srgbClr val="221C28"/>
                </a:solidFill>
                <a:highlight>
                  <a:srgbClr val="FFFFFF"/>
                </a:highlight>
              </a:rPr>
              <a:t>online 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são ótimas alternativas para </a:t>
            </a:r>
            <a:r>
              <a:rPr b="1" lang="pt-BR" sz="1200">
                <a:solidFill>
                  <a:srgbClr val="221C28"/>
                </a:solidFill>
                <a:highlight>
                  <a:srgbClr val="FFFFFF"/>
                </a:highlight>
              </a:rPr>
              <a:t>rodar pesquisas com os clientes e com o público em geral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. Essas ferramentas permitem personalizar perguntas e criar questões abertas ou de múltipla escolha. 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800"/>
              </a:spcBef>
              <a:spcAft>
                <a:spcPts val="0"/>
              </a:spcAft>
              <a:buClr>
                <a:srgbClr val="221C28"/>
              </a:buClr>
              <a:buSzPts val="1200"/>
              <a:buChar char="-"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Google Forms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1C28"/>
              </a:buClr>
              <a:buSzPts val="1200"/>
              <a:buChar char="-"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Typeform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1C28"/>
              </a:buClr>
              <a:buSzPts val="1200"/>
              <a:buChar char="-"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Jotform 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21C28"/>
              </a:buClr>
              <a:buSzPts val="1200"/>
              <a:buChar char="-"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Jestor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BuzzSumo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SzPts val="1100"/>
              <a:buNone/>
            </a:pP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O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BuzzSUmo 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é uma boa alternativa para fazer a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gestão das suas campanhas de Marketing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, avaliar as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preferências dos consumidores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e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mapear a concorrência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. A ferramenta emite relatórios personalizados que facilitam as análises de mercado. </a:t>
            </a:r>
            <a:b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5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https://buzzsumo.com/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levantar informações?</a:t>
            </a:r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SEMRush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O </a:t>
            </a:r>
            <a:r>
              <a:rPr b="1" lang="pt-BR" sz="1200">
                <a:solidFill>
                  <a:srgbClr val="221C28"/>
                </a:solidFill>
                <a:highlight>
                  <a:srgbClr val="FFFFFF"/>
                </a:highlight>
              </a:rPr>
              <a:t>SEMRush 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é uma ferramenta de </a:t>
            </a:r>
            <a:r>
              <a:rPr b="1" lang="pt-BR" sz="1200">
                <a:solidFill>
                  <a:srgbClr val="221C28"/>
                </a:solidFill>
                <a:highlight>
                  <a:srgbClr val="FFFFFF"/>
                </a:highlight>
              </a:rPr>
              <a:t>análise das palavras-chave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 mais buscadas pelos consumidores no Google. A partir disso, você consegue identificar tendências e avaliar se vale a pena investir em determinado tipo de conteúdo para o público, de acordo com o volume de buscas mensais. </a:t>
            </a:r>
            <a:b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https://www.semrush.com/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Social Seacher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SzPts val="1100"/>
              <a:buNone/>
            </a:pP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O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 Social Seacher 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é uma ferramenta de busca em mídias sociais sobre menções, usuários e tendências. </a:t>
            </a:r>
            <a:b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https://www.social-searcher.com/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levantar informações?</a:t>
            </a:r>
            <a:endParaRPr/>
          </a:p>
        </p:txBody>
      </p:sp>
      <p:cxnSp>
        <p:nvCxnSpPr>
          <p:cNvPr id="238" name="Google Shape;238;p3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509400" y="1139500"/>
            <a:ext cx="82671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Mapa de empresas - GOV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O </a:t>
            </a:r>
            <a:r>
              <a:rPr b="1" lang="pt-BR" sz="1200">
                <a:solidFill>
                  <a:srgbClr val="221C28"/>
                </a:solidFill>
                <a:highlight>
                  <a:srgbClr val="FFFFFF"/>
                </a:highlight>
              </a:rPr>
              <a:t>Mapa de empresas 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é uma ferramenta disponibilizada pelo governo federal para os interessados em obter informações mensais sobre o procedimento de registro de empresas, como o tempo médio para abertura, e o número de empreendimentos abertos e fechados, inclusive com detalhes sobre a localização e as atividades desenvolvidas.</a:t>
            </a:r>
            <a:b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https://www.gov.br/empresas-e-negocios/pt-br/mapa-de-empresas/painel-mapa-de-empresas</a:t>
            </a:r>
            <a:r>
              <a:rPr lang="pt-BR" sz="120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221C28"/>
                </a:solidFill>
                <a:highlight>
                  <a:srgbClr val="FFFFFF"/>
                </a:highlight>
              </a:rPr>
              <a:t>SimilarWEB</a:t>
            </a:r>
            <a:endParaRPr b="1" sz="1300">
              <a:solidFill>
                <a:srgbClr val="221C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1800"/>
              </a:spcAft>
              <a:buSzPts val="1100"/>
              <a:buNone/>
            </a:pP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O </a:t>
            </a:r>
            <a:r>
              <a:rPr b="1" lang="pt-BR" sz="1250">
                <a:solidFill>
                  <a:srgbClr val="221C28"/>
                </a:solidFill>
                <a:highlight>
                  <a:srgbClr val="FFFFFF"/>
                </a:highlight>
              </a:rPr>
              <a:t> SimilarWEB 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uma ferramenta de análise de sites, que ajuda a conhecer o mercado e monitorar concorrentes.</a:t>
            </a:r>
            <a:b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</a:b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Link: </a:t>
            </a:r>
            <a:r>
              <a:rPr lang="pt-BR" sz="12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https://www.similarweb.com/pt/</a:t>
            </a:r>
            <a:r>
              <a:rPr lang="pt-BR" sz="1250">
                <a:solidFill>
                  <a:srgbClr val="221C28"/>
                </a:solidFill>
                <a:highlight>
                  <a:srgbClr val="FFFFFF"/>
                </a:highlight>
              </a:rPr>
              <a:t> </a:t>
            </a:r>
            <a:endParaRPr sz="12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Pesquisas com IA</a:t>
            </a:r>
            <a:endParaRPr/>
          </a:p>
        </p:txBody>
      </p:sp>
      <p:cxnSp>
        <p:nvCxnSpPr>
          <p:cNvPr id="245" name="Google Shape;245;p4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509400" y="1084188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com ia: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gemini.google.com</a:t>
            </a:r>
            <a:r>
              <a:rPr lang="pt-BR"/>
              <a:t>   </a:t>
            </a:r>
            <a:r>
              <a:rPr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perplexity.ai </a:t>
            </a:r>
            <a:r>
              <a:rPr lang="pt-BR"/>
              <a:t>e </a:t>
            </a:r>
            <a:r>
              <a:rPr lang="pt-BR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claude.ai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Estratégia de marketing: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marketmuse.com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Mapa mental: </a:t>
            </a:r>
            <a:r>
              <a:rPr lang="pt-BR" u="sng">
                <a:solidFill>
                  <a:schemeClr val="hlink"/>
                </a:solidFill>
                <a:hlinkClick r:id="rId7"/>
              </a:rPr>
              <a:t>xmind.ai</a:t>
            </a:r>
            <a:r>
              <a:rPr lang="pt-BR">
                <a:solidFill>
                  <a:schemeClr val="hlink"/>
                </a:solidFill>
                <a:uFill>
                  <a:noFill/>
                </a:uFill>
                <a:hlinkClick r:id="rId8"/>
              </a:rPr>
              <a:t> </a:t>
            </a:r>
            <a:r>
              <a:rPr lang="pt-BR"/>
              <a:t> e </a:t>
            </a:r>
            <a:r>
              <a:rPr lang="pt-BR" u="sng">
                <a:solidFill>
                  <a:schemeClr val="hlink"/>
                </a:solidFill>
                <a:hlinkClick r:id="rId9"/>
              </a:rPr>
              <a:t>gitmind.com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sua Startup com ia: </a:t>
            </a:r>
            <a:r>
              <a:rPr lang="pt-BR" u="sng">
                <a:solidFill>
                  <a:schemeClr val="hlink"/>
                </a:solidFill>
                <a:hlinkClick r:id="rId10"/>
              </a:rPr>
              <a:t>app.mixo.io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Análise de redes sociais: </a:t>
            </a:r>
            <a:r>
              <a:rPr lang="pt-BR" u="sng">
                <a:solidFill>
                  <a:schemeClr val="hlink"/>
                </a:solidFill>
                <a:hlinkClick r:id="rId11"/>
              </a:rPr>
              <a:t>notjustanalytics.com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Extras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Diversas ferramentas: </a:t>
            </a:r>
            <a:r>
              <a:rPr lang="pt-BR" u="sng">
                <a:solidFill>
                  <a:schemeClr val="hlink"/>
                </a:solidFill>
                <a:hlinkClick r:id="rId12"/>
              </a:rPr>
              <a:t>https://smallseotools.com/pt/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/>
              <a:t>SearchGPT: </a:t>
            </a:r>
            <a:r>
              <a:rPr lang="pt-BR" sz="1365" u="sng">
                <a:solidFill>
                  <a:schemeClr val="hlink"/>
                </a:solidFill>
                <a:hlinkClick r:id="rId13"/>
              </a:rPr>
              <a:t>https://chatgpt.com/search</a:t>
            </a:r>
            <a:r>
              <a:rPr lang="pt-BR" sz="1365"/>
              <a:t> </a:t>
            </a:r>
            <a:endParaRPr sz="136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ose lateral de uma mão empurrando um botão em uma mesa de mixagem de som" id="251" name="Google Shape;251;p41"/>
          <p:cNvPicPr preferRelativeResize="0"/>
          <p:nvPr/>
        </p:nvPicPr>
        <p:blipFill rotWithShape="1">
          <a:blip r:embed="rId3">
            <a:alphaModFix/>
          </a:blip>
          <a:srcRect b="15419" l="7506" r="42247" t="0"/>
          <a:stretch/>
        </p:blipFill>
        <p:spPr>
          <a:xfrm>
            <a:off x="4572000" y="0"/>
            <a:ext cx="45944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1"/>
          <p:cNvSpPr txBox="1"/>
          <p:nvPr>
            <p:ph type="title"/>
          </p:nvPr>
        </p:nvSpPr>
        <p:spPr>
          <a:xfrm>
            <a:off x="4846650" y="1830600"/>
            <a:ext cx="40452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Atividade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41"/>
          <p:cNvSpPr txBox="1"/>
          <p:nvPr>
            <p:ph idx="2" type="body"/>
          </p:nvPr>
        </p:nvSpPr>
        <p:spPr>
          <a:xfrm>
            <a:off x="3856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Duplo Diamante</a:t>
            </a:r>
            <a:endParaRPr sz="2400"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700"/>
              <a:t>                         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09400" y="1017725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465"/>
              <a:t>Antes de começar a desenvolver um produto, é crucial entender o mercado, os públicos que você quer alcançar e quais produtos vai entregar.</a:t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65"/>
              <a:t>Para isso, é necessário </a:t>
            </a:r>
            <a:r>
              <a:rPr b="1" lang="pt-BR" sz="1465"/>
              <a:t>fazer uma pesquisa de mercado</a:t>
            </a:r>
            <a:r>
              <a:rPr lang="pt-BR" sz="1465"/>
              <a:t> e </a:t>
            </a:r>
            <a:r>
              <a:rPr b="1" lang="pt-BR" sz="1465"/>
              <a:t>analisar o contexto</a:t>
            </a:r>
            <a:r>
              <a:rPr lang="pt-BR" sz="1465"/>
              <a:t>.</a:t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Em que mercado você vai ingressar?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Quais públicos você quer alcançar?</a:t>
            </a:r>
            <a:endParaRPr sz="1465"/>
          </a:p>
          <a:p>
            <a:pPr indent="-3216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5"/>
              <a:buChar char="●"/>
            </a:pPr>
            <a:r>
              <a:rPr lang="pt-BR" sz="1465"/>
              <a:t>Que produto você vai entregar?</a:t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65"/>
              <a:t>Essa etapa inicial é crucial para o sucesso, pois permite identificar o problema que que você quer resolver e definir a solução de forma mais precisa.</a:t>
            </a:r>
            <a:endParaRPr sz="1465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259" name="Google Shape;259;p4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60" name="Google Shape;2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50" y="1170025"/>
            <a:ext cx="6066610" cy="322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713" y="937700"/>
            <a:ext cx="728662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Atividade: </a:t>
            </a:r>
            <a:r>
              <a:rPr lang="pt-BR"/>
              <a:t>Duplo Diamante</a:t>
            </a:r>
            <a:endParaRPr/>
          </a:p>
        </p:txBody>
      </p:sp>
      <p:cxnSp>
        <p:nvCxnSpPr>
          <p:cNvPr id="267" name="Google Shape;267;p4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509400" y="1119925"/>
            <a:ext cx="8267100" cy="3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/>
              <a:t>A partir do produto que você quer desenvolver, crie um diagrama com as marcações do duplo diamante: </a:t>
            </a:r>
            <a:r>
              <a:rPr b="1" lang="pt-BR"/>
              <a:t>(1) Problema, (2) Descobrir, (3) Definir, (4) Definição, (5) Desenvolver, (6) Entregar e (7) Solução.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/>
              <a:t>Você pode criar esse diagrama primeiro por escrito e depois transpor para o desenho do diamante. O importante é identificar o máximo de etapas possíveis e relacioná-las ao seu produto em questão.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/>
              <a:t>Nesta atividade, é fundamental marcar todas as etapas do Duplo Diamante, mesmo que algumas etapas ainda não tenham sido realizadas. Nesse caso, você pode marcar com um texto "A FAZER" para mapear o que você espera que seja feito nas etapas que ainda não foram desenvolvidas.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Utilize a análise de mercado para realizar essa atividade: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Link da planilha</a:t>
            </a:r>
            <a:endParaRPr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Template no figma</a:t>
            </a:r>
            <a:r>
              <a:rPr lang="pt-BR"/>
              <a:t> 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Atividade: Duplo Diamante</a:t>
            </a:r>
            <a:endParaRPr/>
          </a:p>
        </p:txBody>
      </p:sp>
      <p:cxnSp>
        <p:nvCxnSpPr>
          <p:cNvPr id="274" name="Google Shape;274;p4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5" name="Google Shape;275;p44"/>
          <p:cNvSpPr txBox="1"/>
          <p:nvPr>
            <p:ph idx="1" type="body"/>
          </p:nvPr>
        </p:nvSpPr>
        <p:spPr>
          <a:xfrm>
            <a:off x="509400" y="3302325"/>
            <a:ext cx="8267100" cy="11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265"/>
              <a:t>Esse desenho serve para orientar o processo de gestão do produto, não se preocupe se não conseguir preencher todas as lacunas neste momento. A ideia é justamente permitir que você tenha uma percepção do todo para que justamente entenda o momento atual e as ações a serem feitas para as próximas etapas. Também esse modelo serve como uma base para o cálculo de tempo e recursos ao longo do processo de desenvolvimento de produtos.</a:t>
            </a:r>
            <a:endParaRPr sz="1265"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500" y="1017725"/>
            <a:ext cx="4231105" cy="23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Material extra</a:t>
            </a:r>
            <a:endParaRPr/>
          </a:p>
        </p:txBody>
      </p:sp>
      <p:cxnSp>
        <p:nvCxnSpPr>
          <p:cNvPr id="282" name="Google Shape;282;p4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509400" y="3197050"/>
            <a:ext cx="8267100" cy="12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89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65"/>
              <a:buChar char="-"/>
            </a:pPr>
            <a:r>
              <a:rPr lang="pt-BR" sz="1265" u="sng">
                <a:solidFill>
                  <a:schemeClr val="hlink"/>
                </a:solidFill>
                <a:hlinkClick r:id="rId3"/>
              </a:rPr>
              <a:t>Duplo diamante: 4 passos para resolver qualquer problema</a:t>
            </a:r>
            <a:br>
              <a:rPr lang="pt-BR" sz="1265"/>
            </a:br>
            <a:endParaRPr sz="1265"/>
          </a:p>
          <a:p>
            <a:pPr indent="-3089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65"/>
              <a:buChar char="-"/>
            </a:pPr>
            <a:r>
              <a:rPr lang="pt-BR" sz="1265" u="sng">
                <a:solidFill>
                  <a:schemeClr val="hlink"/>
                </a:solidFill>
                <a:hlinkClick r:id="rId4"/>
              </a:rPr>
              <a:t>Double Diamond: o que aprendi sobre cada etapa desse processo de Design</a:t>
            </a:r>
            <a:br>
              <a:rPr lang="pt-BR" sz="1265"/>
            </a:br>
            <a:endParaRPr sz="1265"/>
          </a:p>
          <a:p>
            <a:pPr indent="-30892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65"/>
              <a:buChar char="-"/>
            </a:pPr>
            <a:r>
              <a:rPr lang="pt-BR" sz="1265" u="sng">
                <a:solidFill>
                  <a:schemeClr val="hlink"/>
                </a:solidFill>
                <a:hlinkClick r:id="rId5"/>
              </a:rPr>
              <a:t>Porque o Double Diamond não é o suficiente</a:t>
            </a:r>
            <a:endParaRPr sz="1265"/>
          </a:p>
        </p:txBody>
      </p:sp>
      <p:pic>
        <p:nvPicPr>
          <p:cNvPr id="284" name="Google Shape;28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1000" y="1153587"/>
            <a:ext cx="7163925" cy="17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7783" r="0" t="0"/>
          <a:stretch/>
        </p:blipFill>
        <p:spPr>
          <a:xfrm>
            <a:off x="1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</a:rPr>
              <a:t>Duplo Diamante</a:t>
            </a:r>
            <a:endParaRPr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80" name="Google Shape;80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50" y="1170025"/>
            <a:ext cx="6066610" cy="322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 rotWithShape="1">
          <a:blip r:embed="rId4">
            <a:alphaModFix/>
          </a:blip>
          <a:srcRect b="10833" l="0" r="0" t="0"/>
          <a:stretch/>
        </p:blipFill>
        <p:spPr>
          <a:xfrm>
            <a:off x="1401275" y="1022750"/>
            <a:ext cx="6619875" cy="31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88" name="Google Shape;88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50" y="1170025"/>
            <a:ext cx="6066610" cy="322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1263" y="1022750"/>
            <a:ext cx="66198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96" name="Google Shape;96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650" y="1170025"/>
            <a:ext cx="6066610" cy="322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5069" l="0" r="0" t="0"/>
          <a:stretch/>
        </p:blipFill>
        <p:spPr>
          <a:xfrm>
            <a:off x="1199225" y="840650"/>
            <a:ext cx="7133876" cy="32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Duplo Diamante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509400" y="1017725"/>
            <a:ext cx="8267100" cy="34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465"/>
              <a:t>A importância do </a:t>
            </a:r>
            <a:r>
              <a:rPr b="1" lang="pt-BR" sz="1465"/>
              <a:t>duplo diamante </a:t>
            </a:r>
            <a:r>
              <a:rPr lang="pt-BR" sz="1465"/>
              <a:t>reside no fato de que ele permite uma abordagem colaborativa, centrada no usuário e baseada em evidências, resultando em produtos e serviços mais relevantes, eficazes e inovadores. Além disso, o modelo ajuda a evitar soluções prematuras e a promover uma mentalidade de aprendizado contínuo, possibilitando que as equipes se adaptem e melhorem suas ideias ao longo do processo de design.</a:t>
            </a:r>
            <a:endParaRPr sz="14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48" y="0"/>
            <a:ext cx="43139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