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Play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8d29b0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4c8d29b0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c8d29b0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4c8d29b0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c8d29b0f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4c8d29b0f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c8d29b0f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34c8d29b0f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c8d29b0f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34c8d29b0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c8d29b0f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34c8d29b0f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c8d29b0f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4c8d29b0f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c8d29b0f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34c8d29b0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c8d29b0f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34c8d29b0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c8d29b0f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4c8d29b0f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643743f3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34643743f3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c8d29b0f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34c8d29b0f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c8d29b0f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4c8d29b0f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c8d29b0f3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34c8d29b0f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c8d29b0f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34c8d29b0f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c8d29b0f3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4c8d29b0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c8d29b0f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34c8d29b0f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c8d29b0f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34c8d29b0f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c8d29b0f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34c8d29b0f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c8d29b0f3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34c8d29b0f3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c8d29b0f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34c8d29b0f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643743f33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4643743f33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c8d29b0f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4c8d29b0f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c8d29b0f3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34c8d29b0f3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c8d29b0f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34c8d29b0f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c8d29b0f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34c8d29b0f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c8d29b0f3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34c8d29b0f3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4c8d29b0f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34c8d29b0f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c8d29b0f3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34c8d29b0f3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c8d29b0f3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34c8d29b0f3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f899c7717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3f899c7717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643743f3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4643743f3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643743f3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34643743f3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643743f3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34643743f3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643743f3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4643743f3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643743f3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4643743f3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76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643743f33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4643743f33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  <a:defRPr sz="2800" b="1"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Char char="•"/>
              <a:defRPr sz="2600">
                <a:latin typeface="Play"/>
                <a:ea typeface="Play"/>
                <a:cs typeface="Play"/>
                <a:sym typeface="Play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800"/>
            </a:lvl1pPr>
            <a:lvl2pPr marL="0" lvl="1" indent="0" algn="r">
              <a:spcBef>
                <a:spcPts val="0"/>
              </a:spcBef>
              <a:buNone/>
              <a:defRPr sz="1800"/>
            </a:lvl2pPr>
            <a:lvl3pPr marL="0" lvl="2" indent="0" algn="r">
              <a:spcBef>
                <a:spcPts val="0"/>
              </a:spcBef>
              <a:buNone/>
              <a:defRPr sz="1800"/>
            </a:lvl3pPr>
            <a:lvl4pPr marL="0" lvl="3" indent="0" algn="r">
              <a:spcBef>
                <a:spcPts val="0"/>
              </a:spcBef>
              <a:buNone/>
              <a:defRPr sz="1800"/>
            </a:lvl4pPr>
            <a:lvl5pPr marL="0" lvl="4" indent="0" algn="r">
              <a:spcBef>
                <a:spcPts val="0"/>
              </a:spcBef>
              <a:buNone/>
              <a:defRPr sz="1800"/>
            </a:lvl5pPr>
            <a:lvl6pPr marL="0" lvl="5" indent="0" algn="r">
              <a:spcBef>
                <a:spcPts val="0"/>
              </a:spcBef>
              <a:buNone/>
              <a:defRPr sz="1800"/>
            </a:lvl6pPr>
            <a:lvl7pPr marL="0" lvl="6" indent="0" algn="r">
              <a:spcBef>
                <a:spcPts val="0"/>
              </a:spcBef>
              <a:buNone/>
              <a:defRPr sz="1800"/>
            </a:lvl7pPr>
            <a:lvl8pPr marL="0" lvl="7" indent="0" algn="r">
              <a:spcBef>
                <a:spcPts val="0"/>
              </a:spcBef>
              <a:buNone/>
              <a:defRPr sz="1800"/>
            </a:lvl8pPr>
            <a:lvl9pPr marL="0" lvl="8" indent="0" algn="r">
              <a:spcBef>
                <a:spcPts val="0"/>
              </a:spcBef>
              <a:buNone/>
              <a:defRPr sz="18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3453200" y="5964288"/>
            <a:ext cx="225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269738" y="5964300"/>
            <a:ext cx="2885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" name="Google Shape;23;p3"/>
          <p:cNvSpPr/>
          <p:nvPr/>
        </p:nvSpPr>
        <p:spPr>
          <a:xfrm rot="-5400000">
            <a:off x="4046150" y="1747800"/>
            <a:ext cx="1064100" cy="915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3871125" y="5964288"/>
            <a:ext cx="2250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" name="Google Shape;25;p3" title="unicesumar-logo-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93231" y="6037225"/>
            <a:ext cx="1172812" cy="57744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269788" y="5964300"/>
            <a:ext cx="2885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1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9144000" cy="577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21938" y="2151000"/>
            <a:ext cx="8227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1">
                <a:solidFill>
                  <a:schemeClr val="lt1"/>
                </a:solidFill>
              </a:rPr>
              <a:t>Aula 09 - Plano de Gerenciamento de Tempo e Cronograma</a:t>
            </a:r>
            <a:endParaRPr sz="3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58390" y="4313413"/>
            <a:ext cx="8227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</a:t>
            </a:r>
            <a:r>
              <a:rPr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Gestão de Projetos Tecnológicos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Prof.</a:t>
            </a:r>
            <a:r>
              <a:rPr lang="pt-PT" sz="24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1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 title="unicesumar-logo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594" y="5902388"/>
            <a:ext cx="1172812" cy="57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800" b="1">
                <a:latin typeface="Play"/>
                <a:ea typeface="Play"/>
                <a:cs typeface="Play"/>
                <a:sym typeface="Play"/>
              </a:rPr>
              <a:t>Plano de Gerenciamento d</a:t>
            </a:r>
            <a:r>
              <a:rPr lang="pt-PT"/>
              <a:t>e Tempo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634838" y="1299000"/>
            <a:ext cx="7886700" cy="426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Escopo </a:t>
            </a:r>
            <a:r>
              <a:rPr lang="pt-PT" dirty="0"/>
              <a:t>✅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Tempo </a:t>
            </a:r>
            <a:r>
              <a:rPr lang="pt-PT" dirty="0"/>
              <a:t>⬅️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Custos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Qualidade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Recursos Humanos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Comunicação ✅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Riscos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trike="sngStrike" dirty="0">
                <a:latin typeface="Play"/>
                <a:ea typeface="Play"/>
                <a:cs typeface="Play"/>
                <a:sym typeface="Play"/>
              </a:rPr>
              <a:t>Aquisições</a:t>
            </a:r>
            <a:endParaRPr strike="sngStrike"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Partes Interessadas ✅</a:t>
            </a:r>
            <a:endParaRPr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Plano de Gerenciamento de Tempo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Documento que estabelece </a:t>
            </a:r>
            <a:r>
              <a:rPr lang="pt-PT" b="1"/>
              <a:t>como</a:t>
            </a:r>
            <a:r>
              <a:rPr lang="pt-PT"/>
              <a:t> as atividades do projeto serão </a:t>
            </a:r>
            <a:r>
              <a:rPr lang="pt-PT" b="1"/>
              <a:t>planejadas</a:t>
            </a:r>
            <a:r>
              <a:rPr lang="pt-PT"/>
              <a:t>, monitoradas e  controladas ao longo do tempo.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Garante que o projeto seja concluído dentro do </a:t>
            </a:r>
            <a:r>
              <a:rPr lang="pt-PT" b="1"/>
              <a:t>prazo estabelecido</a:t>
            </a:r>
            <a:r>
              <a:rPr lang="pt-PT"/>
              <a:t>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Gera </a:t>
            </a:r>
            <a:r>
              <a:rPr lang="pt-PT" b="1"/>
              <a:t>previsibilidade </a:t>
            </a:r>
            <a:r>
              <a:rPr lang="pt-PT"/>
              <a:t>ao gerenciamento do projeto.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Plano de Gerenciamento de Tempo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dirty="0"/>
              <a:t>O plano de gerenciamento de tempo é composto por </a:t>
            </a:r>
            <a:r>
              <a:rPr lang="pt-PT" b="1" dirty="0"/>
              <a:t>dois documentos</a:t>
            </a:r>
            <a:r>
              <a:rPr lang="pt-PT" dirty="0"/>
              <a:t> principais:</a:t>
            </a:r>
            <a:endParaRPr dirty="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 i="1" dirty="0"/>
              <a:t>Timeline:</a:t>
            </a:r>
            <a:r>
              <a:rPr lang="pt-PT" dirty="0"/>
              <a:t> Representação visual macro das principais fases e eventos do projeto. 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 i="1" dirty="0"/>
              <a:t>Cronograma:</a:t>
            </a:r>
            <a:r>
              <a:rPr lang="pt-PT" dirty="0"/>
              <a:t> Documento detalhado com datas, dependências e duração de cada atividade.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Timeline x Cronograma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13</a:t>
            </a:fld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88" y="1155075"/>
            <a:ext cx="7631424" cy="42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Timeline x Cronograma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14</a:t>
            </a:fld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49" y="1146638"/>
            <a:ext cx="7136302" cy="45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Na aula de hoje…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dirty="0"/>
              <a:t>Vamos focar na </a:t>
            </a:r>
            <a:r>
              <a:rPr lang="pt-PT" i="1" dirty="0"/>
              <a:t>Timeline</a:t>
            </a:r>
            <a:r>
              <a:rPr lang="en-NL" dirty="0"/>
              <a:t> do </a:t>
            </a:r>
            <a:r>
              <a:rPr lang="en-NL" dirty="0" err="1"/>
              <a:t>projeto</a:t>
            </a:r>
            <a:r>
              <a:rPr lang="pt-PT" dirty="0"/>
              <a:t>.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dirty="0"/>
              <a:t>Relacionar fases, marcos e cronogramas.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dirty="0"/>
              <a:t>Aplicar técnicas para construção da timeline</a:t>
            </a:r>
            <a:endParaRPr dirty="0"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Marcos e Milestones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O que são milestones?</a:t>
            </a:r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Marcos e Milestones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17</a:t>
            </a:fld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850" y="1055825"/>
            <a:ext cx="3145201" cy="2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700" y="2344250"/>
            <a:ext cx="5059150" cy="3372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Marcos e Milestones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Pontos </a:t>
            </a:r>
            <a:r>
              <a:rPr lang="pt-PT" b="1"/>
              <a:t>significativos </a:t>
            </a:r>
            <a:r>
              <a:rPr lang="pt-PT"/>
              <a:t>dentro do projeto que indicam uma </a:t>
            </a:r>
            <a:r>
              <a:rPr lang="pt-PT" b="1"/>
              <a:t>transição importante</a:t>
            </a:r>
            <a:r>
              <a:rPr lang="pt-PT"/>
              <a:t> ou uma entrega relevante.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Auxilia a </a:t>
            </a:r>
            <a:r>
              <a:rPr lang="pt-PT" b="1"/>
              <a:t>monitorar </a:t>
            </a:r>
            <a:r>
              <a:rPr lang="pt-PT"/>
              <a:t>o progresso e garantir que as fases sejam </a:t>
            </a:r>
            <a:r>
              <a:rPr lang="pt-PT" b="1"/>
              <a:t>concluídas </a:t>
            </a:r>
            <a:r>
              <a:rPr lang="pt-PT"/>
              <a:t>corretamente.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Marcos x Fase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Fase: </a:t>
            </a:r>
            <a:r>
              <a:rPr lang="pt-PT" b="1"/>
              <a:t>Período </a:t>
            </a:r>
            <a:r>
              <a:rPr lang="pt-PT"/>
              <a:t>no qual um conjunto de atividades ocorre.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Marco: </a:t>
            </a:r>
            <a:r>
              <a:rPr lang="pt-PT" b="1"/>
              <a:t>Evento </a:t>
            </a:r>
            <a:r>
              <a:rPr lang="pt-PT"/>
              <a:t>específico que sinaliza a transição entre fases.</a:t>
            </a: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800" b="1">
                <a:latin typeface="Play"/>
                <a:ea typeface="Play"/>
                <a:cs typeface="Play"/>
                <a:sym typeface="Play"/>
              </a:rPr>
              <a:t>Ciclo de vida do projeto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2</a:t>
            </a:fld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8" y="1125163"/>
            <a:ext cx="8970292" cy="345575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-3188290">
            <a:off x="1428354" y="3443482"/>
            <a:ext cx="852660" cy="19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Marcos x Fase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20</a:t>
            </a:fld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2276475"/>
            <a:ext cx="82486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Exemplos de Milestones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dirty="0"/>
              <a:t>Vamos tomar como exemplo o projeto da escola de T.I., quais seriam os marcos / milestones?</a:t>
            </a:r>
            <a:endParaRPr dirty="0"/>
          </a:p>
          <a:p>
            <a:pPr indent="-457200">
              <a:lnSpc>
                <a:spcPct val="115000"/>
              </a:lnSpc>
              <a:spcBef>
                <a:spcPts val="1200"/>
              </a:spcBef>
            </a:pPr>
            <a:r>
              <a:rPr dirty="0"/>
              <a:t>.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36" name="Google Shape;236;p33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Exemplos de Milestones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2258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538"/>
              <a:buChar char="•"/>
            </a:pPr>
            <a:r>
              <a:rPr lang="pt-PT" dirty="0"/>
              <a:t>Projeto de Software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258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538"/>
              <a:buChar char="•"/>
            </a:pPr>
            <a:r>
              <a:rPr lang="pt-PT" dirty="0"/>
              <a:t>Início do Projeto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258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538"/>
              <a:buChar char="•"/>
            </a:pPr>
            <a:r>
              <a:rPr lang="pt-PT" dirty="0"/>
              <a:t>Entrega do Protótipo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258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538"/>
              <a:buChar char="•"/>
            </a:pPr>
            <a:r>
              <a:rPr lang="pt-PT" dirty="0"/>
              <a:t>Implementação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2258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538"/>
              <a:buChar char="•"/>
            </a:pPr>
            <a:r>
              <a:rPr lang="pt-PT" dirty="0"/>
              <a:t>Entrega ao Cliente</a:t>
            </a:r>
            <a:endParaRPr dirty="0"/>
          </a:p>
        </p:txBody>
      </p: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Exemplos de Fases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Vamos tomar como exemplo o projeto da escola de T.I., quais seriam os fases?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Exemplos de Fases do Projeto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6" name="Google Shape;256;p36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Planejamento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Desenvolvimento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Testes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Lançamento</a:t>
            </a:r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Construção da Timeline - O que precisamos?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Milestones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Pacotes de Trabalho ✅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Ciclos de Trabalho</a:t>
            </a:r>
            <a:endParaRPr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/>
              <a:t>Fases	</a:t>
            </a:r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EAP e Timeline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26</a:t>
            </a:fld>
            <a:endParaRPr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625" y="1169138"/>
            <a:ext cx="7143150" cy="45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Construção da Timeline - O que precisamos?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Milestones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Pacotes de Trabalho ✅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 b="1"/>
              <a:t>Ciclos de Trabalho</a:t>
            </a:r>
            <a:endParaRPr b="1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PT" b="1"/>
              <a:t>Fases	</a:t>
            </a:r>
            <a:endParaRPr b="1"/>
          </a:p>
        </p:txBody>
      </p:sp>
      <p:sp>
        <p:nvSpPr>
          <p:cNvPr id="278" name="Google Shape;278;p39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Modelos de Fase e Ciclo de Vida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4" name="Google Shape;284;p40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Diferentes abordagens para </a:t>
            </a:r>
            <a:r>
              <a:rPr lang="pt-PT" b="1"/>
              <a:t>organizar as fases</a:t>
            </a:r>
            <a:r>
              <a:rPr lang="pt-PT"/>
              <a:t> do projeto e definir sua progressão ao longo do tempo.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b="1" i="1"/>
              <a:t>Modelos Tradicionais</a:t>
            </a:r>
            <a:r>
              <a:rPr lang="pt-PT"/>
              <a:t>: Estruturados e sequenciais, onde cada fase é concluída antes do início da próxima.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b="1" i="1"/>
              <a:t>Modelos Ágeis</a:t>
            </a:r>
            <a:r>
              <a:rPr lang="pt-PT"/>
              <a:t>: Iterativos e flexíveis, permitindo adaptações ao longo do desenvolvimento.</a:t>
            </a:r>
            <a:endParaRPr/>
          </a:p>
        </p:txBody>
      </p:sp>
      <p:sp>
        <p:nvSpPr>
          <p:cNvPr id="285" name="Google Shape;285;p40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Modelo Cascata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1" name="Google Shape;291;p41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Abordagem linear em que cada fase depende da anterior.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29</a:t>
            </a:fld>
            <a:endParaRPr/>
          </a:p>
        </p:txBody>
      </p:sp>
      <p:pic>
        <p:nvPicPr>
          <p:cNvPr id="293" name="Google Shape;2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488" y="2271200"/>
            <a:ext cx="4347025" cy="33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800" b="1">
                <a:latin typeface="Play"/>
                <a:ea typeface="Play"/>
                <a:cs typeface="Play"/>
                <a:sym typeface="Play"/>
              </a:rPr>
              <a:t>Concepção do Projeto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marR="117475" lvl="0" indent="0" algn="just" rtl="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None/>
            </a:pPr>
            <a:endParaRPr sz="2600" dirty="0">
              <a:latin typeface="Play"/>
              <a:ea typeface="Play"/>
              <a:cs typeface="Play"/>
              <a:sym typeface="Play"/>
            </a:endParaRPr>
          </a:p>
          <a:p>
            <a:pPr marL="0" marR="117475" lvl="0" indent="0" algn="just" rtl="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600" dirty="0">
              <a:latin typeface="Play"/>
              <a:ea typeface="Play"/>
              <a:cs typeface="Play"/>
              <a:sym typeface="Play"/>
            </a:endParaRPr>
          </a:p>
          <a:p>
            <a:pPr marL="0" marR="117475" lvl="0" indent="0" algn="just" rtl="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3600" b="1" dirty="0">
                <a:latin typeface="Play"/>
                <a:ea typeface="Play"/>
                <a:cs typeface="Play"/>
                <a:sym typeface="Play"/>
              </a:rPr>
              <a:t>ENTREGA NO DIA </a:t>
            </a:r>
            <a:r>
              <a:rPr lang="en-NL" sz="3600" b="1" dirty="0">
                <a:latin typeface="Play"/>
                <a:ea typeface="Play"/>
                <a:cs typeface="Play"/>
                <a:sym typeface="Play"/>
              </a:rPr>
              <a:t>14/04</a:t>
            </a:r>
            <a:r>
              <a:rPr lang="pt-PT" sz="3600" b="1" dirty="0">
                <a:latin typeface="Play"/>
                <a:ea typeface="Play"/>
                <a:cs typeface="Play"/>
                <a:sym typeface="Play"/>
              </a:rPr>
              <a:t> !!!</a:t>
            </a:r>
            <a:endParaRPr sz="3600" b="1"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Modelo Espiral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9" name="Google Shape;299;p42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Abordagem linear em que cada fase depende da anterior.</a:t>
            </a: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0" name="Google Shape;300;p42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30</a:t>
            </a:fld>
            <a:endParaRPr/>
          </a:p>
        </p:txBody>
      </p:sp>
      <p:pic>
        <p:nvPicPr>
          <p:cNvPr id="301" name="Google Shape;3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559" y="2223978"/>
            <a:ext cx="5492875" cy="32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Modelo Ágil/Iterativo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Repetição de pequenos ciclos dentro do projeto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31</a:t>
            </a:fld>
            <a:endParaRPr/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075" y="1958600"/>
            <a:ext cx="7003851" cy="36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Qual modelo escolher?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5" name="Google Shape;315;p44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Natureza do projeto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Flexibilidade necessária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Maturidade da equipe.</a:t>
            </a:r>
            <a:endParaRPr/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Construção de uma Timeline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 dirty="0"/>
              <a:t>Definir modelo de trabalho</a:t>
            </a:r>
            <a:r>
              <a:rPr lang="en-NL" dirty="0"/>
              <a:t> (</a:t>
            </a:r>
            <a:r>
              <a:rPr lang="en-NL" dirty="0" err="1"/>
              <a:t>processo</a:t>
            </a:r>
            <a:r>
              <a:rPr lang="en-NL" dirty="0"/>
              <a:t> de software);</a:t>
            </a:r>
            <a:endParaRPr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PT" dirty="0"/>
              <a:t>Definir as fases do projeto</a:t>
            </a:r>
            <a:r>
              <a:rPr lang="en-NL" dirty="0"/>
              <a:t>;</a:t>
            </a:r>
            <a:endParaRPr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PT" dirty="0"/>
              <a:t>Definir os marcos/milestones</a:t>
            </a:r>
            <a:r>
              <a:rPr lang="en-NL" dirty="0"/>
              <a:t>;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NL" dirty="0" err="1"/>
              <a:t>Priorizar</a:t>
            </a:r>
            <a:r>
              <a:rPr lang="en-NL" dirty="0"/>
              <a:t> </a:t>
            </a:r>
            <a:r>
              <a:rPr lang="en-NL" dirty="0" err="1"/>
              <a:t>os</a:t>
            </a:r>
            <a:r>
              <a:rPr lang="en-NL" dirty="0"/>
              <a:t> </a:t>
            </a:r>
            <a:r>
              <a:rPr lang="en-NL" dirty="0" err="1"/>
              <a:t>pacotes</a:t>
            </a:r>
            <a:r>
              <a:rPr lang="en-NL" dirty="0"/>
              <a:t> de </a:t>
            </a:r>
            <a:r>
              <a:rPr lang="en-NL" dirty="0" err="1"/>
              <a:t>trabalho</a:t>
            </a:r>
            <a:r>
              <a:rPr lang="en-NL" dirty="0"/>
              <a:t>;</a:t>
            </a:r>
            <a:endParaRPr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PT" dirty="0"/>
              <a:t>Distribuir os pacotes de trabalho pelas fases/sprints</a:t>
            </a:r>
            <a:r>
              <a:rPr lang="en-NL" dirty="0"/>
              <a:t>.</a:t>
            </a:r>
            <a:endParaRPr dirty="0"/>
          </a:p>
        </p:txBody>
      </p:sp>
      <p:sp>
        <p:nvSpPr>
          <p:cNvPr id="323" name="Google Shape;323;p45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Como priorizar casos de uso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Risco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Valor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Dependência</a:t>
            </a:r>
            <a:endParaRPr/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Como priorizar casos de uso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6" name="Google Shape;336;p47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35</a:t>
            </a:fld>
            <a:endParaRPr/>
          </a:p>
        </p:txBody>
      </p:sp>
      <p:pic>
        <p:nvPicPr>
          <p:cNvPr id="337" name="Google Shape;33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00" y="1281113"/>
            <a:ext cx="7620000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Exemplo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3" name="Google Shape;343;p48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Sistema de Vendas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 b="1"/>
              <a:t>Cadastros</a:t>
            </a:r>
            <a:r>
              <a:rPr lang="pt-PT"/>
              <a:t> tem risco baixo, baixo valor, e baixa dependência - fazer por ultimo;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Tela de Venda: alto valor, risco alto, dependência alta =&gt; Fazer primeiro;</a:t>
            </a:r>
            <a:endParaRPr/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4" name="Google Shape;344;p48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Exemplo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0" name="Google Shape;350;p49"/>
          <p:cNvSpPr txBox="1">
            <a:spLocks noGrp="1"/>
          </p:cNvSpPr>
          <p:nvPr>
            <p:ph type="body" idx="1"/>
          </p:nvPr>
        </p:nvSpPr>
        <p:spPr>
          <a:xfrm>
            <a:off x="628650" y="1155075"/>
            <a:ext cx="7886700" cy="46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Sistema de Vendas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 b="1"/>
              <a:t>Cadastros</a:t>
            </a:r>
            <a:r>
              <a:rPr lang="pt-PT"/>
              <a:t> tem risco baixo, baixo valor, e baixa dependência - fazer por último;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lang="pt-PT"/>
              <a:t>Tela de Venda: alto valor, risco alto, dependência alta =&gt; Fazer primeiro;</a:t>
            </a:r>
            <a:endParaRPr/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51" name="Google Shape;351;p49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/>
          <p:nvPr/>
        </p:nvSpPr>
        <p:spPr>
          <a:xfrm>
            <a:off x="0" y="0"/>
            <a:ext cx="9144000" cy="577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2"/>
          <p:cNvSpPr txBox="1">
            <a:spLocks noGrp="1"/>
          </p:cNvSpPr>
          <p:nvPr>
            <p:ph type="title"/>
          </p:nvPr>
        </p:nvSpPr>
        <p:spPr>
          <a:xfrm>
            <a:off x="628650" y="2002638"/>
            <a:ext cx="7886700" cy="2852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09220" marR="117475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DÚVIDAS?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374" name="Google Shape;374;p52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38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75" name="Google Shape;375;p52" title="unicesumar-logo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5594" y="5902388"/>
            <a:ext cx="1172812" cy="57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800" b="1">
                <a:latin typeface="Play"/>
                <a:ea typeface="Play"/>
                <a:cs typeface="Play"/>
                <a:sym typeface="Play"/>
              </a:rPr>
              <a:t>Ciclo de vida do projeto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4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58" y="1125163"/>
            <a:ext cx="8970292" cy="345575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 rot="-3188290">
            <a:off x="3447073" y="3377419"/>
            <a:ext cx="852660" cy="194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155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800" b="1">
                <a:latin typeface="Play"/>
                <a:ea typeface="Play"/>
                <a:cs typeface="Play"/>
                <a:sym typeface="Play"/>
              </a:rPr>
              <a:t>Áreas de Conhecimento Projeto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117475" lvl="0" indent="-393700" algn="just" rtl="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Escopo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marL="457200" marR="117475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Tempo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marL="457200" marR="117475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Qualidade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marL="457200" marR="117475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Recursos Humanos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marL="457200" marR="117475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…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800" b="1">
                <a:latin typeface="Play"/>
                <a:ea typeface="Play"/>
                <a:cs typeface="Play"/>
                <a:sym typeface="Play"/>
              </a:rPr>
              <a:t>Ciclo de Vida do Projeto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117475" lvl="0" indent="-393700" algn="just" rtl="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Como monitorar e manter registros de todos esses aspectos?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marL="0" marR="117475" lvl="0" indent="0" algn="just" rtl="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6</a:t>
            </a:fld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368" y="2829471"/>
            <a:ext cx="2621607" cy="2621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800" b="1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117475" lvl="0" indent="0" algn="just" rtl="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Documento que descreve como o projeto será </a:t>
            </a:r>
            <a:r>
              <a:rPr lang="pt-PT" sz="2600" b="1">
                <a:latin typeface="Play"/>
                <a:ea typeface="Play"/>
                <a:cs typeface="Play"/>
                <a:sym typeface="Play"/>
              </a:rPr>
              <a:t>executado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, </a:t>
            </a:r>
            <a:r>
              <a:rPr lang="pt-PT" sz="2600" b="1">
                <a:latin typeface="Play"/>
                <a:ea typeface="Play"/>
                <a:cs typeface="Play"/>
                <a:sym typeface="Play"/>
              </a:rPr>
              <a:t>monitorado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, </a:t>
            </a:r>
            <a:r>
              <a:rPr lang="pt-PT" sz="2600" b="1">
                <a:latin typeface="Play"/>
                <a:ea typeface="Play"/>
                <a:cs typeface="Play"/>
                <a:sym typeface="Play"/>
              </a:rPr>
              <a:t>controlado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e </a:t>
            </a:r>
            <a:r>
              <a:rPr lang="pt-PT" sz="2600" b="1">
                <a:latin typeface="Play"/>
                <a:ea typeface="Play"/>
                <a:cs typeface="Play"/>
                <a:sym typeface="Play"/>
              </a:rPr>
              <a:t>encerrado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 Este plano garante que os projetos sejam entregues dentro do prazo, orçamento e com a qualidade esperada.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marL="0" marR="117475" lvl="0" indent="0" algn="just" rtl="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800" b="1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628650" y="1534025"/>
            <a:ext cx="7886700" cy="426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117475" lvl="0" indent="0" algn="just" rtl="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Redução de riscos, melhor alocação de recursos e maior </a:t>
            </a:r>
            <a:r>
              <a:rPr lang="pt-PT" sz="2600" b="1">
                <a:latin typeface="Play"/>
                <a:ea typeface="Play"/>
                <a:cs typeface="Play"/>
                <a:sym typeface="Play"/>
              </a:rPr>
              <a:t>previsibilidade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dos resultados.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marL="0" marR="117475" lvl="0" indent="0" algn="just" rtl="0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634838" y="265875"/>
            <a:ext cx="7886700" cy="88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800" b="1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sz="2800" b="1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628650" y="1299000"/>
            <a:ext cx="7886700" cy="426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Escopo </a:t>
            </a:r>
            <a:r>
              <a:rPr lang="pt-PT" dirty="0"/>
              <a:t>✅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Tempo 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Custos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Qualidade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Recursos Humanos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Comunicação ✅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Riscos</a:t>
            </a:r>
            <a:endParaRPr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trike="sngStrike" dirty="0">
                <a:latin typeface="Play"/>
                <a:ea typeface="Play"/>
                <a:cs typeface="Play"/>
                <a:sym typeface="Play"/>
              </a:rPr>
              <a:t>Aquisições</a:t>
            </a:r>
            <a:endParaRPr strike="sngStrike" dirty="0">
              <a:latin typeface="Play"/>
              <a:ea typeface="Play"/>
              <a:cs typeface="Play"/>
              <a:sym typeface="Play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dirty="0">
                <a:latin typeface="Play"/>
                <a:ea typeface="Play"/>
                <a:cs typeface="Play"/>
                <a:sym typeface="Play"/>
              </a:rPr>
              <a:t>Partes Interessadas ✅</a:t>
            </a:r>
            <a:endParaRPr dirty="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7029450" y="31750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731</Words>
  <Application>Microsoft Office PowerPoint</Application>
  <PresentationFormat>On-screen Show (4:3)</PresentationFormat>
  <Paragraphs>192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Play</vt:lpstr>
      <vt:lpstr>Tema do Office</vt:lpstr>
      <vt:lpstr>PowerPoint Presentation</vt:lpstr>
      <vt:lpstr>Ciclo de vida do projeto</vt:lpstr>
      <vt:lpstr>Concepção do Projeto</vt:lpstr>
      <vt:lpstr>Ciclo de vida do projeto</vt:lpstr>
      <vt:lpstr>Áreas de Conhecimento Projeto</vt:lpstr>
      <vt:lpstr>Ciclo de Vida do Projeto</vt:lpstr>
      <vt:lpstr>Plano de Gerenciamento do Projeto</vt:lpstr>
      <vt:lpstr>Plano de Gerenciamento do Projeto</vt:lpstr>
      <vt:lpstr>Plano de Gerenciamento do Projeto</vt:lpstr>
      <vt:lpstr>Plano de Gerenciamento de Tempo</vt:lpstr>
      <vt:lpstr>Plano de Gerenciamento de Tempo</vt:lpstr>
      <vt:lpstr>Plano de Gerenciamento de Tempo</vt:lpstr>
      <vt:lpstr>Timeline x Cronograma</vt:lpstr>
      <vt:lpstr>Timeline x Cronograma</vt:lpstr>
      <vt:lpstr>Na aula de hoje…</vt:lpstr>
      <vt:lpstr>Marcos e Milestones</vt:lpstr>
      <vt:lpstr>Marcos e Milestones</vt:lpstr>
      <vt:lpstr>Marcos e Milestones</vt:lpstr>
      <vt:lpstr>Marcos x Fase</vt:lpstr>
      <vt:lpstr>Marcos x Fase</vt:lpstr>
      <vt:lpstr>Exemplos de Milestones</vt:lpstr>
      <vt:lpstr>Exemplos de Milestones</vt:lpstr>
      <vt:lpstr>Exemplos de Fases</vt:lpstr>
      <vt:lpstr>Exemplos de Fases do Projeto</vt:lpstr>
      <vt:lpstr>Construção da Timeline - O que precisamos?</vt:lpstr>
      <vt:lpstr>EAP e Timeline</vt:lpstr>
      <vt:lpstr>Construção da Timeline - O que precisamos?</vt:lpstr>
      <vt:lpstr>Modelos de Fase e Ciclo de Vida</vt:lpstr>
      <vt:lpstr>Modelo Cascata</vt:lpstr>
      <vt:lpstr>Modelo Espiral</vt:lpstr>
      <vt:lpstr>Modelo Ágil/Iterativo</vt:lpstr>
      <vt:lpstr>Qual modelo escolher?</vt:lpstr>
      <vt:lpstr>Construção de uma Timeline</vt:lpstr>
      <vt:lpstr>Como priorizar casos de uso</vt:lpstr>
      <vt:lpstr>Como priorizar casos de uso</vt:lpstr>
      <vt:lpstr>Exemplo</vt:lpstr>
      <vt:lpstr>Exemplo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João Paulo Biazotto</cp:lastModifiedBy>
  <cp:revision>2</cp:revision>
  <dcterms:modified xsi:type="dcterms:W3CDTF">2025-04-11T21:32:05Z</dcterms:modified>
</cp:coreProperties>
</file>