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72efb7a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Exemplo no quadro aqui!</a:t>
            </a:r>
            <a:endParaRPr/>
          </a:p>
        </p:txBody>
      </p:sp>
      <p:sp>
        <p:nvSpPr>
          <p:cNvPr id="159" name="Google Shape;159;g3472efb7aa5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72efb7a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72efb7aa5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72efb7aa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472efb7aa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72efb7aa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72efb7aa5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2efb7aa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72efb7aa5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72efb7aa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72efb7aa5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72efb7a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472efb7aa5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72efb7aa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72efb7aa5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72efb7aa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72efb7aa5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f899c7717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f899c771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d33e9b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6d33e9bb8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72efb7a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472efb7aa5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72efb7aa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472efb7aa5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2efb7aa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72efb7aa5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72efb7a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72efb7aa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2efb7aa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72efb7aa5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2efb7a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472efb7aa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2efb7aa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72efb7aa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  <a:defRPr b="1" sz="2800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155075"/>
            <a:ext cx="10515600" cy="4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lay"/>
              <a:buChar char="•"/>
              <a:defRPr sz="26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/>
            </a:lvl1pPr>
            <a:lvl2pPr indent="0" lvl="1" marL="0" algn="r">
              <a:spcBef>
                <a:spcPts val="0"/>
              </a:spcBef>
              <a:buNone/>
              <a:defRPr sz="1800"/>
            </a:lvl2pPr>
            <a:lvl3pPr indent="0" lvl="2" marL="0" algn="r">
              <a:spcBef>
                <a:spcPts val="0"/>
              </a:spcBef>
              <a:buNone/>
              <a:defRPr sz="1800"/>
            </a:lvl3pPr>
            <a:lvl4pPr indent="0" lvl="3" marL="0" algn="r">
              <a:spcBef>
                <a:spcPts val="0"/>
              </a:spcBef>
              <a:buNone/>
              <a:defRPr sz="1800"/>
            </a:lvl4pPr>
            <a:lvl5pPr indent="0" lvl="4" marL="0" algn="r">
              <a:spcBef>
                <a:spcPts val="0"/>
              </a:spcBef>
              <a:buNone/>
              <a:defRPr sz="1800"/>
            </a:lvl5pPr>
            <a:lvl6pPr indent="0" lvl="5" marL="0" algn="r">
              <a:spcBef>
                <a:spcPts val="0"/>
              </a:spcBef>
              <a:buNone/>
              <a:defRPr sz="1800"/>
            </a:lvl6pPr>
            <a:lvl7pPr indent="0" lvl="6" marL="0" algn="r">
              <a:spcBef>
                <a:spcPts val="0"/>
              </a:spcBef>
              <a:buNone/>
              <a:defRPr sz="1800"/>
            </a:lvl7pPr>
            <a:lvl8pPr indent="0" lvl="7" marL="0" algn="r">
              <a:spcBef>
                <a:spcPts val="0"/>
              </a:spcBef>
              <a:buNone/>
              <a:defRPr sz="1800"/>
            </a:lvl8pPr>
            <a:lvl9pPr indent="0" lvl="8" marL="0" algn="r">
              <a:spcBef>
                <a:spcPts val="0"/>
              </a:spcBef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Estrutura de Dados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6" name="Google Shape;26;p3" title="unicesumar-logo-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1250" y="2566500"/>
            <a:ext cx="1096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chemeClr val="lt1"/>
                </a:solidFill>
              </a:rPr>
              <a:t>Aula 07- Alocação Dinâmica de Memória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1253" y="4144063"/>
            <a:ext cx="1096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</a:t>
            </a: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Estrutura de Dados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Prof.</a:t>
            </a:r>
            <a:r>
              <a:rPr b="1" i="0" lang="pt-PT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5902388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Função malloc()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38200" y="1155075"/>
            <a:ext cx="72450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Para utilizar a função malloc():</a:t>
            </a:r>
            <a:endParaRPr sz="3000"/>
          </a:p>
          <a:p>
            <a:pPr indent="-412750" lvl="0" marL="9144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900"/>
              <a:buChar char="•"/>
            </a:pPr>
            <a:r>
              <a:rPr lang="pt-PT" sz="2900"/>
              <a:t>Informamos o número (n) de bytes a serem alocados;</a:t>
            </a:r>
            <a:endParaRPr sz="2900"/>
          </a:p>
          <a:p>
            <a:pPr indent="-412750" lvl="0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pt-PT" sz="2900"/>
              <a:t>Recebemos como retorno:</a:t>
            </a:r>
            <a:endParaRPr sz="2900"/>
          </a:p>
          <a:p>
            <a:pPr indent="-412750" lvl="1" marL="13716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pt-PT" sz="2900"/>
              <a:t>A) um endereço de memória; ou</a:t>
            </a:r>
            <a:endParaRPr sz="2900"/>
          </a:p>
          <a:p>
            <a:pPr indent="-412750" lvl="1" marL="13716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pt-PT" sz="2900"/>
              <a:t>B) NULL, caso contrário</a:t>
            </a:r>
            <a:endParaRPr sz="2900"/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700" y="3577650"/>
            <a:ext cx="3989100" cy="211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VAMOS AO VS CODE…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Vamos alocar memória dinamicamente para guardar um número inteiro!</a:t>
            </a:r>
            <a:endParaRPr sz="3000"/>
          </a:p>
          <a:p>
            <a:pPr indent="-419100" lvl="0" marL="9144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Criar um ponteiro;</a:t>
            </a:r>
            <a:endParaRPr sz="3000"/>
          </a:p>
          <a:p>
            <a:pPr indent="-419100" lvl="0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Usar o ponteiro na função scanf();</a:t>
            </a:r>
            <a:endParaRPr sz="3000"/>
          </a:p>
          <a:p>
            <a:pPr indent="-419100" lvl="0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Usar a função printf() para apresentar o número informado.</a:t>
            </a:r>
            <a:endParaRPr sz="3000"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838200" y="1155075"/>
            <a:ext cx="72450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Para evitar problemas de execução (</a:t>
            </a:r>
            <a:r>
              <a:rPr i="1" lang="pt-PT" sz="3000"/>
              <a:t>crash</a:t>
            </a:r>
            <a:r>
              <a:rPr lang="pt-PT" sz="3000"/>
              <a:t>), precisamos checar se a alocação aconteceu.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Ao VS Code…</a:t>
            </a:r>
            <a:endParaRPr sz="3000"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Função malloc()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700" y="3577650"/>
            <a:ext cx="3989100" cy="211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i="1" lang="pt-PT" sz="3000"/>
              <a:t>Exercício 1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/>
              <a:t>Crie um p</a:t>
            </a:r>
            <a:r>
              <a:rPr lang="pt-PT"/>
              <a:t>r</a:t>
            </a:r>
            <a:r>
              <a:rPr lang="pt-PT"/>
              <a:t>ograma em C que leias 2 </a:t>
            </a:r>
            <a:r>
              <a:rPr lang="pt-PT"/>
              <a:t>números inteiros. Utilizando alocação dinâmica, guarde esse dois inteiros em variáveis. Crie uma terceira variável, utilizando alocação dinâmica, e guarde a soma dos dois inteiros; Mostre o resultado utilizando a função printf();</a:t>
            </a:r>
            <a:endParaRPr/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Atividade malloc()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1" lang="pt-PT" sz="3000"/>
              <a:t>Vetores </a:t>
            </a:r>
            <a:r>
              <a:rPr lang="pt-PT" sz="3000"/>
              <a:t>são estrutura </a:t>
            </a:r>
            <a:r>
              <a:rPr b="1" lang="pt-PT" sz="3000"/>
              <a:t>homogêneas</a:t>
            </a:r>
            <a:r>
              <a:rPr b="1" lang="pt-PT" sz="3000"/>
              <a:t> </a:t>
            </a:r>
            <a:r>
              <a:rPr lang="pt-PT" sz="3000"/>
              <a:t>de dados, </a:t>
            </a:r>
            <a:r>
              <a:rPr lang="pt-PT" sz="3000"/>
              <a:t>isto</a:t>
            </a:r>
            <a:r>
              <a:rPr lang="pt-PT" sz="3000"/>
              <a:t> é, armazenam dados de um tipo somente (e.g., int, float, char, etc). </a:t>
            </a:r>
            <a:r>
              <a:rPr lang="pt-PT" sz="3000"/>
              <a:t>Geralmente</a:t>
            </a:r>
            <a:r>
              <a:rPr lang="pt-PT" sz="3000"/>
              <a:t> vetores </a:t>
            </a:r>
            <a:r>
              <a:rPr lang="pt-PT" sz="3000"/>
              <a:t>têm</a:t>
            </a:r>
            <a:r>
              <a:rPr lang="pt-PT" sz="3000"/>
              <a:t> </a:t>
            </a:r>
            <a:r>
              <a:rPr b="1" lang="pt-PT" sz="3000"/>
              <a:t>tamanho fixo</a:t>
            </a:r>
            <a:r>
              <a:rPr lang="pt-PT" sz="3000"/>
              <a:t>, que é definido quando a </a:t>
            </a:r>
            <a:r>
              <a:rPr b="1" lang="pt-PT" sz="3000"/>
              <a:t>variável é declarada</a:t>
            </a:r>
            <a:r>
              <a:rPr lang="pt-PT" sz="3000"/>
              <a:t>;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Ao VS Code…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Vetor Dinâmico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Mas e se… 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Vetor Dinâmico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275" y="835700"/>
            <a:ext cx="3276401" cy="49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7444175" y="5043775"/>
            <a:ext cx="1614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>
                <a:solidFill>
                  <a:schemeClr val="lt1"/>
                </a:solidFill>
                <a:highlight>
                  <a:srgbClr val="FF0000"/>
                </a:highlight>
                <a:latin typeface="Play"/>
                <a:ea typeface="Play"/>
                <a:cs typeface="Play"/>
                <a:sym typeface="Play"/>
              </a:rPr>
              <a:t>Usuário</a:t>
            </a:r>
            <a:endParaRPr b="1" sz="2800">
              <a:solidFill>
                <a:schemeClr val="lt1"/>
              </a:solidFill>
              <a:highlight>
                <a:srgbClr val="FF0000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 rot="-1375036">
            <a:off x="6772979" y="1409756"/>
            <a:ext cx="1395988" cy="433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100">
                <a:solidFill>
                  <a:schemeClr val="lt1"/>
                </a:solidFill>
                <a:highlight>
                  <a:srgbClr val="FF0000"/>
                </a:highlight>
                <a:latin typeface="Play"/>
                <a:ea typeface="Play"/>
                <a:cs typeface="Play"/>
                <a:sym typeface="Play"/>
              </a:rPr>
              <a:t>10 items</a:t>
            </a:r>
            <a:endParaRPr b="1" sz="2600">
              <a:solidFill>
                <a:schemeClr val="lt1"/>
              </a:solidFill>
              <a:highlight>
                <a:srgbClr val="FF0000"/>
              </a:highlight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 rot="-1755536">
            <a:off x="7968298" y="1160796"/>
            <a:ext cx="1127554" cy="43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>
                <a:solidFill>
                  <a:schemeClr val="lt1"/>
                </a:solidFill>
                <a:highlight>
                  <a:srgbClr val="FF0000"/>
                </a:highlight>
                <a:latin typeface="Play"/>
                <a:ea typeface="Play"/>
                <a:cs typeface="Play"/>
                <a:sym typeface="Play"/>
              </a:rPr>
              <a:t>20 </a:t>
            </a:r>
            <a:r>
              <a:rPr b="1" lang="pt-PT" sz="1600">
                <a:solidFill>
                  <a:schemeClr val="lt1"/>
                </a:solidFill>
                <a:highlight>
                  <a:srgbClr val="FF0000"/>
                </a:highlight>
                <a:latin typeface="Play"/>
                <a:ea typeface="Play"/>
                <a:cs typeface="Play"/>
                <a:sym typeface="Play"/>
              </a:rPr>
              <a:t>items</a:t>
            </a:r>
            <a:endParaRPr b="1" sz="2100">
              <a:solidFill>
                <a:schemeClr val="lt1"/>
              </a:solidFill>
              <a:highlight>
                <a:srgbClr val="FF0000"/>
              </a:highlight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Exemplos de situações incertas: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Quantidade</a:t>
            </a:r>
            <a:r>
              <a:rPr lang="pt-PT" sz="3000"/>
              <a:t> de linhas em um documento;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Número de usuários que </a:t>
            </a:r>
            <a:r>
              <a:rPr lang="pt-PT" sz="3000"/>
              <a:t>serão</a:t>
            </a:r>
            <a:r>
              <a:rPr lang="pt-PT" sz="3000"/>
              <a:t> cadastrados;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Número imagens que serão carregadas;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Vetor Dinâmico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4191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Utilizando a função malloc() é possível definir o tamanho de um vetor dinamicamente;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Nesse cenário, o usuário pode definir o tamanho do vetor;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Ao VS Code…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Vetor Dinâmico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pt-PT"/>
              <a:t>Exercício 2</a:t>
            </a:r>
            <a:endParaRPr i="1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PT"/>
              <a:t>Escreva um programa que peça ao usuário para inserir o tamanho de um vetor. O programa deve então alocar dinamicamente memória suficiente para armazenar um vetor de inteiros e permitir que o usuário insira os valores. Após isso, imprima os valores inseridos no vetor.</a:t>
            </a:r>
            <a:endParaRPr/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Atividade Vetor Dinâmico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0" y="0"/>
            <a:ext cx="12192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09220" marR="117475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DÚVIDAS?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33" name="Google Shape;233;p31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5902388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Alocação De Memória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155075"/>
            <a:ext cx="10515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4925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1900"/>
              <a:buChar char="•"/>
            </a:pPr>
            <a:r>
              <a:rPr lang="pt-PT"/>
              <a:t>Alocar memória significa reservar um espaço no qual algum dado vai ser salvo.</a:t>
            </a:r>
            <a:endParaRPr/>
          </a:p>
          <a:p>
            <a:pPr indent="-34925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pt-PT"/>
              <a:t>Existem três tipos de alocação de memória:</a:t>
            </a:r>
            <a:endParaRPr/>
          </a:p>
          <a:p>
            <a:pPr indent="-3429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Estática;</a:t>
            </a:r>
            <a:endParaRPr/>
          </a:p>
          <a:p>
            <a:pPr indent="-3429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Dinâmica;</a:t>
            </a:r>
            <a:endParaRPr/>
          </a:p>
          <a:p>
            <a:pPr indent="-3429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Automática.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Alocação Estática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155075"/>
            <a:ext cx="70599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A alocação estática ocorre quando são declaradas </a:t>
            </a:r>
            <a:r>
              <a:rPr b="1" lang="pt-PT" sz="3000"/>
              <a:t>variáveis globais </a:t>
            </a:r>
            <a:r>
              <a:rPr lang="pt-PT" sz="3000"/>
              <a:t>ou </a:t>
            </a:r>
            <a:r>
              <a:rPr b="1" lang="pt-PT" sz="3000"/>
              <a:t>estáticas</a:t>
            </a:r>
            <a:r>
              <a:rPr lang="pt-PT" sz="3000"/>
              <a:t>; Os dados armazenados nessas </a:t>
            </a:r>
            <a:r>
              <a:rPr lang="pt-PT" sz="3000"/>
              <a:t>variáveis</a:t>
            </a:r>
            <a:r>
              <a:rPr lang="pt-PT" sz="3000"/>
              <a:t> se </a:t>
            </a:r>
            <a:r>
              <a:rPr b="1" lang="pt-PT" sz="3000"/>
              <a:t>mantém ao longo de toda a execução</a:t>
            </a:r>
            <a:r>
              <a:rPr lang="pt-PT" sz="3000"/>
              <a:t>;</a:t>
            </a:r>
            <a:endParaRPr sz="3000"/>
          </a:p>
          <a:p>
            <a:pPr indent="0" lvl="0" marL="0" marR="117475" rtl="0" algn="ctr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117475" rtl="0" algn="ctr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200"/>
              <a:t>Exemplo de alocação estática ⇒ Vamos ao VS Code…</a:t>
            </a:r>
            <a:endParaRPr sz="22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100" y="4375026"/>
            <a:ext cx="4217702" cy="14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rot="5400000">
            <a:off x="8940450" y="3819275"/>
            <a:ext cx="9879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Alocação Automática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155075"/>
            <a:ext cx="70599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A alocação </a:t>
            </a:r>
            <a:r>
              <a:rPr b="1" lang="pt-PT" sz="3000"/>
              <a:t>automática </a:t>
            </a:r>
            <a:r>
              <a:rPr lang="pt-PT" sz="3000"/>
              <a:t>ocorre quando são declaradas </a:t>
            </a:r>
            <a:r>
              <a:rPr b="1" lang="pt-PT" sz="3000"/>
              <a:t>variáveis locais</a:t>
            </a:r>
            <a:r>
              <a:rPr lang="pt-PT" sz="3000"/>
              <a:t> e </a:t>
            </a:r>
            <a:r>
              <a:rPr b="1" lang="pt-PT" sz="3000"/>
              <a:t>parâmetros </a:t>
            </a:r>
            <a:r>
              <a:rPr lang="pt-PT" sz="3000"/>
              <a:t>de funções. O espaço para a alocação dessas variáveis é </a:t>
            </a:r>
            <a:r>
              <a:rPr b="1" lang="pt-PT" sz="3000"/>
              <a:t>reservado </a:t>
            </a:r>
            <a:r>
              <a:rPr lang="pt-PT" sz="3000"/>
              <a:t>quando a função é </a:t>
            </a:r>
            <a:r>
              <a:rPr b="1" lang="pt-PT" sz="3000"/>
              <a:t>invocada</a:t>
            </a:r>
            <a:r>
              <a:rPr lang="pt-PT" sz="3000"/>
              <a:t>, e </a:t>
            </a:r>
            <a:r>
              <a:rPr b="1" lang="pt-PT" sz="3000"/>
              <a:t>liberado </a:t>
            </a:r>
            <a:r>
              <a:rPr lang="pt-PT" sz="3000"/>
              <a:t>quando a função </a:t>
            </a:r>
            <a:r>
              <a:rPr b="1" lang="pt-PT" sz="3000"/>
              <a:t>termina</a:t>
            </a:r>
            <a:r>
              <a:rPr lang="pt-PT" sz="3000"/>
              <a:t>. </a:t>
            </a:r>
            <a:endParaRPr sz="2200"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100" y="4375026"/>
            <a:ext cx="4217702" cy="14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 rot="5400000">
            <a:off x="10806300" y="3819275"/>
            <a:ext cx="9879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38200" y="1155075"/>
            <a:ext cx="10515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E se eu não sei quantos passageiros vão embarcar?</a:t>
            </a:r>
            <a:endParaRPr sz="3000"/>
          </a:p>
          <a:p>
            <a:pPr indent="-419100" lvl="0" marL="9144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Adicionar</a:t>
            </a:r>
            <a:r>
              <a:rPr lang="pt-PT" sz="3000"/>
              <a:t> vagões por demanda!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E se eu não sei quantos dados preciso armazenar?</a:t>
            </a:r>
            <a:endParaRPr sz="3000"/>
          </a:p>
          <a:p>
            <a:pPr indent="-419100" lvl="0" marL="9144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Alocar memória por demanda!</a:t>
            </a:r>
            <a:endParaRPr sz="3000"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Problema?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Alocação Dinâmica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838200" y="1155075"/>
            <a:ext cx="70599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Na alocação dinâmica ocorre quando o processo requisita </a:t>
            </a:r>
            <a:r>
              <a:rPr b="1" lang="pt-PT" sz="3000"/>
              <a:t>explicitamente </a:t>
            </a:r>
            <a:r>
              <a:rPr lang="pt-PT" sz="3000"/>
              <a:t>um bloco de memória para armazenar dados; </a:t>
            </a:r>
            <a:endParaRPr sz="2200"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100" y="4375026"/>
            <a:ext cx="4217702" cy="14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 rot="5400000">
            <a:off x="10806300" y="3819275"/>
            <a:ext cx="987900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0861650" y="1371925"/>
            <a:ext cx="877200" cy="5826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r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x2 x3 x4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 como fazer isso?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4191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Malloc</a:t>
            </a:r>
            <a:endParaRPr sz="3000"/>
          </a:p>
          <a:p>
            <a:pPr indent="-4191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pt-PT" sz="3000"/>
              <a:t>M</a:t>
            </a:r>
            <a:r>
              <a:rPr lang="pt-PT" sz="3000"/>
              <a:t>emory </a:t>
            </a:r>
            <a:r>
              <a:rPr b="1" lang="pt-PT" sz="3000"/>
              <a:t>Alloc</a:t>
            </a:r>
            <a:r>
              <a:rPr lang="pt-PT" sz="3000"/>
              <a:t>ation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Calloc</a:t>
            </a:r>
            <a:endParaRPr sz="3000"/>
          </a:p>
          <a:p>
            <a:pPr indent="-4191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pt-PT" sz="3000"/>
              <a:t>C</a:t>
            </a:r>
            <a:r>
              <a:rPr lang="pt-PT" sz="3000"/>
              <a:t>ontiguous </a:t>
            </a:r>
            <a:r>
              <a:rPr b="1" lang="pt-PT" sz="3000"/>
              <a:t>Alloc</a:t>
            </a:r>
            <a:r>
              <a:rPr lang="pt-PT" sz="3000"/>
              <a:t>ation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Realloc</a:t>
            </a:r>
            <a:endParaRPr sz="3000"/>
          </a:p>
          <a:p>
            <a:pPr indent="-4191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pt-PT" sz="3000"/>
              <a:t>Realloc</a:t>
            </a:r>
            <a:r>
              <a:rPr lang="pt-PT" sz="3000"/>
              <a:t>ation</a:t>
            </a:r>
            <a:endParaRPr sz="30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 como fazer isso?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4191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Malloc</a:t>
            </a:r>
            <a:endParaRPr sz="3000"/>
          </a:p>
          <a:p>
            <a:pPr indent="-4191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pt-PT" sz="3000">
                <a:highlight>
                  <a:srgbClr val="A4C2F4"/>
                </a:highlight>
              </a:rPr>
              <a:t>M</a:t>
            </a:r>
            <a:r>
              <a:rPr lang="pt-PT" sz="3000">
                <a:highlight>
                  <a:srgbClr val="A4C2F4"/>
                </a:highlight>
              </a:rPr>
              <a:t>emory </a:t>
            </a:r>
            <a:r>
              <a:rPr b="1" lang="pt-PT" sz="3000">
                <a:highlight>
                  <a:srgbClr val="A4C2F4"/>
                </a:highlight>
              </a:rPr>
              <a:t>Alloc</a:t>
            </a:r>
            <a:r>
              <a:rPr lang="pt-PT" sz="3000">
                <a:highlight>
                  <a:srgbClr val="A4C2F4"/>
                </a:highlight>
              </a:rPr>
              <a:t>ation</a:t>
            </a:r>
            <a:endParaRPr sz="3000">
              <a:highlight>
                <a:srgbClr val="A4C2F4"/>
              </a:highlight>
            </a:endParaRPr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Calloc</a:t>
            </a:r>
            <a:endParaRPr sz="3000"/>
          </a:p>
          <a:p>
            <a:pPr indent="-4191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pt-PT" sz="3000"/>
              <a:t>C</a:t>
            </a:r>
            <a:r>
              <a:rPr lang="pt-PT" sz="3000"/>
              <a:t>ontiguous </a:t>
            </a:r>
            <a:r>
              <a:rPr b="1" lang="pt-PT" sz="3000"/>
              <a:t>Alloc</a:t>
            </a:r>
            <a:r>
              <a:rPr lang="pt-PT" sz="3000"/>
              <a:t>ation</a:t>
            </a:r>
            <a:endParaRPr sz="3000"/>
          </a:p>
          <a:p>
            <a:pPr indent="-4191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PT" sz="3000"/>
              <a:t>Realloc</a:t>
            </a:r>
            <a:endParaRPr sz="3000"/>
          </a:p>
          <a:p>
            <a:pPr indent="-4191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pt-PT" sz="3000"/>
              <a:t>Realloc</a:t>
            </a:r>
            <a:r>
              <a:rPr lang="pt-PT" sz="3000"/>
              <a:t>ation</a:t>
            </a:r>
            <a:endParaRPr sz="3000"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 qual o tamanho da alocação?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838200" y="1155075"/>
            <a:ext cx="11277600" cy="4638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A alocação de memória é feita em blocos de bytes (8 bits).</a:t>
            </a:r>
            <a:endParaRPr sz="3000"/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000"/>
              <a:t>É como se cada vagão (bloco de memória) tivesse tamanho 8.</a:t>
            </a:r>
            <a:endParaRPr sz="30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488" y="2814506"/>
            <a:ext cx="7129025" cy="23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