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Play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regular.fntdata"/><Relationship Id="rId20" Type="http://schemas.openxmlformats.org/officeDocument/2006/relationships/slide" Target="slides/slide16.xml"/><Relationship Id="rId41" Type="http://schemas.openxmlformats.org/officeDocument/2006/relationships/font" Target="fonts/Play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32613c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f532613c64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60ed94d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460ed94dd6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60ed94d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460ed94dd6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60ed94d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460ed94dd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60ed94d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460ed94dd6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6d33e9bb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46d33e9bb8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60ed94d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460ed94dd6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60ed94dd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460ed94dd6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60ed94dd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460ed94dd6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60ed94dd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460ed94dd6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6d33e9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46d33e9b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60ed94dd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460ed94dd6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6d33e9b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346d33e9bb8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6d33e9bb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46d33e9bb8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6d33e9bb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46d33e9bb8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60ed94dd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460ed94dd6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60ed94dd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460ed94dd6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60ed94dd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460ed94dd6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460ed94dd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460ed94dd6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6d33e9bb8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46d33e9bb8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46d33e9bb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46d33e9bb8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d33e9b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46d33e9b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46d33e9b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46d33e9bb8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46d33e9bb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46d33e9bb8_0_3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46d33e9bb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346d33e9bb8_0_4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6d33e9bb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346d33e9bb8_0_4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46d33e9bb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46d33e9bb8_0_4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3f899c7717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3f899c771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6d33e9b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46d33e9bb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6d33e9b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6d33e9bb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6d33e9b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6d33e9bb8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d33e9bb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6d33e9bb8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d33e9b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6d33e9bb8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6d33e9bb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46d33e9bb8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/>
            </a:lvl1pPr>
            <a:lvl2pPr indent="0" lvl="1" marL="0" algn="r">
              <a:spcBef>
                <a:spcPts val="0"/>
              </a:spcBef>
              <a:buNone/>
              <a:defRPr sz="1800"/>
            </a:lvl2pPr>
            <a:lvl3pPr indent="0" lvl="2" marL="0" algn="r">
              <a:spcBef>
                <a:spcPts val="0"/>
              </a:spcBef>
              <a:buNone/>
              <a:defRPr sz="1800"/>
            </a:lvl3pPr>
            <a:lvl4pPr indent="0" lvl="3" marL="0" algn="r">
              <a:spcBef>
                <a:spcPts val="0"/>
              </a:spcBef>
              <a:buNone/>
              <a:defRPr sz="1800"/>
            </a:lvl4pPr>
            <a:lvl5pPr indent="0" lvl="4" marL="0" algn="r">
              <a:spcBef>
                <a:spcPts val="0"/>
              </a:spcBef>
              <a:buNone/>
              <a:defRPr sz="1800"/>
            </a:lvl5pPr>
            <a:lvl6pPr indent="0" lvl="5" marL="0" algn="r">
              <a:spcBef>
                <a:spcPts val="0"/>
              </a:spcBef>
              <a:buNone/>
              <a:defRPr sz="1800"/>
            </a:lvl6pPr>
            <a:lvl7pPr indent="0" lvl="6" marL="0" algn="r">
              <a:spcBef>
                <a:spcPts val="0"/>
              </a:spcBef>
              <a:buNone/>
              <a:defRPr sz="1800"/>
            </a:lvl7pPr>
            <a:lvl8pPr indent="0" lvl="7" marL="0" algn="r">
              <a:spcBef>
                <a:spcPts val="0"/>
              </a:spcBef>
              <a:buNone/>
              <a:defRPr sz="1800"/>
            </a:lvl8pPr>
            <a:lvl9pPr indent="0" lvl="8" marL="0" algn="r">
              <a:spcBef>
                <a:spcPts val="0"/>
              </a:spcBef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11250" y="2566500"/>
            <a:ext cx="1096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chemeClr val="lt1"/>
                </a:solidFill>
              </a:rPr>
              <a:t>Aula 09 - Design Patterns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11253" y="4144063"/>
            <a:ext cx="1096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</a:t>
            </a: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Arquitetura de Software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Prof.</a:t>
            </a:r>
            <a:r>
              <a:rPr b="1" i="0" lang="pt-PT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O que são Design Patterns?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Design Patterns (ou padrões de projeto)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são soluções reutilizáveis para problemas recorrentes no design de software. Eles fornecem um modelo comprovado para estruturar código de forma eficiente e escalável.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25" name="Google Shape;225;p2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3" name="Google Shape;233;p23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Por que usar Design Patterns?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Melhor organização do código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Maior reutilização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Facilidade de manutenção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Padrões amplamente conhecidos e documentados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40" name="Google Shape;240;p2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8" name="Google Shape;248;p24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Benefícios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Reduzem a complexidade do código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Facilitam a comunicação entre desenvolvedores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Melhor</a:t>
            </a:r>
            <a:r>
              <a:rPr lang="pt-PT" sz="2400"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pt-PT" sz="2400">
                <a:latin typeface="Play"/>
                <a:ea typeface="Play"/>
                <a:cs typeface="Play"/>
                <a:sym typeface="Play"/>
              </a:rPr>
              <a:t>m a testabilidade e extensibilidade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0" name="Google Shape;250;p2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55" name="Google Shape;255;p2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3" name="Google Shape;263;p25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Li</a:t>
            </a:r>
            <a:r>
              <a:rPr b="1" lang="pt-PT" sz="2800">
                <a:latin typeface="Play"/>
                <a:ea typeface="Play"/>
                <a:cs typeface="Play"/>
                <a:sym typeface="Play"/>
              </a:rPr>
              <a:t>mitações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Requerem conhecimento prévio para aplicação correta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Podem ser desnecessários para problemas simples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Má implementação pode gerar código mais complexo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70" name="Google Shape;270;p2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8" name="Google Shape;278;p26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Como os Design Patterns se encaixam na Arquitetura de Software?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9" name="Google Shape;279;p26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Auxiliam na criação de sistemas modulares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Reduzem o acoplamento entre componentes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Melhoram a manutenção dos sistemas.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0" name="Google Shape;280;p2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81" name="Google Shape;2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85" name="Google Shape;285;p2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Categorias de Design Patterns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99" name="Google Shape;299;p2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7450" y="1428750"/>
            <a:ext cx="9753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07" name="Google Shape;307;p2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Categorias de Design Patterns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Padrões Criacionais: </a:t>
            </a:r>
            <a:r>
              <a:rPr i="1" lang="pt-PT" sz="2400">
                <a:latin typeface="Play"/>
                <a:ea typeface="Play"/>
                <a:cs typeface="Play"/>
                <a:sym typeface="Play"/>
              </a:rPr>
              <a:t>Focados na criação de objetos de forma eficiente e flexível.</a:t>
            </a:r>
            <a:endParaRPr i="1"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Padrões Estruturais: </a:t>
            </a:r>
            <a:r>
              <a:rPr i="1" lang="pt-PT" sz="2400">
                <a:latin typeface="Play"/>
                <a:ea typeface="Play"/>
                <a:cs typeface="Play"/>
                <a:sym typeface="Play"/>
              </a:rPr>
              <a:t>Auxiliam na organização de classes e objetos para formar estruturas maiores.</a:t>
            </a:r>
            <a:endParaRPr i="1" sz="24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381000" lvl="0" marL="457200" marR="117475" rtl="0" algn="l">
              <a:lnSpc>
                <a:spcPct val="105000"/>
              </a:lnSpc>
              <a:spcBef>
                <a:spcPts val="660"/>
              </a:spcBef>
              <a:spcAft>
                <a:spcPts val="0"/>
              </a:spcAft>
              <a:buSzPts val="2400"/>
              <a:buFont typeface="Play"/>
              <a:buChar char="•"/>
            </a:pPr>
            <a:r>
              <a:rPr lang="pt-PT" sz="2400">
                <a:latin typeface="Play"/>
                <a:ea typeface="Play"/>
                <a:cs typeface="Play"/>
                <a:sym typeface="Play"/>
              </a:rPr>
              <a:t>Padrões Comportamentais: </a:t>
            </a:r>
            <a:r>
              <a:rPr i="1" lang="pt-PT" sz="2400">
                <a:latin typeface="Play"/>
                <a:ea typeface="Play"/>
                <a:cs typeface="Play"/>
                <a:sym typeface="Play"/>
              </a:rPr>
              <a:t>Definem como os objetos interagem e comunicam entre si.</a:t>
            </a:r>
            <a:endParaRPr i="1"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15" name="Google Shape;315;p2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3" name="Google Shape;323;p29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Os padrões de projeto criacionais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abstraem o processo de instanciação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Eles ajudam a tornar um sistema independente de como seus objetos são criados, compostos e representados. </a:t>
            </a:r>
            <a:endParaRPr i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26" name="Google Shape;3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30" name="Google Shape;330;p2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8" name="Google Shape;338;p30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Existem dois temas recorrentes nesses padrões. Primeiro, todos eles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encapsulam o conhecimento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sobre quais classes concretas o sistema utiliza. Segundo, eles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ocultam como as instâncias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dessas classes são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criadas e combinadas.</a:t>
            </a:r>
            <a:endParaRPr b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41" name="Google Shape;3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45" name="Google Shape;345;p3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52" name="Google Shape;352;p3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3" name="Google Shape;353;p31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4" name="Google Shape;354;p31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Consequentemente, os padrões criacionais oferecem grande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flexibilidade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em relação ao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que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é criado,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quem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o cria,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como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é criado e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quando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Eles permitem configurar um sistema com objetos que podem variar amplamente em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estrutura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funcionalidade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b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60" name="Google Shape;360;p3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 e Motivação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Vários problemas de design de software se repetem em diferentes projetos;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Milhares (ou até milhões) de programadores planejam e executam soluções para esses problemas;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3" name="Google Shape;103;p1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8" name="Google Shape;368;p32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Singleton: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garante que uma classe tenha apenas uma instância;</a:t>
            </a:r>
            <a:endParaRPr i="1"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Factory Method: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define uma interface para criar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Abstract Factory: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define uma interface para criar famílias de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Builder: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permite a construção de um objeto complexo passo a pass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Prototype: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cria objetos a partir de um protótipo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75" name="Google Shape;375;p3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82" name="Google Shape;382;p3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3" name="Google Shape;383;p33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highlight>
                  <a:srgbClr val="C9DAF8"/>
                </a:highlight>
                <a:latin typeface="Play"/>
                <a:ea typeface="Play"/>
                <a:cs typeface="Play"/>
                <a:sym typeface="Play"/>
              </a:rPr>
              <a:t>Singleton: </a:t>
            </a:r>
            <a:r>
              <a:rPr i="1" lang="pt-PT" sz="2600">
                <a:highlight>
                  <a:srgbClr val="C9DAF8"/>
                </a:highlight>
                <a:latin typeface="Play"/>
                <a:ea typeface="Play"/>
                <a:cs typeface="Play"/>
                <a:sym typeface="Play"/>
              </a:rPr>
              <a:t>garante que uma classe tenha apenas uma instância;</a:t>
            </a:r>
            <a:endParaRPr i="1" sz="2600">
              <a:highlight>
                <a:srgbClr val="C9DAF8"/>
              </a:highlight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Factory Method: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define uma interface para criar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Abstract Factory: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define uma interface para criar famílias de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Builder: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permite a construção de um objeto complexo passo a pass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Prototype: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cria objetos a partir de um protótipo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5" name="Google Shape;385;p3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3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390" name="Google Shape;390;p3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8" name="Google Shape;398;p34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 sistema possui um banco de dados, no qual vários métodos podem escrever;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Problemas: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Vários métodos abrem uma conexão com banco de dados -&gt; Problemas de performance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Vários métodos tentam ler/escrever dados ao mesmo tempo no banco -&gt; Problemas de integridade;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34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05" name="Google Shape;405;p3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3" name="Google Shape;413;p35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4" name="Google Shape;414;p35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problema aqui é que vários métodos estão compartilhando o mesmo recurso, e precisamos limitar isso;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que fazer?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20" name="Google Shape;420;p3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1800" y="2085678"/>
            <a:ext cx="3495475" cy="3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28" name="Google Shape;428;p3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9" name="Google Shape;429;p36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Padrão Singleton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Singleton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é um padrão de projeto criacional que permite a você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garantir que uma classe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tenha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apenas uma instância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enquanto provê um ponto de acesso global para essa instância.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32" name="Google Shape;4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36" name="Google Shape;436;p3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925" y="2543925"/>
            <a:ext cx="5064374" cy="31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44" name="Google Shape;444;p3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5" name="Google Shape;445;p37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Padrão Singleton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6" name="Google Shape;446;p37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Útil em situações onde você deseja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compartilhar o mesmo objeto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em todo o sistema, como gerenciadores de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log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conexões de banco de</a:t>
            </a:r>
            <a:endParaRPr b="1"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dados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caches, configurações globais, entre outros.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7" name="Google Shape;447;p3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48" name="Google Shape;4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52" name="Google Shape;452;p3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59" name="Google Shape;459;p3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0" name="Google Shape;460;p38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Bora programar: Implementação do Padrão Singleton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1" name="Google Shape;461;p38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2" name="Google Shape;462;p3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63" name="Google Shape;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67" name="Google Shape;467;p3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314" y="1201313"/>
            <a:ext cx="4785375" cy="44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75" name="Google Shape;475;p3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6" name="Google Shape;476;p39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Atividade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7" name="Google Shape;477;p39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Baseado na implementação vista em sala, e tendo como base o projeto que vem sendo desenvolvido para a Escola de T.I, implemente um logger no seu projeto. Esse logger deve registar em arquivo todas as ações que um usuário fizer com o sistema. 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8" name="Google Shape;478;p3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39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83" name="Google Shape;483;p3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90" name="Google Shape;490;p4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1" name="Google Shape;491;p40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Padrões criacionais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2" name="Google Shape;492;p40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 strike="sngStrike">
                <a:latin typeface="Play"/>
                <a:ea typeface="Play"/>
                <a:cs typeface="Play"/>
                <a:sym typeface="Play"/>
              </a:rPr>
              <a:t>Singleton: </a:t>
            </a:r>
            <a:r>
              <a:rPr i="1" lang="pt-PT" sz="2600" strike="sngStrike">
                <a:latin typeface="Play"/>
                <a:ea typeface="Play"/>
                <a:cs typeface="Play"/>
                <a:sym typeface="Play"/>
              </a:rPr>
              <a:t>garante que uma classe tenha apenas uma instância;</a:t>
            </a:r>
            <a:endParaRPr i="1" sz="2600" strike="sngStrike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highlight>
                  <a:srgbClr val="C9DAF8"/>
                </a:highlight>
                <a:latin typeface="Play"/>
                <a:ea typeface="Play"/>
                <a:cs typeface="Play"/>
                <a:sym typeface="Play"/>
              </a:rPr>
              <a:t>Factory Method: </a:t>
            </a:r>
            <a:r>
              <a:rPr i="1" lang="pt-PT" sz="2600">
                <a:highlight>
                  <a:srgbClr val="C9DAF8"/>
                </a:highlight>
                <a:latin typeface="Play"/>
                <a:ea typeface="Play"/>
                <a:cs typeface="Play"/>
                <a:sym typeface="Play"/>
              </a:rPr>
              <a:t>define uma interface para criar objetos</a:t>
            </a:r>
            <a:r>
              <a:rPr lang="pt-PT" sz="2600">
                <a:highlight>
                  <a:srgbClr val="C9DAF8"/>
                </a:highlight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highlight>
                <a:srgbClr val="C9DAF8"/>
              </a:highlight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Abstract Factory: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define uma interface para criar famílias de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Builder: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permite a construção de um objeto complexo passo a pass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Prototype: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cria objetos a partir de um protótipo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3" name="Google Shape;493;p4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94" name="Google Shape;4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498" name="Google Shape;498;p4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6" name="Google Shape;506;p41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7" name="Google Shape;507;p41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Você está criando um leitor de documentos;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 princípio, o leitor trabalha apenas com documentos do tipo txt;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Ao longo do tempo, novos tipos de documentos precisam ser suportados, porém não sabemos exatamente quais tipos;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8" name="Google Shape;508;p4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09" name="Google Shape;50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13" name="Google Shape;513;p4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Sistema de Vendas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17" name="Google Shape;117;p1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100" y="1385888"/>
            <a:ext cx="449580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20" name="Google Shape;520;p4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1" name="Google Shape;521;p42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2" name="Google Shape;522;p42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275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900"/>
              <a:buFont typeface="Play"/>
              <a:buChar char="•"/>
            </a:pPr>
            <a:r>
              <a:rPr lang="pt-PT" sz="2900">
                <a:latin typeface="Play"/>
                <a:ea typeface="Play"/>
                <a:cs typeface="Play"/>
                <a:sym typeface="Play"/>
              </a:rPr>
              <a:t>O problema aqui é a</a:t>
            </a:r>
            <a:r>
              <a:rPr lang="pt-PT" sz="2900">
                <a:latin typeface="Play"/>
                <a:ea typeface="Play"/>
                <a:cs typeface="Play"/>
                <a:sym typeface="Play"/>
              </a:rPr>
              <a:t> cada novo tipo de documento que precisa ser suportado, várias partes do código precisam ser alterados;</a:t>
            </a:r>
            <a:endParaRPr sz="2900">
              <a:latin typeface="Play"/>
              <a:ea typeface="Play"/>
              <a:cs typeface="Play"/>
              <a:sym typeface="Play"/>
            </a:endParaRPr>
          </a:p>
          <a:p>
            <a:pPr indent="-41275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Play"/>
              <a:buChar char="•"/>
            </a:pPr>
            <a:r>
              <a:rPr lang="pt-PT" sz="2900">
                <a:latin typeface="Play"/>
                <a:ea typeface="Play"/>
                <a:cs typeface="Play"/>
                <a:sym typeface="Play"/>
              </a:rPr>
              <a:t>O que fazer?</a:t>
            </a:r>
            <a:endParaRPr sz="29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3" name="Google Shape;523;p4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24" name="Google Shape;5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28" name="Google Shape;528;p4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9750" y="2527450"/>
            <a:ext cx="3171575" cy="3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36" name="Google Shape;536;p4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7" name="Google Shape;537;p43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Padrão Factory Method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8" name="Google Shape;538;p43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Factory Method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define uma interface para a criação de um objeto, mas permite que as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subclasses decidam qual classe instanciar.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Esse padrão permite que uma classe delegue a instanciação às suas subclasses.</a:t>
            </a:r>
            <a:endParaRPr b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0" name="Google Shape;5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44" name="Google Shape;544;p4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7475" y="3031275"/>
            <a:ext cx="4079800" cy="25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52" name="Google Shape;552;p4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3" name="Google Shape;553;p44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Padrão Factory Method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4" name="Google Shape;554;p44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Uma classe não pode antecipar 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classe dos objetos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que deve criar.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Uma classe deseja que suas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subclasses especifiquem os objeto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s que ela cria.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As classes delegam a responsabilidade para uma entre várias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subclasses auxiliares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e você quer localizar o conhecimento sobre qual subclasse auxiliar é a responsável.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5" name="Google Shape;555;p4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56" name="Google Shape;5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60" name="Google Shape;560;p4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67" name="Google Shape;567;p4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8" name="Google Shape;568;p45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Bora programar: Implementação do Padrão Factory Method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9" name="Google Shape;569;p45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0" name="Google Shape;570;p4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71" name="Google Shape;5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75" name="Google Shape;575;p4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314" y="1201313"/>
            <a:ext cx="4785375" cy="44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83" name="Google Shape;583;p4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4" name="Google Shape;584;p46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Atividade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5" name="Google Shape;585;p46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Baseado na implementação vista em sala, e tendo como base o projeto que vem sendo desenvolvido para a Escola de T.I, utilize o design pattern Factory Method no seu projeto. Tente escolher uma aplicação simples, direta e pequena para entender como o padrão pode ser usado.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6" name="Google Shape;586;p4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87" name="Google Shape;5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0" name="Google Shape;590;p46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591" name="Google Shape;591;p4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7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7"/>
          <p:cNvSpPr txBox="1"/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09220" marR="117475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DÚVIDAS?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598" name="Google Shape;598;p4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599" name="Google Shape;599;p47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p16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Sistema de Bibliotecas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32" name="Google Shape;132;p1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7688" y="1596538"/>
            <a:ext cx="5936474" cy="36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 e Motivação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Tais semelhanças também ocorrem na implementação dos sistemas; 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Uma venda pode ter muitas formas de pagamento, cada uma com uma especificidade: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Boleto;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Cartão de Crédito;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Cartão de Débito;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48" name="Google Shape;148;p1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6" name="Google Shape;156;p18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 e Motivação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 sistema de notificação pode enviar mensagens por diferentes canais: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Instagram;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Whatsapp;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SMS;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mesmo sistema usando diferentes </a:t>
            </a:r>
            <a:r>
              <a:rPr b="1" i="1" lang="pt-PT" sz="2600">
                <a:latin typeface="Play"/>
                <a:ea typeface="Play"/>
                <a:cs typeface="Play"/>
                <a:sym typeface="Play"/>
              </a:rPr>
              <a:t>estratégias.</a:t>
            </a:r>
            <a:endParaRPr b="1" i="1"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 seria a forma mais eficiente de implementar isso?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63" name="Google Shape;163;p1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Problemática e Motivação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Precisamos sempre implementar uma nova solução para os mesmos problemas? </a:t>
            </a:r>
            <a:endParaRPr b="1" i="1"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78" name="Google Shape;178;p1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1800" y="2085678"/>
            <a:ext cx="3495475" cy="34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Design Patterns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724575" y="1229950"/>
            <a:ext cx="110427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Em 1994, quatro autores (que ficaram conhecidos como 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Gang of Four - GoF)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perceberam que alguns desafios do design de software eram comuns;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Vários desenvolvedores já haviam proposto soluções para tais problemas, e tais soluções poderiam ser re-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usadas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Eles então catalogaram tais soluções e escreveram um livro;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4" name="Google Shape;194;p2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724575" y="365150"/>
            <a:ext cx="11042700" cy="71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Design Patterns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724575" y="1229950"/>
            <a:ext cx="7548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catálogo de padrões GoF é uma referência até hoje para o desenvolvimento eficiente de sistemas orientados a objetos;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Eles descrevem 23 padrões de projetos.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446050" y="6125838"/>
            <a:ext cx="36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Arquitetura de Software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09" name="Google Shape;209;p2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1400" y="840800"/>
            <a:ext cx="3674402" cy="4905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