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embeddedFontLst>
    <p:embeddedFont>
      <p:font typeface="Play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Play-bold.fntdata"/><Relationship Id="rId41" Type="http://schemas.openxmlformats.org/officeDocument/2006/relationships/font" Target="fonts/Play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643743f3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4643743f33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643743f3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643743f33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643743f3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4643743f33_0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643743f33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4643743f33_1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643743f3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4643743f33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643743f33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4643743f33_1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643743f33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4643743f33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643743f33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4643743f33_1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643743f3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4643743f33_1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643743f3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4643743f33_1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643743f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643743f3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643743f33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4643743f33_1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643743f33_1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34643743f33_1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4643743f33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4643743f33_1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643743f33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34643743f33_1_3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4643743f33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4643743f33_1_3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4643743f33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4643743f33_1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643743f33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4643743f33_1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4643743f33_1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4643743f33_1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4643743f33_1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4643743f33_1_4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4643743f33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34643743f33_1_4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d33e9b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46d33e9bb8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643743f33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4643743f33_1_3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4643743f33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34643743f33_1_4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4643743f33_1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34643743f33_1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4643743f33_1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34643743f33_1_4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4643743f33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34643743f33_1_5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4643743f33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34643743f33_1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3f899c7717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3f899c7717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643743f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4643743f3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643743f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643743f33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643743f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4643743f33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643743f3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4643743f33_1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643743f3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4643743f33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643743f3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4643743f33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  <a:defRPr b="1" sz="2800"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Char char="•"/>
              <a:defRPr sz="2600">
                <a:latin typeface="Play"/>
                <a:ea typeface="Play"/>
                <a:cs typeface="Play"/>
                <a:sym typeface="Pla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Char char="•"/>
              <a:defRPr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/>
            </a:lvl1pPr>
            <a:lvl2pPr indent="0" lvl="1" marL="0" algn="r">
              <a:spcBef>
                <a:spcPts val="0"/>
              </a:spcBef>
              <a:buNone/>
              <a:defRPr sz="1800"/>
            </a:lvl2pPr>
            <a:lvl3pPr indent="0" lvl="2" marL="0" algn="r">
              <a:spcBef>
                <a:spcPts val="0"/>
              </a:spcBef>
              <a:buNone/>
              <a:defRPr sz="1800"/>
            </a:lvl3pPr>
            <a:lvl4pPr indent="0" lvl="3" marL="0" algn="r">
              <a:spcBef>
                <a:spcPts val="0"/>
              </a:spcBef>
              <a:buNone/>
              <a:defRPr sz="1800"/>
            </a:lvl4pPr>
            <a:lvl5pPr indent="0" lvl="4" marL="0" algn="r">
              <a:spcBef>
                <a:spcPts val="0"/>
              </a:spcBef>
              <a:buNone/>
              <a:defRPr sz="1800"/>
            </a:lvl5pPr>
            <a:lvl6pPr indent="0" lvl="5" marL="0" algn="r">
              <a:spcBef>
                <a:spcPts val="0"/>
              </a:spcBef>
              <a:buNone/>
              <a:defRPr sz="1800"/>
            </a:lvl6pPr>
            <a:lvl7pPr indent="0" lvl="6" marL="0" algn="r">
              <a:spcBef>
                <a:spcPts val="0"/>
              </a:spcBef>
              <a:buNone/>
              <a:defRPr sz="1800"/>
            </a:lvl7pPr>
            <a:lvl8pPr indent="0" lvl="7" marL="0" algn="r">
              <a:spcBef>
                <a:spcPts val="0"/>
              </a:spcBef>
              <a:buNone/>
              <a:defRPr sz="1800"/>
            </a:lvl8pPr>
            <a:lvl9pPr indent="0" lvl="8" marL="0" algn="r">
              <a:spcBef>
                <a:spcPts val="0"/>
              </a:spcBef>
              <a:buNone/>
              <a:defRPr sz="1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6" name="Google Shape;26;p3" title="unicesumar-logo-3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 b="0" i="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11250" y="2566500"/>
            <a:ext cx="1096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600">
                <a:solidFill>
                  <a:schemeClr val="lt1"/>
                </a:solidFill>
              </a:rPr>
              <a:t>Aula 09 - Plano de Gerenciamento do Projeto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1253" y="4144063"/>
            <a:ext cx="1096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</a:t>
            </a: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: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Gestão de Projetos Tecnológicos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Prof.</a:t>
            </a:r>
            <a:r>
              <a:rPr b="1" i="0" lang="pt-PT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pt-PT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25" y="5902388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Documento que descreve como o projeto será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executado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monitorado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controlado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e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encerrado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 Este plano garante que os projetos sejam entregues dentro do prazo, orçamento e com a qualidade esperada.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25" name="Google Shape;2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8" name="Google Shape;228;p22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7" name="Google Shape;237;p23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Redução de riscos, melhor alocação de recursos e maior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previsibilidade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dos resultados.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3" name="Google Shape;243;p23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2" name="Google Shape;252;p24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Tempo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Custos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Qualidade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Recursos Humanos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Comunicação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Riscos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Aquisições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Partes Interessadas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8" name="Google Shape;258;p24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7" name="Google Shape;267;p25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Exemplo </a:t>
            </a: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2" name="Google Shape;272;p25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2" name="Google Shape;282;p26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Tempo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Custos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Qualidade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Recursos Humanos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Comunicação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Riscos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 strike="sngStrike">
                <a:latin typeface="Play"/>
                <a:ea typeface="Play"/>
                <a:cs typeface="Play"/>
                <a:sym typeface="Play"/>
              </a:rPr>
              <a:t>Aquisições</a:t>
            </a:r>
            <a:endParaRPr sz="2600" strike="sngStrike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Partes Interessadas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85" name="Google Shape;2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8" name="Google Shape;288;p26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6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96" name="Google Shape;296;p27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7" name="Google Shape;297;p27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Tempo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Custos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Qualidade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Recursos Humanos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Comunicação ✅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Riscos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 strike="sngStrike">
                <a:latin typeface="Play"/>
                <a:ea typeface="Play"/>
                <a:cs typeface="Play"/>
                <a:sym typeface="Play"/>
              </a:rPr>
              <a:t>Aquisições</a:t>
            </a:r>
            <a:endParaRPr sz="2600" strike="sngStrike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Partes Interessadas ✅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00" name="Google Shape;3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3" name="Google Shape;303;p27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2" name="Google Shape;312;p28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3" name="Google Shape;313;p28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Tempo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Custos ➡️ ao final da disciplina (Estimativa de Software 🤑)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Qualidade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Recursos Humanos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Comunicação ✅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Riscos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 strike="sngStrike">
                <a:latin typeface="Play"/>
                <a:ea typeface="Play"/>
                <a:cs typeface="Play"/>
                <a:sym typeface="Play"/>
              </a:rPr>
              <a:t>Aquisições</a:t>
            </a:r>
            <a:endParaRPr sz="2600" strike="sngStrike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Partes Interessadas ✅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4" name="Google Shape;314;p2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15" name="Google Shape;3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8" name="Google Shape;318;p28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26" name="Google Shape;326;p29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7" name="Google Shape;327;p29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8" name="Google Shape;328;p29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 ⬅️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Tempo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Custos ➡️ ao final da disciplina (Estimativa de Software 🤑)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Qualidade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Recursos Humanos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Comunicação ✅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Riscos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 strike="sngStrike">
                <a:latin typeface="Play"/>
                <a:ea typeface="Play"/>
                <a:cs typeface="Play"/>
                <a:sym typeface="Play"/>
              </a:rPr>
              <a:t>Aquisições</a:t>
            </a:r>
            <a:endParaRPr sz="2600" strike="sngStrike">
              <a:latin typeface="Play"/>
              <a:ea typeface="Play"/>
              <a:cs typeface="Play"/>
              <a:sym typeface="Pl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Partes Interessadas ✅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9" name="Google Shape;329;p2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30" name="Google Shape;3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3" name="Google Shape;333;p29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2" name="Google Shape;342;p30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Escopo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Reunião de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tudo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que se pode referir a um projeto; descrição detalhada de um projeto, de seus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propósitos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4" name="Google Shape;344;p3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45" name="Google Shape;3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0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48" name="Google Shape;348;p30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0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56" name="Google Shape;356;p31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7" name="Google Shape;357;p31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Escopo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8" name="Google Shape;358;p31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 é a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soma dos produtos, serviços e resultados a serem fornecidos como um projeto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 Quando um escopo é definido, ele cria a necessidade de mais identificação de requisitos. Portanto, assim como os requisitos,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o escopo pode ser bem definido com antecedência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, pode evoluir com o tempo ou pode ser identificado.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No contexto de software, engloba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 as funcionalidades do software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9" name="Google Shape;359;p3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60" name="Google Shape;3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3" name="Google Shape;363;p31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</a:t>
            </a: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Gestão de Projetos </a:t>
            </a: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</a:t>
            </a: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6" name="Google Shape;106;p14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2379775" y="3985850"/>
            <a:ext cx="1563900" cy="12075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11" y="1125163"/>
            <a:ext cx="11960390" cy="46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/>
          <p:nvPr/>
        </p:nvSpPr>
        <p:spPr>
          <a:xfrm rot="-2700000">
            <a:off x="1172257" y="3981003"/>
            <a:ext cx="964776" cy="2197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2" name="Google Shape;372;p32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Escopo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3" name="Google Shape;373;p32"/>
          <p:cNvSpPr txBox="1"/>
          <p:nvPr>
            <p:ph idx="1" type="body"/>
          </p:nvPr>
        </p:nvSpPr>
        <p:spPr>
          <a:xfrm>
            <a:off x="838200" y="1534025"/>
            <a:ext cx="66054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 escopo do projeto de software é definido com base nos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requisitos;</a:t>
            </a:r>
            <a:endParaRPr b="1"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Tais requisitos vão definir o que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 faz parte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do escopo do software ou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não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</a:t>
            </a:r>
            <a:endParaRPr b="1"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declaração do escopo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é o principal documento.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4" name="Google Shape;374;p3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75" name="Google Shape;3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78" name="Google Shape;378;p32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 rotWithShape="1">
          <a:blip r:embed="rId5">
            <a:alphaModFix/>
          </a:blip>
          <a:srcRect b="-7142" l="-15382" r="1097" t="-7142"/>
          <a:stretch/>
        </p:blipFill>
        <p:spPr>
          <a:xfrm>
            <a:off x="6987250" y="1534024"/>
            <a:ext cx="4834075" cy="362553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387" name="Google Shape;387;p33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8" name="Google Shape;388;p33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Declaração do Escopo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Documento que detalha os limites do projeto, incluindo entregáveis, exclusões e restrições.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É baseado nos requisitos;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0" name="Google Shape;390;p3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94" name="Google Shape;394;p33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3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4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02" name="Google Shape;402;p34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3" name="Google Shape;403;p34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Exemplo de Declaração do Escopo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Sistema de Chamados de T.I.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Objetivo</a:t>
            </a:r>
            <a:r>
              <a:rPr i="1" lang="pt-PT" sz="2600">
                <a:latin typeface="Play"/>
                <a:ea typeface="Play"/>
                <a:cs typeface="Play"/>
                <a:sym typeface="Play"/>
              </a:rPr>
              <a:t>: Criar uma plataforma web para gerenciamento e acompanhamento de chamados técnicos de TI, melhorando a eficiência e rastreabilidade das solicitações.</a:t>
            </a:r>
            <a:endParaRPr i="1"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5" name="Google Shape;405;p3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4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09" name="Google Shape;409;p34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4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35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17" name="Google Shape;417;p35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8" name="Google Shape;418;p35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Exemplo de Declaração do Escopo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9" name="Google Shape;419;p35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Sistema de Chamados de T.I.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 do Projeto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Desenvolvimento de um portal web acessível via desktop e mobile.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Abertura e acompanhamento de chamados.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Notificações automáticas por e-mail.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Dashboard para visualização de métricas.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21" name="Google Shape;4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4" name="Google Shape;424;p35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5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32" name="Google Shape;432;p36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3" name="Google Shape;433;p36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Exemplo de Declaração do Escopo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Sistema de Chamados de T.I.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Critérios de Aceitação: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O sistema deve permitir a abertura de chamados em menos de 30 segundos.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Deve estar disponível com tempo de atividade de pelo menos 99%.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5" name="Google Shape;435;p3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36" name="Google Shape;4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39" name="Google Shape;439;p36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6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47" name="Google Shape;447;p37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8" name="Google Shape;448;p37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Plano de Gerenciamento do Escopo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9" name="Google Shape;449;p37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Definir o escopo e os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requisitos do projeto auxiliam no planejamento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da execução e entrega do projeto;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Um documento que auxilia no processo de planejamento é a Estrutura Analítica do Projeto (EAP)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50" name="Google Shape;450;p3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51" name="Google Shape;4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54" name="Google Shape;454;p37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7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8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62" name="Google Shape;462;p38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3" name="Google Shape;463;p38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Estrutura Analítica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4" name="Google Shape;464;p38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 EAP é uma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decomposição hierárquica do escopo total do trabalho a ser realizado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pela equipe do projeto para cumprir os objetivos do projeto e criar as entregas necessárias. Cada nível inferior na hierarquia representa um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nível maior de detalhe da entrega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e do trabalho necessário para produzi-la.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5" name="Google Shape;465;p3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66" name="Google Shape;4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8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69" name="Google Shape;469;p38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8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77" name="Google Shape;477;p39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8" name="Google Shape;478;p39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Estrutura Analítica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79" name="Google Shape;479;p39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Melhor organização e visualização do escopo.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Facilita a estimativa de tempo e custos.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Ajuda na alocação de responsabilidades.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80" name="Google Shape;480;p3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81" name="Google Shape;4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9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84" name="Google Shape;484;p39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9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0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492" name="Google Shape;492;p40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3" name="Google Shape;493;p40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Construindo a EAP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4" name="Google Shape;494;p40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Por ser uma estrutura hierárquica, a EAP é organizada em níveis;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Em cada nível, mais detalhamento é dado ao projeto.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Pergunta: </a:t>
            </a:r>
            <a:r>
              <a:rPr b="1" lang="pt-PT" sz="3200">
                <a:latin typeface="Play"/>
                <a:ea typeface="Play"/>
                <a:cs typeface="Play"/>
                <a:sym typeface="Play"/>
              </a:rPr>
              <a:t>Quantos níveis são ideais para um EAP?</a:t>
            </a:r>
            <a:endParaRPr b="1" sz="32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5" name="Google Shape;495;p4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496" name="Google Shape;4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0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99" name="Google Shape;499;p40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0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1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07" name="Google Shape;507;p41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08" name="Google Shape;508;p41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Construindo a EAP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09" name="Google Shape;509;p4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10" name="Google Shape;5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41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13" name="Google Shape;513;p41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000" y="591438"/>
            <a:ext cx="5193325" cy="5007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p41"/>
          <p:cNvCxnSpPr/>
          <p:nvPr/>
        </p:nvCxnSpPr>
        <p:spPr>
          <a:xfrm flipH="1" rot="10800000">
            <a:off x="7291750" y="1453700"/>
            <a:ext cx="2250900" cy="2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1"/>
          <p:cNvSpPr txBox="1"/>
          <p:nvPr/>
        </p:nvSpPr>
        <p:spPr>
          <a:xfrm>
            <a:off x="8850925" y="838100"/>
            <a:ext cx="3264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Gerente de Projetos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41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8" name="Google Shape;518;p41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Concepção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Análise de Mercado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Duplo diamante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Matriz CSD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2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25" name="Google Shape;525;p42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6" name="Google Shape;526;p42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Níveis da EAP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7" name="Google Shape;527;p42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Vários fatores podem influenciar a EAP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Tamanho do projeto;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Pessoas interessadas;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Tamanho da equipe;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Entre outras.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 EAP pode ser tão detalhada quanto for necessário para permitir a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estimativa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de </a:t>
            </a:r>
            <a:r>
              <a:rPr b="1" lang="pt-PT" sz="2600">
                <a:latin typeface="Play"/>
                <a:ea typeface="Play"/>
                <a:cs typeface="Play"/>
                <a:sym typeface="Play"/>
              </a:rPr>
              <a:t>tempo e custo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.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8" name="Google Shape;528;p42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29" name="Google Shape;5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2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2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32" name="Google Shape;532;p42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7275" y="3060225"/>
            <a:ext cx="3440000" cy="25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2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43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41" name="Google Shape;541;p43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2" name="Google Shape;542;p43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Níveis da EAP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3" name="Google Shape;543;p43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Nível 1: Projeto 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Nível 2: Principais fases do projeto: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Nível 3: Entregáveis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4" name="Google Shape;544;p43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45" name="Google Shape;5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3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48" name="Google Shape;548;p43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3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4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56" name="Google Shape;556;p44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7" name="Google Shape;557;p44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Nível 1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8" name="Google Shape;558;p44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Projeto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9" name="Google Shape;559;p44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60" name="Google Shape;5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4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63" name="Google Shape;563;p44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4" title="eap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9025" y="2751513"/>
            <a:ext cx="2573950" cy="13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4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5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72" name="Google Shape;572;p45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3" name="Google Shape;573;p45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Nível 1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4" name="Google Shape;574;p45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Fases do Projeto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75" name="Google Shape;575;p45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76" name="Google Shape;5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5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9" name="Google Shape;579;p45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5" title="eap.drawio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88" y="2124050"/>
            <a:ext cx="11142628" cy="26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5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6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588" name="Google Shape;588;p46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89" name="Google Shape;589;p46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Nível 3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90" name="Google Shape;590;p46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Entregáveis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91" name="Google Shape;591;p4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592" name="Google Shape;5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6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95" name="Google Shape;595;p46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46" title="eap.drawio(2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147" y="1338875"/>
            <a:ext cx="8114127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6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7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604" name="Google Shape;604;p47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5" name="Google Shape;605;p47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Atividade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6" name="Google Shape;606;p47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Considerando o projeto da Escola de T.I.: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A) Inicie a escrita do Plano de Gerenciamento do Projeto (modelo no GDrive da disciplina);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B) Crie a Declaração do Escopo do Projeto, seguindo o exemplo dos slides;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C) Crie a EAP do seu projeto, 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seguindo o exemplo dos slides;</a:t>
            </a:r>
            <a:r>
              <a:rPr lang="pt-PT" sz="2600">
                <a:latin typeface="Play"/>
                <a:ea typeface="Play"/>
                <a:cs typeface="Play"/>
                <a:sym typeface="Play"/>
              </a:rPr>
              <a:t> 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7" name="Google Shape;607;p4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08" name="Google Shape;6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7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11" name="Google Shape;611;p47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7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"/>
          <p:cNvSpPr/>
          <p:nvPr/>
        </p:nvSpPr>
        <p:spPr>
          <a:xfrm>
            <a:off x="0" y="0"/>
            <a:ext cx="12192000" cy="577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8"/>
          <p:cNvSpPr txBox="1"/>
          <p:nvPr>
            <p:ph type="title"/>
          </p:nvPr>
        </p:nvSpPr>
        <p:spPr>
          <a:xfrm>
            <a:off x="838200" y="20026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109220" marR="117475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4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DÚVIDAS?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619" name="Google Shape;619;p4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620" name="Google Shape;620;p48" title="unicesumar-logo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25" y="5902388"/>
            <a:ext cx="1563750" cy="76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Concepção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Partes interessadas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Matriz de comunicação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b="1" lang="pt-PT" sz="2600">
                <a:latin typeface="Play"/>
                <a:ea typeface="Play"/>
                <a:cs typeface="Play"/>
                <a:sym typeface="Play"/>
              </a:rPr>
              <a:t>Termo de abertura do projeto</a:t>
            </a:r>
            <a:endParaRPr b="1" sz="2600">
              <a:latin typeface="Play"/>
              <a:ea typeface="Play"/>
              <a:cs typeface="Play"/>
              <a:sym typeface="Play"/>
            </a:endParaRPr>
          </a:p>
          <a:p>
            <a:pPr indent="-393700" lvl="1" marL="9144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t/>
            </a:r>
            <a:endParaRPr b="1"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16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9" name="Google Shape;139;p17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17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2379775" y="3985850"/>
            <a:ext cx="1563900" cy="12075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11" y="1125163"/>
            <a:ext cx="11960390" cy="46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/>
        </p:nvSpPr>
        <p:spPr>
          <a:xfrm rot="-2309906">
            <a:off x="1172241" y="3980961"/>
            <a:ext cx="964830" cy="21969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804" y="1620025"/>
            <a:ext cx="4985851" cy="326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18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2379775" y="3985850"/>
            <a:ext cx="1563900" cy="1207500"/>
          </a:xfrm>
          <a:prstGeom prst="rect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11" y="1125163"/>
            <a:ext cx="11960390" cy="46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 rot="-2700000">
            <a:off x="3541282" y="4054303"/>
            <a:ext cx="964776" cy="2197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Concepção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Requisitos funcionais e não funcionais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Diagrama de caso de uso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b="1" lang="pt-PT" sz="3600">
                <a:latin typeface="Play"/>
                <a:ea typeface="Play"/>
                <a:cs typeface="Play"/>
                <a:sym typeface="Play"/>
              </a:rPr>
              <a:t>ENTREGA NO DIA 11/04 !!!</a:t>
            </a:r>
            <a:endParaRPr b="1" sz="3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2" name="Google Shape;182;p19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Áreas de Conhecimento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Escopo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Tempo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Qualidade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Recursos Humanos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-393700" lvl="0" marL="457200" marR="11747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…</a:t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7" name="Google Shape;197;p20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4745925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446050" y="5964300"/>
            <a:ext cx="367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Disciplina: Algoritmos e Fundamentos de Programação de Computadores</a:t>
            </a:r>
            <a:endParaRPr b="1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846450" y="265875"/>
            <a:ext cx="10515600" cy="88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PT" sz="2800">
                <a:latin typeface="Play"/>
                <a:ea typeface="Play"/>
                <a:cs typeface="Play"/>
                <a:sym typeface="Play"/>
              </a:rPr>
              <a:t>Ciclo de Vida do Projeto</a:t>
            </a:r>
            <a:endParaRPr b="1" sz="28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838200" y="1534026"/>
            <a:ext cx="10515600" cy="46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SzPts val="2600"/>
              <a:buFont typeface="Play"/>
              <a:buChar char="•"/>
            </a:pPr>
            <a:r>
              <a:rPr lang="pt-PT" sz="2600">
                <a:latin typeface="Play"/>
                <a:ea typeface="Play"/>
                <a:cs typeface="Play"/>
                <a:sym typeface="Play"/>
              </a:rPr>
              <a:t>Como monitorar e manter registros de todos esses aspectos?</a:t>
            </a:r>
            <a:endParaRPr sz="2600">
              <a:latin typeface="Play"/>
              <a:ea typeface="Play"/>
              <a:cs typeface="Play"/>
              <a:sym typeface="Play"/>
            </a:endParaRPr>
          </a:p>
          <a:p>
            <a:pPr indent="0" lvl="0" marL="0" marR="117475" rtl="0" algn="just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9372600" y="31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065" y="5844028"/>
            <a:ext cx="2154251" cy="9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 rot="-5400000">
            <a:off x="5572200" y="221700"/>
            <a:ext cx="1064100" cy="12208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4596000" y="61258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Professor: </a:t>
            </a:r>
            <a:r>
              <a:rPr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Me. João Paulo Biazotto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2" name="Google Shape;212;p21" title="unicesumar-logo-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7575" y="5940975"/>
            <a:ext cx="1563750" cy="7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1800" y="2085678"/>
            <a:ext cx="3495475" cy="34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446050" y="612585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Disciplina: Gestão de Projetos Tecnológicos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