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311" r:id="rId2"/>
    <p:sldId id="313" r:id="rId3"/>
    <p:sldId id="256" r:id="rId4"/>
    <p:sldId id="286" r:id="rId5"/>
    <p:sldId id="259" r:id="rId6"/>
    <p:sldId id="290" r:id="rId7"/>
    <p:sldId id="291" r:id="rId8"/>
    <p:sldId id="292" r:id="rId9"/>
    <p:sldId id="314" r:id="rId10"/>
    <p:sldId id="295" r:id="rId11"/>
    <p:sldId id="308" r:id="rId12"/>
    <p:sldId id="310" r:id="rId13"/>
    <p:sldId id="294" r:id="rId14"/>
    <p:sldId id="315" r:id="rId15"/>
    <p:sldId id="316" r:id="rId16"/>
    <p:sldId id="300" r:id="rId17"/>
    <p:sldId id="303" r:id="rId18"/>
    <p:sldId id="305" r:id="rId19"/>
    <p:sldId id="309" r:id="rId20"/>
  </p:sldIdLst>
  <p:sldSz cx="9144000" cy="5143500" type="screen16x9"/>
  <p:notesSz cx="6858000" cy="9144000"/>
  <p:embeddedFontLs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swal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21">
          <p15:clr>
            <a:srgbClr val="A4A3A4"/>
          </p15:clr>
        </p15:guide>
        <p15:guide id="2" pos="292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FC10"/>
    <a:srgbClr val="FFFF00"/>
    <a:srgbClr val="66FF33"/>
    <a:srgbClr val="00FF00"/>
    <a:srgbClr val="CCFF33"/>
    <a:srgbClr val="607896"/>
    <a:srgbClr val="3796BF"/>
    <a:srgbClr val="3A81BA"/>
    <a:srgbClr val="5092C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5E55204-BBE4-4FA7-BECA-502151340141}">
  <a:tblStyle styleId="{55E55204-BBE4-4FA7-BECA-50215134014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howGuides="1">
      <p:cViewPr varScale="1">
        <p:scale>
          <a:sx n="90" d="100"/>
          <a:sy n="90" d="100"/>
        </p:scale>
        <p:origin x="596" y="56"/>
      </p:cViewPr>
      <p:guideLst>
        <p:guide orient="horz" pos="1121"/>
        <p:guide pos="29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0373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Ao assinar o termo de adesão, o município deverá indicar para cada UBS uma das seguintes opções: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572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067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4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46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830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Transição dos elementos: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pt-BR" dirty="0"/>
              <a:t>Aparece apenas o 1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pt-BR" dirty="0"/>
              <a:t>Evidencia (negrito?) a segunda opção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pt-BR" dirty="0"/>
              <a:t>Aparece o 2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pt-BR" dirty="0"/>
              <a:t>Evidencia a segunda opção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14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0DB3-E885-4D9A-B8CF-BC53560899B5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ACCA-910F-4F2D-BEA4-7BFAEF706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122" name="Shape 12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 flipH="1">
            <a:off x="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 flipH="1">
            <a:off x="6980439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parent Shapes">
    <p:bg>
      <p:bgPr>
        <a:solidFill>
          <a:srgbClr val="FF990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4278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99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CA7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CA7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1903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467544" y="1949955"/>
            <a:ext cx="6408712" cy="278203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pt-BR" sz="4400" dirty="0"/>
              <a:t>A estratégia e-Saúde</a:t>
            </a:r>
            <a:br>
              <a:rPr lang="pt-BR" sz="4400" dirty="0"/>
            </a:br>
            <a:r>
              <a:rPr lang="pt-BR" sz="4400" dirty="0"/>
              <a:t>para o Brasil</a:t>
            </a:r>
            <a:endParaRPr lang="en" sz="4400" dirty="0"/>
          </a:p>
        </p:txBody>
      </p:sp>
      <p:sp>
        <p:nvSpPr>
          <p:cNvPr id="3" name="Shape 165"/>
          <p:cNvSpPr txBox="1">
            <a:spLocks/>
          </p:cNvSpPr>
          <p:nvPr/>
        </p:nvSpPr>
        <p:spPr>
          <a:xfrm>
            <a:off x="4932040" y="4299942"/>
            <a:ext cx="3960440" cy="66644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ct val="91666"/>
            </a:pPr>
            <a:r>
              <a:rPr lang="pt-BR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  <a:t>JOAQUIM COSTA</a:t>
            </a:r>
          </a:p>
          <a:p>
            <a:pPr algn="r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  <a:t>Departamento de Monitoramento e Avaliação do SUS</a:t>
            </a:r>
            <a:br>
              <a:rPr lang="en-US" sz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</a:br>
            <a:r>
              <a:rPr lang="en-US" sz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  <a:t>Secretaria-Executiva / Ministério da Saúde</a:t>
            </a:r>
          </a:p>
        </p:txBody>
      </p:sp>
      <p:pic>
        <p:nvPicPr>
          <p:cNvPr id="6" name="Picture 2" descr="D:\Users\joaquim.costa\Google Drive\MS\e-Saúde\Marca digiSUS.jpg">
            <a:extLst>
              <a:ext uri="{FF2B5EF4-FFF2-40B4-BE49-F238E27FC236}">
                <a16:creationId xmlns:a16="http://schemas.microsoft.com/office/drawing/2014/main" id="{492BD3D0-E76D-4832-AB91-138C16D0B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17" y="501537"/>
            <a:ext cx="3593579" cy="22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325764"/>
      </p:ext>
    </p:extLst>
  </p:cSld>
  <p:clrMapOvr>
    <a:masterClrMapping/>
  </p:clrMapOvr>
  <p:transition spd="slow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619672" y="627534"/>
            <a:ext cx="7524327" cy="6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/>
              <a:t>Credenciamento de Empresas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51520" y="1563638"/>
            <a:ext cx="2796000" cy="30243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b="1" dirty="0">
                <a:solidFill>
                  <a:schemeClr val="accent2"/>
                </a:solidFill>
              </a:rPr>
              <a:t>CREDENCIAMENTO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dirty="0"/>
              <a:t>A empresa interessada deve se credenciar junto ao Ministério informando:</a:t>
            </a:r>
          </a:p>
          <a:p>
            <a:pPr marL="180000" indent="-180000">
              <a:lnSpc>
                <a:spcPct val="90000"/>
              </a:lnSpc>
              <a:spcAft>
                <a:spcPts val="400"/>
              </a:spcAft>
              <a:buClr>
                <a:schemeClr val="accent1"/>
              </a:buClr>
              <a:buSzPct val="70000"/>
            </a:pPr>
            <a:r>
              <a:rPr lang="pt-BR" sz="1700" dirty="0"/>
              <a:t>Características de suas soluções.</a:t>
            </a:r>
          </a:p>
          <a:p>
            <a:pPr marL="180000" indent="-180000">
              <a:lnSpc>
                <a:spcPct val="90000"/>
              </a:lnSpc>
              <a:spcAft>
                <a:spcPts val="400"/>
              </a:spcAft>
              <a:buClr>
                <a:schemeClr val="accent1"/>
              </a:buClr>
              <a:buSzPct val="70000"/>
            </a:pPr>
            <a:r>
              <a:rPr lang="pt-BR" sz="1700" dirty="0"/>
              <a:t>Municípios (lotes) em que pretende atuar.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8" name="Shape 165"/>
          <p:cNvSpPr txBox="1">
            <a:spLocks noGrp="1"/>
          </p:cNvSpPr>
          <p:nvPr>
            <p:ph type="body" idx="1"/>
          </p:nvPr>
        </p:nvSpPr>
        <p:spPr>
          <a:xfrm>
            <a:off x="3099811" y="1833294"/>
            <a:ext cx="2796000" cy="203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b="1" dirty="0">
                <a:solidFill>
                  <a:schemeClr val="accent2"/>
                </a:solidFill>
              </a:rPr>
              <a:t>ANÁLISE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ct val="91666"/>
              <a:buNone/>
            </a:pPr>
            <a:r>
              <a:rPr lang="pt-BR" dirty="0"/>
              <a:t>O Ministério irá analisar cada solução e atestar o atendimento aos requisitos mínimos e aos diferenciais declarados. </a:t>
            </a:r>
          </a:p>
        </p:txBody>
      </p:sp>
      <p:sp>
        <p:nvSpPr>
          <p:cNvPr id="9" name="Shape 165"/>
          <p:cNvSpPr txBox="1">
            <a:spLocks noGrp="1"/>
          </p:cNvSpPr>
          <p:nvPr>
            <p:ph type="body" idx="1"/>
          </p:nvPr>
        </p:nvSpPr>
        <p:spPr>
          <a:xfrm>
            <a:off x="5948103" y="2049318"/>
            <a:ext cx="2796000" cy="203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b="1" dirty="0">
                <a:solidFill>
                  <a:schemeClr val="accent2"/>
                </a:solidFill>
              </a:rPr>
              <a:t>TERMO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ct val="91666"/>
              <a:buNone/>
            </a:pPr>
            <a:r>
              <a:rPr lang="pt-BR" dirty="0"/>
              <a:t>As empresas credenciadas deverão assinar Termo</a:t>
            </a:r>
            <a:br>
              <a:rPr lang="pt-BR" dirty="0"/>
            </a:br>
            <a:r>
              <a:rPr lang="pt-BR" dirty="0"/>
              <a:t>de Credenciamento</a:t>
            </a:r>
            <a:br>
              <a:rPr lang="pt-BR" dirty="0"/>
            </a:br>
            <a:r>
              <a:rPr lang="pt-BR" dirty="0"/>
              <a:t>com o Ministério.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5325374"/>
      </p:ext>
    </p:extLst>
  </p:cSld>
  <p:clrMapOvr>
    <a:masterClrMapping/>
  </p:clrMapOvr>
  <p:transition spd="slow">
    <p:strips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 idx="4294967295"/>
          </p:nvPr>
        </p:nvSpPr>
        <p:spPr>
          <a:xfrm>
            <a:off x="1619672" y="594568"/>
            <a:ext cx="7524328" cy="68103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>
                <a:solidFill>
                  <a:schemeClr val="bg1"/>
                </a:solidFill>
              </a:rPr>
              <a:t>Modalidades de Adesão Municipal</a:t>
            </a:r>
          </a:p>
        </p:txBody>
      </p:sp>
      <p:sp>
        <p:nvSpPr>
          <p:cNvPr id="5" name="Forma Livre 4"/>
          <p:cNvSpPr/>
          <p:nvPr/>
        </p:nvSpPr>
        <p:spPr>
          <a:xfrm>
            <a:off x="323528" y="1963329"/>
            <a:ext cx="8496944" cy="1178100"/>
          </a:xfrm>
          <a:custGeom>
            <a:avLst/>
            <a:gdLst>
              <a:gd name="connsiteX0" fmla="*/ 0 w 8496944"/>
              <a:gd name="connsiteY0" fmla="*/ 0 h 1178100"/>
              <a:gd name="connsiteX1" fmla="*/ 8496944 w 8496944"/>
              <a:gd name="connsiteY1" fmla="*/ 0 h 1178100"/>
              <a:gd name="connsiteX2" fmla="*/ 8496944 w 8496944"/>
              <a:gd name="connsiteY2" fmla="*/ 1178100 h 1178100"/>
              <a:gd name="connsiteX3" fmla="*/ 0 w 8496944"/>
              <a:gd name="connsiteY3" fmla="*/ 1178100 h 1178100"/>
              <a:gd name="connsiteX4" fmla="*/ 0 w 8496944"/>
              <a:gd name="connsiteY4" fmla="*/ 0 h 11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6944" h="1178100">
                <a:moveTo>
                  <a:pt x="0" y="0"/>
                </a:moveTo>
                <a:lnTo>
                  <a:pt x="8496944" y="0"/>
                </a:lnTo>
                <a:lnTo>
                  <a:pt x="8496944" y="1178100"/>
                </a:lnTo>
                <a:lnTo>
                  <a:pt x="0" y="1178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0" tIns="396000" rIns="360000" bIns="108000" numCol="1" spcCol="1270" anchor="t" anchorCtr="0">
            <a:noAutofit/>
          </a:bodyPr>
          <a:lstStyle/>
          <a:p>
            <a:pPr lvl="1" defTabSz="755650">
              <a:spcBef>
                <a:spcPct val="0"/>
              </a:spcBef>
            </a:pPr>
            <a:r>
              <a:rPr lang="pt-BR" sz="1600" dirty="0"/>
              <a:t>O MS deduzirá do incentivo financeiro do PAB Variável o percentual de até 50% dos valores empregados mensalmente no Programa</a:t>
            </a: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</p:txBody>
      </p:sp>
      <p:sp>
        <p:nvSpPr>
          <p:cNvPr id="6" name="Forma Livre 5"/>
          <p:cNvSpPr/>
          <p:nvPr/>
        </p:nvSpPr>
        <p:spPr>
          <a:xfrm>
            <a:off x="624550" y="1712409"/>
            <a:ext cx="7187810" cy="501840"/>
          </a:xfrm>
          <a:custGeom>
            <a:avLst/>
            <a:gdLst>
              <a:gd name="connsiteX0" fmla="*/ 0 w 5947860"/>
              <a:gd name="connsiteY0" fmla="*/ 83642 h 501840"/>
              <a:gd name="connsiteX1" fmla="*/ 83642 w 5947860"/>
              <a:gd name="connsiteY1" fmla="*/ 0 h 501840"/>
              <a:gd name="connsiteX2" fmla="*/ 5864218 w 5947860"/>
              <a:gd name="connsiteY2" fmla="*/ 0 h 501840"/>
              <a:gd name="connsiteX3" fmla="*/ 5947860 w 5947860"/>
              <a:gd name="connsiteY3" fmla="*/ 83642 h 501840"/>
              <a:gd name="connsiteX4" fmla="*/ 5947860 w 5947860"/>
              <a:gd name="connsiteY4" fmla="*/ 418198 h 501840"/>
              <a:gd name="connsiteX5" fmla="*/ 5864218 w 5947860"/>
              <a:gd name="connsiteY5" fmla="*/ 501840 h 501840"/>
              <a:gd name="connsiteX6" fmla="*/ 83642 w 5947860"/>
              <a:gd name="connsiteY6" fmla="*/ 501840 h 501840"/>
              <a:gd name="connsiteX7" fmla="*/ 0 w 5947860"/>
              <a:gd name="connsiteY7" fmla="*/ 418198 h 501840"/>
              <a:gd name="connsiteX8" fmla="*/ 0 w 594786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786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5864218" y="0"/>
                </a:lnTo>
                <a:cubicBezTo>
                  <a:pt x="5910412" y="0"/>
                  <a:pt x="5947860" y="37448"/>
                  <a:pt x="5947860" y="83642"/>
                </a:cubicBezTo>
                <a:lnTo>
                  <a:pt x="5947860" y="418198"/>
                </a:lnTo>
                <a:cubicBezTo>
                  <a:pt x="5947860" y="464392"/>
                  <a:pt x="5910412" y="501840"/>
                  <a:pt x="586421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313" tIns="24498" rIns="249313" bIns="24498" numCol="1" spcCol="1270" anchor="ctr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900" kern="1200" dirty="0">
                <a:latin typeface="Roboto Condensed" panose="020B0604020202020204" charset="0"/>
                <a:ea typeface="Roboto Condensed" panose="020B0604020202020204" charset="0"/>
              </a:rPr>
              <a:t>1. Contratação de empresa credenciada pelo MS para informatização </a:t>
            </a:r>
          </a:p>
        </p:txBody>
      </p:sp>
      <p:sp>
        <p:nvSpPr>
          <p:cNvPr id="7" name="Forma Livre 6"/>
          <p:cNvSpPr/>
          <p:nvPr/>
        </p:nvSpPr>
        <p:spPr>
          <a:xfrm>
            <a:off x="323528" y="3560349"/>
            <a:ext cx="8496944" cy="1171641"/>
          </a:xfrm>
          <a:custGeom>
            <a:avLst/>
            <a:gdLst>
              <a:gd name="connsiteX0" fmla="*/ 0 w 8496944"/>
              <a:gd name="connsiteY0" fmla="*/ 0 h 1419075"/>
              <a:gd name="connsiteX1" fmla="*/ 8496944 w 8496944"/>
              <a:gd name="connsiteY1" fmla="*/ 0 h 1419075"/>
              <a:gd name="connsiteX2" fmla="*/ 8496944 w 8496944"/>
              <a:gd name="connsiteY2" fmla="*/ 1419075 h 1419075"/>
              <a:gd name="connsiteX3" fmla="*/ 0 w 8496944"/>
              <a:gd name="connsiteY3" fmla="*/ 1419075 h 1419075"/>
              <a:gd name="connsiteX4" fmla="*/ 0 w 8496944"/>
              <a:gd name="connsiteY4" fmla="*/ 0 h 14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6944" h="1419075">
                <a:moveTo>
                  <a:pt x="0" y="0"/>
                </a:moveTo>
                <a:lnTo>
                  <a:pt x="8496944" y="0"/>
                </a:lnTo>
                <a:lnTo>
                  <a:pt x="8496944" y="1419075"/>
                </a:lnTo>
                <a:lnTo>
                  <a:pt x="0" y="14190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hueOff val="6453481"/>
              <a:satOff val="16327"/>
              <a:lumOff val="372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0" tIns="396000" rIns="360000" bIns="108000" numCol="1" spcCol="1270" anchor="t" anchorCtr="0">
            <a:noAutofit/>
          </a:bodyPr>
          <a:lstStyle/>
          <a:p>
            <a:pPr lvl="1" defTabSz="755650">
              <a:spcBef>
                <a:spcPct val="0"/>
              </a:spcBef>
            </a:pPr>
            <a:r>
              <a:rPr lang="pt-BR" sz="1600" dirty="0"/>
              <a:t>O MS destinará mensalmente o percentual de até 50% dos valores de custeio unitários fixados pelo Programa.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624550" y="3309429"/>
            <a:ext cx="7115802" cy="501840"/>
          </a:xfrm>
          <a:custGeom>
            <a:avLst/>
            <a:gdLst>
              <a:gd name="connsiteX0" fmla="*/ 0 w 5947860"/>
              <a:gd name="connsiteY0" fmla="*/ 83642 h 501840"/>
              <a:gd name="connsiteX1" fmla="*/ 83642 w 5947860"/>
              <a:gd name="connsiteY1" fmla="*/ 0 h 501840"/>
              <a:gd name="connsiteX2" fmla="*/ 5864218 w 5947860"/>
              <a:gd name="connsiteY2" fmla="*/ 0 h 501840"/>
              <a:gd name="connsiteX3" fmla="*/ 5947860 w 5947860"/>
              <a:gd name="connsiteY3" fmla="*/ 83642 h 501840"/>
              <a:gd name="connsiteX4" fmla="*/ 5947860 w 5947860"/>
              <a:gd name="connsiteY4" fmla="*/ 418198 h 501840"/>
              <a:gd name="connsiteX5" fmla="*/ 5864218 w 5947860"/>
              <a:gd name="connsiteY5" fmla="*/ 501840 h 501840"/>
              <a:gd name="connsiteX6" fmla="*/ 83642 w 5947860"/>
              <a:gd name="connsiteY6" fmla="*/ 501840 h 501840"/>
              <a:gd name="connsiteX7" fmla="*/ 0 w 5947860"/>
              <a:gd name="connsiteY7" fmla="*/ 418198 h 501840"/>
              <a:gd name="connsiteX8" fmla="*/ 0 w 594786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786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5864218" y="0"/>
                </a:lnTo>
                <a:cubicBezTo>
                  <a:pt x="5910412" y="0"/>
                  <a:pt x="5947860" y="37448"/>
                  <a:pt x="5947860" y="83642"/>
                </a:cubicBezTo>
                <a:lnTo>
                  <a:pt x="5947860" y="418198"/>
                </a:lnTo>
                <a:cubicBezTo>
                  <a:pt x="5947860" y="464392"/>
                  <a:pt x="5910412" y="501840"/>
                  <a:pt x="586421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453481"/>
              <a:satOff val="16327"/>
              <a:lumOff val="3724"/>
              <a:alphaOff val="0"/>
            </a:schemeClr>
          </a:fillRef>
          <a:effectRef idx="0">
            <a:schemeClr val="accent3">
              <a:hueOff val="6453481"/>
              <a:satOff val="16327"/>
              <a:lumOff val="372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313" tIns="24498" rIns="249313" bIns="24498" numCol="1" spcCol="1270" anchor="ctr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900" kern="1200" dirty="0">
                <a:latin typeface="Roboto Condensed" panose="020B0604020202020204" charset="0"/>
                <a:ea typeface="Roboto Condensed" panose="020B0604020202020204" charset="0"/>
              </a:rPr>
              <a:t>2. Transferência de recursos para custeio da solução existente </a:t>
            </a:r>
          </a:p>
        </p:txBody>
      </p:sp>
    </p:spTree>
    <p:extLst>
      <p:ext uri="{BB962C8B-B14F-4D97-AF65-F5344CB8AC3E}">
        <p14:creationId xmlns:p14="http://schemas.microsoft.com/office/powerpoint/2010/main" val="3147070733"/>
      </p:ext>
    </p:extLst>
  </p:cSld>
  <p:clrMapOvr>
    <a:masterClrMapping/>
  </p:clrMapOvr>
  <p:transition spd="slow">
    <p:strips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655169" y="522898"/>
            <a:ext cx="7488831" cy="6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4000"/>
              <a:t>Dados das UBS</a:t>
            </a:r>
            <a:endParaRPr lang="en" sz="4000" dirty="0"/>
          </a:p>
        </p:txBody>
      </p:sp>
      <p:sp>
        <p:nvSpPr>
          <p:cNvPr id="10" name="Shape 165"/>
          <p:cNvSpPr txBox="1">
            <a:spLocks noGrp="1"/>
          </p:cNvSpPr>
          <p:nvPr>
            <p:ph type="body" idx="4294967295"/>
          </p:nvPr>
        </p:nvSpPr>
        <p:spPr>
          <a:xfrm>
            <a:off x="3888224" y="1546274"/>
            <a:ext cx="2700000" cy="35457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800" b="1" dirty="0">
                <a:solidFill>
                  <a:schemeClr val="accent2"/>
                </a:solidFill>
              </a:rPr>
              <a:t>MODALIDADE</a:t>
            </a:r>
            <a:r>
              <a:rPr lang="en" sz="1800" b="1" dirty="0">
                <a:solidFill>
                  <a:schemeClr val="accent2"/>
                </a:solidFill>
              </a:rPr>
              <a:t> DE ADESÃO</a:t>
            </a:r>
          </a:p>
          <a:p>
            <a:pPr lvl="0">
              <a:lnSpc>
                <a:spcPct val="90000"/>
              </a:lnSpc>
              <a:spcAft>
                <a:spcPts val="500"/>
              </a:spcAft>
              <a:buClr>
                <a:schemeClr val="dk1"/>
              </a:buClr>
              <a:buSzPct val="91666"/>
              <a:buNone/>
            </a:pPr>
            <a:r>
              <a:rPr lang="pt-BR" sz="1800" dirty="0"/>
              <a:t>Para cada UBS, irá selecionar:</a:t>
            </a:r>
          </a:p>
          <a:p>
            <a:pPr marL="180000" lvl="0" indent="-18000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70000"/>
            </a:pPr>
            <a:r>
              <a:rPr lang="pt-BR" sz="1600" dirty="0"/>
              <a:t>UBS com PE – poderá optar pela </a:t>
            </a: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adesão à solução de informatização ou pelo </a:t>
            </a:r>
            <a:r>
              <a:rPr lang="pt-BR" sz="1600" dirty="0"/>
              <a:t>recurso para custeio.</a:t>
            </a:r>
          </a:p>
          <a:p>
            <a:pPr marL="180000" lvl="0" indent="-18000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70000"/>
            </a:pPr>
            <a:r>
              <a:rPr lang="pt-BR" sz="1600" dirty="0"/>
              <a:t>UBS sem PE – deverá, necessariamente, </a:t>
            </a: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aderir à solução de informatização.</a:t>
            </a:r>
            <a:endParaRPr sz="1600" dirty="0"/>
          </a:p>
        </p:txBody>
      </p:sp>
      <p:sp>
        <p:nvSpPr>
          <p:cNvPr id="11" name="Shape 165"/>
          <p:cNvSpPr txBox="1">
            <a:spLocks noGrp="1"/>
          </p:cNvSpPr>
          <p:nvPr>
            <p:ph type="body" idx="4294967295"/>
          </p:nvPr>
        </p:nvSpPr>
        <p:spPr>
          <a:xfrm>
            <a:off x="719872" y="1546274"/>
            <a:ext cx="2700000" cy="3185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800" b="1" dirty="0">
                <a:solidFill>
                  <a:schemeClr val="accent2"/>
                </a:solidFill>
              </a:rPr>
              <a:t>ATUALIZAÇÃO DE DADOS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ct val="91666"/>
              <a:buNone/>
            </a:pPr>
            <a:r>
              <a:rPr lang="pt-BR" sz="1800" dirty="0"/>
              <a:t>O município atualizará os dados de cada UBS: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91666"/>
            </a:pPr>
            <a:r>
              <a:rPr lang="pt-BR" sz="1800" dirty="0"/>
              <a:t>Alimentação de energia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91666"/>
            </a:pPr>
            <a:r>
              <a:rPr lang="pt-BR" sz="1800" dirty="0"/>
              <a:t>Quantidade de consultórios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91666"/>
            </a:pPr>
            <a:r>
              <a:rPr lang="pt-BR" sz="1800" dirty="0"/>
              <a:t>Mobiliário adequado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91666"/>
            </a:pPr>
            <a:r>
              <a:rPr lang="pt-BR" sz="1800" dirty="0"/>
              <a:t>Computadores existentes</a:t>
            </a:r>
          </a:p>
        </p:txBody>
      </p:sp>
    </p:spTree>
    <p:extLst>
      <p:ext uri="{BB962C8B-B14F-4D97-AF65-F5344CB8AC3E}">
        <p14:creationId xmlns:p14="http://schemas.microsoft.com/office/powerpoint/2010/main" val="404232088"/>
      </p:ext>
    </p:extLst>
  </p:cSld>
  <p:clrMapOvr>
    <a:masterClrMapping/>
  </p:clrMapOvr>
  <p:transition spd="slow">
    <p:strips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1"/>
          <p:cNvSpPr txBox="1">
            <a:spLocks/>
          </p:cNvSpPr>
          <p:nvPr/>
        </p:nvSpPr>
        <p:spPr>
          <a:xfrm>
            <a:off x="1691680" y="411510"/>
            <a:ext cx="745232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000" dirty="0">
                <a:solidFill>
                  <a:schemeClr val="bg1"/>
                </a:solidFill>
              </a:rPr>
              <a:t>Escolha das Soluções</a:t>
            </a:r>
            <a:endParaRPr lang="en" sz="4000" dirty="0">
              <a:solidFill>
                <a:schemeClr val="bg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143508" y="1175831"/>
            <a:ext cx="8856984" cy="3887624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8000" indent="-288000">
              <a:lnSpc>
                <a:spcPct val="95000"/>
              </a:lnSpc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24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Portal com soluções credenciadas para o município</a:t>
            </a:r>
          </a:p>
          <a:p>
            <a:pPr marL="288000" indent="-288000">
              <a:lnSpc>
                <a:spcPct val="95000"/>
              </a:lnSpc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24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O município escolherá a melhor solução</a:t>
            </a:r>
          </a:p>
          <a:p>
            <a:pPr marL="288000" indent="-288000">
              <a:lnSpc>
                <a:spcPct val="95000"/>
              </a:lnSpc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24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A empresa agenda visita técnica a cada UBS. </a:t>
            </a:r>
          </a:p>
          <a:p>
            <a:pPr marL="288000" indent="-288000">
              <a:lnSpc>
                <a:spcPct val="95000"/>
              </a:lnSpc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24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Após a visita, a empresa cadastrará cronograma de implantação, </a:t>
            </a:r>
            <a:br>
              <a:rPr lang="pt-BR" sz="24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</a:br>
            <a:r>
              <a:rPr lang="pt-BR" sz="24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que deverá ser aprovado pelo município.</a:t>
            </a:r>
          </a:p>
          <a:p>
            <a:pPr marL="288000" indent="-288000">
              <a:lnSpc>
                <a:spcPct val="95000"/>
              </a:lnSpc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24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O município assinará o Termo de Adesão</a:t>
            </a:r>
          </a:p>
          <a:p>
            <a:pPr marL="288000" indent="-288000">
              <a:lnSpc>
                <a:spcPct val="95000"/>
              </a:lnSpc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24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A empresa e o Ministério deverão assinar o </a:t>
            </a:r>
            <a:br>
              <a:rPr lang="pt-BR" sz="24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</a:br>
            <a:r>
              <a:rPr lang="pt-BR" sz="24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contrato de execução dos serviços.</a:t>
            </a:r>
          </a:p>
        </p:txBody>
      </p:sp>
    </p:spTree>
    <p:extLst>
      <p:ext uri="{BB962C8B-B14F-4D97-AF65-F5344CB8AC3E}">
        <p14:creationId xmlns:p14="http://schemas.microsoft.com/office/powerpoint/2010/main" val="1033123665"/>
      </p:ext>
    </p:extLst>
  </p:cSld>
  <p:clrMapOvr>
    <a:masterClrMapping/>
  </p:clrMapOvr>
  <p:transition spd="slow">
    <p:strips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23528" y="1491630"/>
            <a:ext cx="6385308" cy="3384376"/>
          </a:xfrm>
          <a:prstGeom prst="rect">
            <a:avLst/>
          </a:prstGeom>
        </p:spPr>
        <p:txBody>
          <a:bodyPr lIns="72000" tIns="72000" rIns="72000" bIns="72000" anchor="ctr" anchorCtr="0">
            <a:noAutofit/>
          </a:bodyPr>
          <a:lstStyle/>
          <a:p>
            <a:pPr marL="342900" indent="-342900"/>
            <a:r>
              <a:rPr lang="pt-BR" dirty="0"/>
              <a:t>Cumprir as normas do Ministério da Saúde acerca do PIUBS </a:t>
            </a:r>
          </a:p>
          <a:p>
            <a:pPr marL="342900" indent="-342900"/>
            <a:r>
              <a:rPr lang="pt-BR" dirty="0"/>
              <a:t>Garantir o envio mensal dos dados mínimos obrigatórios </a:t>
            </a:r>
          </a:p>
          <a:p>
            <a:pPr marL="342900" indent="-342900"/>
            <a:r>
              <a:rPr lang="pt-BR" dirty="0"/>
              <a:t>Auxiliar na fiscalização dos contratos</a:t>
            </a:r>
          </a:p>
          <a:p>
            <a:pPr marL="342900" indent="-342900"/>
            <a:r>
              <a:rPr lang="pt-BR" dirty="0"/>
              <a:t>Prover a guarda dos equipamentos e serviços disponibilizados pelo programa;</a:t>
            </a:r>
          </a:p>
          <a:p>
            <a:pPr marL="342900" indent="-342900"/>
            <a:r>
              <a:rPr lang="pt-BR" dirty="0"/>
              <a:t>Disponibilizar instalação elétrica e mobiliário</a:t>
            </a:r>
          </a:p>
          <a:p>
            <a:pPr marL="342900" indent="-342900"/>
            <a:r>
              <a:rPr lang="pt-BR" dirty="0"/>
              <a:t>Garantir a disponibilidade e assiduidade dos profissionais das UBS nos treinamentos</a:t>
            </a:r>
          </a:p>
          <a:p>
            <a:pPr marL="342900" indent="-342900"/>
            <a:r>
              <a:rPr lang="pt-BR" dirty="0"/>
              <a:t>Aceitar o percentual e valor do desconto no PAB Variável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4" name="Shape 188"/>
          <p:cNvSpPr txBox="1">
            <a:spLocks/>
          </p:cNvSpPr>
          <p:nvPr/>
        </p:nvSpPr>
        <p:spPr>
          <a:xfrm>
            <a:off x="3059832" y="483518"/>
            <a:ext cx="4152275" cy="5400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pt-BR" sz="4000" spc="-50" dirty="0">
                <a:solidFill>
                  <a:schemeClr val="accent3"/>
                </a:solidFill>
              </a:rPr>
              <a:t>Termo de Adesão</a:t>
            </a:r>
            <a:endParaRPr lang="en" sz="4000" spc="-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86482"/>
      </p:ext>
    </p:extLst>
  </p:cSld>
  <p:clrMapOvr>
    <a:masterClrMapping/>
  </p:clrMapOvr>
  <p:transition spd="slow">
    <p:strips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651476" y="483518"/>
            <a:ext cx="4500321" cy="68070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3796BF"/>
              </a:buClr>
              <a:buSzPct val="100000"/>
            </a:pPr>
            <a:r>
              <a:rPr lang="pt-BR" sz="4000" b="1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Fila de Espera</a:t>
            </a: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220165" y="1635646"/>
            <a:ext cx="6944123" cy="316835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00" indent="-360000">
              <a:spcAft>
                <a:spcPts val="600"/>
              </a:spcAft>
              <a:buClr>
                <a:srgbClr val="4BB5D9"/>
              </a:buClr>
              <a:buSzPct val="100000"/>
              <a:buFont typeface="Roboto Condensed"/>
              <a:buChar char="»"/>
            </a:pPr>
            <a:r>
              <a:rPr lang="pt-BR" sz="2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No início, a demanda será maior do que a capacidade de implantação das empresas</a:t>
            </a:r>
          </a:p>
          <a:p>
            <a:pPr marL="360000" indent="-360000">
              <a:buClr>
                <a:srgbClr val="4BB5D9"/>
              </a:buClr>
              <a:buSzPct val="100000"/>
              <a:buFont typeface="Roboto Condensed"/>
              <a:buChar char="»"/>
            </a:pPr>
            <a:r>
              <a:rPr lang="pt-BR" sz="2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Ao ser selecionada, a empresa deve:</a:t>
            </a:r>
          </a:p>
          <a:p>
            <a:pPr lvl="5">
              <a:buClr>
                <a:srgbClr val="4BB5D9"/>
              </a:buClr>
              <a:buSzPct val="100000"/>
            </a:pPr>
            <a:r>
              <a:rPr lang="pt-BR" sz="2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	</a:t>
            </a:r>
            <a: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Agendar visita técnica às UBS ou</a:t>
            </a:r>
          </a:p>
          <a:p>
            <a:pPr lvl="5">
              <a:spcAft>
                <a:spcPts val="600"/>
              </a:spcAft>
              <a:buClr>
                <a:srgbClr val="4BB5D9"/>
              </a:buClr>
              <a:buSzPct val="100000"/>
            </a:pPr>
            <a: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	Colocar o município na fila</a:t>
            </a:r>
          </a:p>
          <a:p>
            <a:pPr marL="360000" indent="-360000">
              <a:spcAft>
                <a:spcPts val="600"/>
              </a:spcAft>
              <a:buClr>
                <a:srgbClr val="4BB5D9"/>
              </a:buClr>
              <a:buSzPct val="100000"/>
              <a:buFont typeface="Roboto Condensed"/>
              <a:buChar char="»"/>
            </a:pPr>
            <a:r>
              <a:rPr lang="pt-BR" sz="2000" dirty="0">
                <a:solidFill>
                  <a:srgbClr val="607896"/>
                </a:solidFill>
                <a:latin typeface="Roboto Condensed"/>
                <a:ea typeface="Roboto Condensed"/>
              </a:rPr>
              <a:t>Enquanto estiver na fila, o município pode desistir e escolher outra s</a:t>
            </a:r>
            <a: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olução</a:t>
            </a:r>
          </a:p>
          <a:p>
            <a:pPr marL="360000" indent="-360000">
              <a:buClr>
                <a:srgbClr val="4BB5D9"/>
              </a:buClr>
              <a:buSzPct val="100000"/>
              <a:buFont typeface="Roboto Condensed"/>
              <a:buChar char="»"/>
            </a:pPr>
            <a:r>
              <a:rPr lang="pt-BR" sz="2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No momento da escolha, será exibido:</a:t>
            </a:r>
          </a:p>
          <a:p>
            <a:pPr lvl="5">
              <a:buClr>
                <a:srgbClr val="4BB5D9"/>
              </a:buClr>
              <a:buSzPct val="100000"/>
            </a:pPr>
            <a:r>
              <a:rPr lang="pt-BR" sz="2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	</a:t>
            </a:r>
            <a:r>
              <a:rPr lang="pt-BR" sz="16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Qtde</a:t>
            </a:r>
            <a:r>
              <a:rPr lang="pt-BR" sz="16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de UBS em vistoria</a:t>
            </a:r>
          </a:p>
          <a:p>
            <a:pPr lvl="5">
              <a:buClr>
                <a:srgbClr val="4BB5D9"/>
              </a:buClr>
              <a:buSzPct val="100000"/>
            </a:pPr>
            <a:r>
              <a:rPr lang="pt-BR" sz="16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	</a:t>
            </a:r>
            <a:r>
              <a:rPr lang="pt-BR" sz="16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Qtde</a:t>
            </a:r>
            <a:r>
              <a:rPr lang="pt-BR" sz="16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de UBS na fila</a:t>
            </a:r>
            <a:endParaRPr lang="pt-BR" sz="1800" dirty="0">
              <a:solidFill>
                <a:srgbClr val="607896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54341770"/>
      </p:ext>
    </p:extLst>
  </p:cSld>
  <p:clrMapOvr>
    <a:masterClrMapping/>
  </p:clrMapOvr>
  <p:transition spd="slow">
    <p:strips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19758"/>
              </p:ext>
            </p:extLst>
          </p:nvPr>
        </p:nvGraphicFramePr>
        <p:xfrm>
          <a:off x="179512" y="1160165"/>
          <a:ext cx="8784976" cy="381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C000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IMPLANTAÇÃO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C000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OPERAÇÃO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00">
                <a:tc>
                  <a:txBody>
                    <a:bodyPr/>
                    <a:lstStyle/>
                    <a:p>
                      <a:pPr marL="216000" indent="-216000">
                        <a:spcAft>
                          <a:spcPts val="900"/>
                        </a:spcAft>
                        <a:buClr>
                          <a:srgbClr val="3797BF"/>
                        </a:buClr>
                        <a:buFont typeface="Calibri" panose="020F0502020204030204" pitchFamily="34" charset="0"/>
                        <a:buChar char="»"/>
                      </a:pPr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O município e o Ministério poderão acompanhar a implantação pelo portal, que será atualizado com informações pelas empresa após conclusão de cada atividade.</a:t>
                      </a:r>
                    </a:p>
                    <a:p>
                      <a:pPr marL="216000" indent="-216000">
                        <a:spcAft>
                          <a:spcPts val="900"/>
                        </a:spcAft>
                        <a:buClr>
                          <a:srgbClr val="3797BF"/>
                        </a:buClr>
                        <a:buFont typeface="Calibri" panose="020F0502020204030204" pitchFamily="34" charset="0"/>
                        <a:buChar char="»"/>
                      </a:pPr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Ao concluir a implantação de cada UBS, a empresa informará no portal. </a:t>
                      </a:r>
                    </a:p>
                    <a:p>
                      <a:pPr marL="216000" indent="-216000">
                        <a:spcAft>
                          <a:spcPts val="900"/>
                        </a:spcAft>
                        <a:buClr>
                          <a:srgbClr val="3797BF"/>
                        </a:buClr>
                        <a:buFont typeface="Calibri" panose="020F0502020204030204" pitchFamily="34" charset="0"/>
                        <a:buChar char="»"/>
                      </a:pPr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O município será notificado da conclusão e deverá assinar digitalmente um Termo de Aceite da Implantação. </a:t>
                      </a:r>
                    </a:p>
                  </a:txBody>
                  <a:tcPr anchor="ctr">
                    <a:solidFill>
                      <a:srgbClr val="3A81BA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indent="-216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rgbClr val="3797BF"/>
                        </a:buClr>
                        <a:buFont typeface="Calibri" panose="020F0502020204030204" pitchFamily="34" charset="0"/>
                        <a:buChar char="»"/>
                      </a:pPr>
                      <a:r>
                        <a:rPr lang="pt-BR" sz="18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+mn-cs"/>
                          <a:sym typeface="Arial"/>
                        </a:rPr>
                        <a:t>O Ministério e o município poderão acompanhar os níveis de qualidade dos serviços pelo portal, que disponibilizará indicadores e </a:t>
                      </a:r>
                      <a:r>
                        <a:rPr lang="pt-BR" sz="1800" b="0" i="1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+mn-cs"/>
                          <a:sym typeface="Arial"/>
                        </a:rPr>
                        <a:t>dashboards</a:t>
                      </a:r>
                      <a:r>
                        <a:rPr lang="pt-BR" sz="18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+mn-cs"/>
                          <a:sym typeface="Arial"/>
                        </a:rPr>
                        <a:t>, incluindo o resumo dos dados recebidos pelo repositório do Registro Eletrônico de Saúde.</a:t>
                      </a:r>
                    </a:p>
                    <a:p>
                      <a:pPr marL="216000" marR="0" indent="-216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rgbClr val="3797BF"/>
                        </a:buClr>
                        <a:buFont typeface="Calibri" panose="020F0502020204030204" pitchFamily="34" charset="0"/>
                        <a:buChar char="»"/>
                      </a:pPr>
                      <a:r>
                        <a:rPr lang="pt-BR" sz="18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+mn-cs"/>
                          <a:sym typeface="Arial"/>
                        </a:rPr>
                        <a:t>Mensalmente, o sistema irá gerar um relatório com os indicadores e </a:t>
                      </a:r>
                      <a:r>
                        <a:rPr lang="pt-BR" sz="1800" b="0" i="0" u="none" strike="noStrike" cap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+mn-cs"/>
                          <a:sym typeface="Arial"/>
                        </a:rPr>
                        <a:t>SLAs</a:t>
                      </a:r>
                      <a:r>
                        <a:rPr lang="pt-BR" sz="18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+mn-cs"/>
                          <a:sym typeface="Arial"/>
                        </a:rPr>
                        <a:t> do mês </a:t>
                      </a:r>
                      <a:r>
                        <a:rPr lang="pt-BR" sz="1800" b="0" i="0" u="none" strike="noStrike" cap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+mn-cs"/>
                          <a:sym typeface="Arial"/>
                        </a:rPr>
                        <a:t>anteior</a:t>
                      </a:r>
                      <a:r>
                        <a:rPr lang="pt-BR" sz="18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216000" marR="0" indent="-216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rgbClr val="3797BF"/>
                        </a:buClr>
                        <a:buFont typeface="Calibri" panose="020F0502020204030204" pitchFamily="34" charset="0"/>
                        <a:buChar char="»"/>
                      </a:pPr>
                      <a:r>
                        <a:rPr lang="pt-BR" sz="1800" b="0" i="0" u="none" strike="noStrike" cap="none" spc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Condensed" panose="020B0604020202020204" charset="0"/>
                          <a:ea typeface="Roboto Condensed" panose="020B0604020202020204" charset="0"/>
                          <a:cs typeface="+mn-cs"/>
                          <a:sym typeface="Arial"/>
                        </a:rPr>
                        <a:t>O Ministério liberará o pagamento à empresa.</a:t>
                      </a:r>
                    </a:p>
                  </a:txBody>
                  <a:tcPr anchor="ctr">
                    <a:solidFill>
                      <a:srgbClr val="3A81BA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hape 291"/>
          <p:cNvSpPr txBox="1">
            <a:spLocks noGrp="1"/>
          </p:cNvSpPr>
          <p:nvPr>
            <p:ph type="title" idx="4294967295"/>
          </p:nvPr>
        </p:nvSpPr>
        <p:spPr>
          <a:xfrm>
            <a:off x="2195736" y="240199"/>
            <a:ext cx="6948264" cy="6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/>
              <a:t>Implantação e Operação</a:t>
            </a:r>
          </a:p>
        </p:txBody>
      </p:sp>
    </p:spTree>
    <p:extLst>
      <p:ext uri="{BB962C8B-B14F-4D97-AF65-F5344CB8AC3E}">
        <p14:creationId xmlns:p14="http://schemas.microsoft.com/office/powerpoint/2010/main" val="2689358038"/>
      </p:ext>
    </p:extLst>
  </p:cSld>
  <p:clrMapOvr>
    <a:masterClrMapping/>
  </p:clrMapOvr>
  <p:transition spd="slow">
    <p:strips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1"/>
          <p:cNvSpPr txBox="1">
            <a:spLocks/>
          </p:cNvSpPr>
          <p:nvPr/>
        </p:nvSpPr>
        <p:spPr>
          <a:xfrm>
            <a:off x="1691680" y="306874"/>
            <a:ext cx="745232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000" dirty="0">
                <a:solidFill>
                  <a:schemeClr val="bg1"/>
                </a:solidFill>
              </a:rPr>
              <a:t>Vantagens do Modelo</a:t>
            </a:r>
            <a:endParaRPr lang="en" sz="4000" dirty="0">
              <a:solidFill>
                <a:schemeClr val="bg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179512" y="1131590"/>
            <a:ext cx="8784976" cy="3887624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00" indent="-360000"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As empresas competirão por um valor de tabela e </a:t>
            </a:r>
            <a:r>
              <a:rPr lang="pt-BR" sz="1800" b="1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oferecerão o máximo possível para conquistar os municípios</a:t>
            </a: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, que escolherão a </a:t>
            </a:r>
            <a:r>
              <a:rPr lang="pt-BR" sz="1800" b="1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melhor tecnologia para sua necessidade</a:t>
            </a: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.</a:t>
            </a:r>
          </a:p>
          <a:p>
            <a:pPr marL="360000" indent="-360000"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Cada empresa será responsável pela </a:t>
            </a:r>
            <a:r>
              <a:rPr lang="pt-BR" sz="1800" b="1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solução completa</a:t>
            </a: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. Não haverá necessidade de licitar qualquer outro item. </a:t>
            </a:r>
          </a:p>
          <a:p>
            <a:pPr marL="360000" indent="-360000"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Os critérios de qualidade dos serviços e o investimento inicial que cada empresa terá</a:t>
            </a:r>
            <a:b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</a:b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que realizar irão garantir as </a:t>
            </a:r>
            <a:r>
              <a:rPr lang="pt-BR" sz="1800" b="1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soluções sempre em funcionamento </a:t>
            </a: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e atendendo às regulamentações legais. </a:t>
            </a:r>
          </a:p>
          <a:p>
            <a:pPr marL="360000" indent="-360000"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As empresas montarão estruturas para atender o maior número de municípios possível.</a:t>
            </a:r>
            <a:b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</a:br>
            <a:r>
              <a:rPr lang="pt-BR" sz="1800" b="1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O conjunto das empresas viabilizará a implantação nas UBS em menos de 12 meses</a:t>
            </a: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.</a:t>
            </a:r>
          </a:p>
          <a:p>
            <a:pPr marL="360000" indent="-360000">
              <a:spcAft>
                <a:spcPts val="12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Roboto Condensed"/>
              <a:buChar char="»"/>
            </a:pP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O Ministério contribuirá com o mercado pela </a:t>
            </a:r>
            <a:r>
              <a:rPr lang="pt-BR" sz="1800" b="1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democratização do acesso aos serviços</a:t>
            </a:r>
            <a:r>
              <a:rPr lang="pt-BR" sz="18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/>
                <a:ea typeface="Roboto Condensed"/>
                <a:cs typeface="Roboto Condensed"/>
              </a:rPr>
              <a:t>, permitindo que pequenas e grandes empresas possam participar do programa.</a:t>
            </a:r>
          </a:p>
        </p:txBody>
      </p:sp>
    </p:spTree>
    <p:extLst>
      <p:ext uri="{BB962C8B-B14F-4D97-AF65-F5344CB8AC3E}">
        <p14:creationId xmlns:p14="http://schemas.microsoft.com/office/powerpoint/2010/main" val="701670667"/>
      </p:ext>
    </p:extLst>
  </p:cSld>
  <p:clrMapOvr>
    <a:masterClrMapping/>
  </p:clrMapOvr>
  <p:transition spd="slow">
    <p:strips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1619672" y="0"/>
            <a:ext cx="7524328" cy="127560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/>
              <a:t>TODOS </a:t>
            </a:r>
            <a:r>
              <a:rPr lang="pt-BR" sz="4400" dirty="0"/>
              <a:t>GANHAM!</a:t>
            </a:r>
            <a:endParaRPr lang="en" sz="4000" dirty="0"/>
          </a:p>
        </p:txBody>
      </p:sp>
      <p:grpSp>
        <p:nvGrpSpPr>
          <p:cNvPr id="22" name="Grupo 21"/>
          <p:cNvGrpSpPr/>
          <p:nvPr/>
        </p:nvGrpSpPr>
        <p:grpSpPr>
          <a:xfrm>
            <a:off x="285709" y="1347614"/>
            <a:ext cx="8572582" cy="3600000"/>
            <a:chOff x="325610" y="1203598"/>
            <a:chExt cx="8572582" cy="36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Grupo 20"/>
            <p:cNvGrpSpPr/>
            <p:nvPr/>
          </p:nvGrpSpPr>
          <p:grpSpPr>
            <a:xfrm>
              <a:off x="325610" y="1203598"/>
              <a:ext cx="1980000" cy="3600000"/>
              <a:chOff x="325610" y="1203598"/>
              <a:chExt cx="1980000" cy="3600000"/>
            </a:xfrm>
          </p:grpSpPr>
          <p:sp>
            <p:nvSpPr>
              <p:cNvPr id="4" name="Forma livre 3"/>
              <p:cNvSpPr/>
              <p:nvPr/>
            </p:nvSpPr>
            <p:spPr>
              <a:xfrm>
                <a:off x="325610" y="1203598"/>
                <a:ext cx="1980000" cy="3600000"/>
              </a:xfrm>
              <a:custGeom>
                <a:avLst/>
                <a:gdLst>
                  <a:gd name="connsiteX0" fmla="*/ 0 w 2044211"/>
                  <a:gd name="connsiteY0" fmla="*/ 204421 h 3816424"/>
                  <a:gd name="connsiteX1" fmla="*/ 204421 w 2044211"/>
                  <a:gd name="connsiteY1" fmla="*/ 0 h 3816424"/>
                  <a:gd name="connsiteX2" fmla="*/ 1839790 w 2044211"/>
                  <a:gd name="connsiteY2" fmla="*/ 0 h 3816424"/>
                  <a:gd name="connsiteX3" fmla="*/ 2044211 w 2044211"/>
                  <a:gd name="connsiteY3" fmla="*/ 204421 h 3816424"/>
                  <a:gd name="connsiteX4" fmla="*/ 2044211 w 2044211"/>
                  <a:gd name="connsiteY4" fmla="*/ 3612003 h 3816424"/>
                  <a:gd name="connsiteX5" fmla="*/ 1839790 w 2044211"/>
                  <a:gd name="connsiteY5" fmla="*/ 3816424 h 3816424"/>
                  <a:gd name="connsiteX6" fmla="*/ 204421 w 2044211"/>
                  <a:gd name="connsiteY6" fmla="*/ 3816424 h 3816424"/>
                  <a:gd name="connsiteX7" fmla="*/ 0 w 2044211"/>
                  <a:gd name="connsiteY7" fmla="*/ 3612003 h 3816424"/>
                  <a:gd name="connsiteX8" fmla="*/ 0 w 2044211"/>
                  <a:gd name="connsiteY8" fmla="*/ 204421 h 381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4211" h="3816424">
                    <a:moveTo>
                      <a:pt x="0" y="204421"/>
                    </a:moveTo>
                    <a:cubicBezTo>
                      <a:pt x="0" y="91522"/>
                      <a:pt x="91522" y="0"/>
                      <a:pt x="204421" y="0"/>
                    </a:cubicBezTo>
                    <a:lnTo>
                      <a:pt x="1839790" y="0"/>
                    </a:lnTo>
                    <a:cubicBezTo>
                      <a:pt x="1952689" y="0"/>
                      <a:pt x="2044211" y="91522"/>
                      <a:pt x="2044211" y="204421"/>
                    </a:cubicBezTo>
                    <a:lnTo>
                      <a:pt x="2044211" y="3612003"/>
                    </a:lnTo>
                    <a:cubicBezTo>
                      <a:pt x="2044211" y="3724902"/>
                      <a:pt x="1952689" y="3816424"/>
                      <a:pt x="1839790" y="3816424"/>
                    </a:cubicBezTo>
                    <a:lnTo>
                      <a:pt x="204421" y="3816424"/>
                    </a:lnTo>
                    <a:cubicBezTo>
                      <a:pt x="91522" y="3816424"/>
                      <a:pt x="0" y="3724902"/>
                      <a:pt x="0" y="3612003"/>
                    </a:cubicBezTo>
                    <a:lnTo>
                      <a:pt x="0" y="20442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8000" tIns="108000" rIns="108000" bIns="2880000" numCol="1" spcCol="1270" anchor="ctr" anchorCtr="0">
                <a:noAutofit/>
              </a:bodyPr>
              <a:lstStyle/>
              <a:p>
                <a:pPr lvl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3200" kern="1200" dirty="0">
                    <a:latin typeface="Roboto Condensed" panose="020B0604020202020204" charset="0"/>
                    <a:ea typeface="Roboto Condensed" panose="020B0604020202020204" charset="0"/>
                  </a:rPr>
                  <a:t>UBS</a:t>
                </a:r>
              </a:p>
            </p:txBody>
          </p:sp>
          <p:sp>
            <p:nvSpPr>
              <p:cNvPr id="5" name="Forma livre 4"/>
              <p:cNvSpPr/>
              <p:nvPr/>
            </p:nvSpPr>
            <p:spPr>
              <a:xfrm>
                <a:off x="487610" y="1942728"/>
                <a:ext cx="1656000" cy="2700000"/>
              </a:xfrm>
              <a:custGeom>
                <a:avLst/>
                <a:gdLst>
                  <a:gd name="connsiteX0" fmla="*/ 0 w 1635369"/>
                  <a:gd name="connsiteY0" fmla="*/ 163537 h 2480675"/>
                  <a:gd name="connsiteX1" fmla="*/ 163537 w 1635369"/>
                  <a:gd name="connsiteY1" fmla="*/ 0 h 2480675"/>
                  <a:gd name="connsiteX2" fmla="*/ 1471832 w 1635369"/>
                  <a:gd name="connsiteY2" fmla="*/ 0 h 2480675"/>
                  <a:gd name="connsiteX3" fmla="*/ 1635369 w 1635369"/>
                  <a:gd name="connsiteY3" fmla="*/ 163537 h 2480675"/>
                  <a:gd name="connsiteX4" fmla="*/ 1635369 w 1635369"/>
                  <a:gd name="connsiteY4" fmla="*/ 2317138 h 2480675"/>
                  <a:gd name="connsiteX5" fmla="*/ 1471832 w 1635369"/>
                  <a:gd name="connsiteY5" fmla="*/ 2480675 h 2480675"/>
                  <a:gd name="connsiteX6" fmla="*/ 163537 w 1635369"/>
                  <a:gd name="connsiteY6" fmla="*/ 2480675 h 2480675"/>
                  <a:gd name="connsiteX7" fmla="*/ 0 w 1635369"/>
                  <a:gd name="connsiteY7" fmla="*/ 2317138 h 2480675"/>
                  <a:gd name="connsiteX8" fmla="*/ 0 w 1635369"/>
                  <a:gd name="connsiteY8" fmla="*/ 163537 h 248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369" h="2480675">
                    <a:moveTo>
                      <a:pt x="0" y="163537"/>
                    </a:moveTo>
                    <a:cubicBezTo>
                      <a:pt x="0" y="73218"/>
                      <a:pt x="73218" y="0"/>
                      <a:pt x="163537" y="0"/>
                    </a:cubicBezTo>
                    <a:lnTo>
                      <a:pt x="1471832" y="0"/>
                    </a:lnTo>
                    <a:cubicBezTo>
                      <a:pt x="1562151" y="0"/>
                      <a:pt x="1635369" y="73218"/>
                      <a:pt x="1635369" y="163537"/>
                    </a:cubicBezTo>
                    <a:lnTo>
                      <a:pt x="1635369" y="2317138"/>
                    </a:lnTo>
                    <a:cubicBezTo>
                      <a:pt x="1635369" y="2407457"/>
                      <a:pt x="1562151" y="2480675"/>
                      <a:pt x="1471832" y="2480675"/>
                    </a:cubicBezTo>
                    <a:lnTo>
                      <a:pt x="163537" y="2480675"/>
                    </a:lnTo>
                    <a:cubicBezTo>
                      <a:pt x="73218" y="2480675"/>
                      <a:pt x="0" y="2407457"/>
                      <a:pt x="0" y="2317138"/>
                    </a:cubicBezTo>
                    <a:lnTo>
                      <a:pt x="0" y="163537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2000" tIns="72000" rIns="72000" bIns="72000" numCol="1" spcCol="1270" anchor="ctr" anchorCtr="0">
                <a:noAutofit/>
              </a:bodyPr>
              <a:lstStyle/>
              <a:p>
                <a:pPr lvl="0" algn="ctr" defTabSz="755650">
                  <a:spcBef>
                    <a:spcPct val="0"/>
                  </a:spcBef>
                </a:pPr>
                <a:r>
                  <a:rPr lang="pt-BR" sz="1800" kern="1200" dirty="0">
                    <a:latin typeface="Roboto Condensed" panose="020B0604020202020204" charset="0"/>
                    <a:ea typeface="Roboto Condensed" panose="020B0604020202020204" charset="0"/>
                  </a:rPr>
                  <a:t>Terá sempre disponível a melhor solução, prestando melhor serviço.</a:t>
                </a: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2523137" y="1203598"/>
              <a:ext cx="1980000" cy="3600000"/>
              <a:chOff x="2523137" y="1203598"/>
              <a:chExt cx="1980000" cy="3600000"/>
            </a:xfrm>
          </p:grpSpPr>
          <p:sp>
            <p:nvSpPr>
              <p:cNvPr id="12" name="Forma livre 11"/>
              <p:cNvSpPr/>
              <p:nvPr/>
            </p:nvSpPr>
            <p:spPr>
              <a:xfrm>
                <a:off x="2523137" y="1203598"/>
                <a:ext cx="1980000" cy="3600000"/>
              </a:xfrm>
              <a:custGeom>
                <a:avLst/>
                <a:gdLst>
                  <a:gd name="connsiteX0" fmla="*/ 0 w 2044211"/>
                  <a:gd name="connsiteY0" fmla="*/ 204421 h 3816424"/>
                  <a:gd name="connsiteX1" fmla="*/ 204421 w 2044211"/>
                  <a:gd name="connsiteY1" fmla="*/ 0 h 3816424"/>
                  <a:gd name="connsiteX2" fmla="*/ 1839790 w 2044211"/>
                  <a:gd name="connsiteY2" fmla="*/ 0 h 3816424"/>
                  <a:gd name="connsiteX3" fmla="*/ 2044211 w 2044211"/>
                  <a:gd name="connsiteY3" fmla="*/ 204421 h 3816424"/>
                  <a:gd name="connsiteX4" fmla="*/ 2044211 w 2044211"/>
                  <a:gd name="connsiteY4" fmla="*/ 3612003 h 3816424"/>
                  <a:gd name="connsiteX5" fmla="*/ 1839790 w 2044211"/>
                  <a:gd name="connsiteY5" fmla="*/ 3816424 h 3816424"/>
                  <a:gd name="connsiteX6" fmla="*/ 204421 w 2044211"/>
                  <a:gd name="connsiteY6" fmla="*/ 3816424 h 3816424"/>
                  <a:gd name="connsiteX7" fmla="*/ 0 w 2044211"/>
                  <a:gd name="connsiteY7" fmla="*/ 3612003 h 3816424"/>
                  <a:gd name="connsiteX8" fmla="*/ 0 w 2044211"/>
                  <a:gd name="connsiteY8" fmla="*/ 204421 h 381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4211" h="3816424">
                    <a:moveTo>
                      <a:pt x="0" y="204421"/>
                    </a:moveTo>
                    <a:cubicBezTo>
                      <a:pt x="0" y="91522"/>
                      <a:pt x="91522" y="0"/>
                      <a:pt x="204421" y="0"/>
                    </a:cubicBezTo>
                    <a:lnTo>
                      <a:pt x="1839790" y="0"/>
                    </a:lnTo>
                    <a:cubicBezTo>
                      <a:pt x="1952689" y="0"/>
                      <a:pt x="2044211" y="91522"/>
                      <a:pt x="2044211" y="204421"/>
                    </a:cubicBezTo>
                    <a:lnTo>
                      <a:pt x="2044211" y="3612003"/>
                    </a:lnTo>
                    <a:cubicBezTo>
                      <a:pt x="2044211" y="3724902"/>
                      <a:pt x="1952689" y="3816424"/>
                      <a:pt x="1839790" y="3816424"/>
                    </a:cubicBezTo>
                    <a:lnTo>
                      <a:pt x="204421" y="3816424"/>
                    </a:lnTo>
                    <a:cubicBezTo>
                      <a:pt x="91522" y="3816424"/>
                      <a:pt x="0" y="3724902"/>
                      <a:pt x="0" y="3612003"/>
                    </a:cubicBezTo>
                    <a:lnTo>
                      <a:pt x="0" y="20442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8000" tIns="108000" rIns="108000" bIns="2880000" numCol="1" spcCol="1270" anchor="ctr" anchorCtr="0">
                <a:noAutofit/>
              </a:bodyPr>
              <a:lstStyle/>
              <a:p>
                <a:pPr lvl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3200" kern="1200" dirty="0">
                    <a:latin typeface="Roboto Condensed" panose="020B0604020202020204" charset="0"/>
                    <a:ea typeface="Roboto Condensed" panose="020B0604020202020204" charset="0"/>
                  </a:rPr>
                  <a:t>Gestores</a:t>
                </a:r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2685137" y="1942728"/>
                <a:ext cx="1656000" cy="2700000"/>
              </a:xfrm>
              <a:custGeom>
                <a:avLst/>
                <a:gdLst>
                  <a:gd name="connsiteX0" fmla="*/ 0 w 1635369"/>
                  <a:gd name="connsiteY0" fmla="*/ 163537 h 2480675"/>
                  <a:gd name="connsiteX1" fmla="*/ 163537 w 1635369"/>
                  <a:gd name="connsiteY1" fmla="*/ 0 h 2480675"/>
                  <a:gd name="connsiteX2" fmla="*/ 1471832 w 1635369"/>
                  <a:gd name="connsiteY2" fmla="*/ 0 h 2480675"/>
                  <a:gd name="connsiteX3" fmla="*/ 1635369 w 1635369"/>
                  <a:gd name="connsiteY3" fmla="*/ 163537 h 2480675"/>
                  <a:gd name="connsiteX4" fmla="*/ 1635369 w 1635369"/>
                  <a:gd name="connsiteY4" fmla="*/ 2317138 h 2480675"/>
                  <a:gd name="connsiteX5" fmla="*/ 1471832 w 1635369"/>
                  <a:gd name="connsiteY5" fmla="*/ 2480675 h 2480675"/>
                  <a:gd name="connsiteX6" fmla="*/ 163537 w 1635369"/>
                  <a:gd name="connsiteY6" fmla="*/ 2480675 h 2480675"/>
                  <a:gd name="connsiteX7" fmla="*/ 0 w 1635369"/>
                  <a:gd name="connsiteY7" fmla="*/ 2317138 h 2480675"/>
                  <a:gd name="connsiteX8" fmla="*/ 0 w 1635369"/>
                  <a:gd name="connsiteY8" fmla="*/ 163537 h 248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369" h="2480675">
                    <a:moveTo>
                      <a:pt x="0" y="163537"/>
                    </a:moveTo>
                    <a:cubicBezTo>
                      <a:pt x="0" y="73218"/>
                      <a:pt x="73218" y="0"/>
                      <a:pt x="163537" y="0"/>
                    </a:cubicBezTo>
                    <a:lnTo>
                      <a:pt x="1471832" y="0"/>
                    </a:lnTo>
                    <a:cubicBezTo>
                      <a:pt x="1562151" y="0"/>
                      <a:pt x="1635369" y="73218"/>
                      <a:pt x="1635369" y="163537"/>
                    </a:cubicBezTo>
                    <a:lnTo>
                      <a:pt x="1635369" y="2317138"/>
                    </a:lnTo>
                    <a:cubicBezTo>
                      <a:pt x="1635369" y="2407457"/>
                      <a:pt x="1562151" y="2480675"/>
                      <a:pt x="1471832" y="2480675"/>
                    </a:cubicBezTo>
                    <a:lnTo>
                      <a:pt x="163537" y="2480675"/>
                    </a:lnTo>
                    <a:cubicBezTo>
                      <a:pt x="73218" y="2480675"/>
                      <a:pt x="0" y="2407457"/>
                      <a:pt x="0" y="2317138"/>
                    </a:cubicBezTo>
                    <a:lnTo>
                      <a:pt x="0" y="163537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2000" tIns="72000" rIns="72000" bIns="72000" numCol="1" spcCol="1270" anchor="ctr" anchorCtr="0">
                <a:noAutofit/>
              </a:bodyPr>
              <a:lstStyle/>
              <a:p>
                <a:pPr lvl="0" algn="ctr" defTabSz="755650">
                  <a:spcBef>
                    <a:spcPct val="0"/>
                  </a:spcBef>
                </a:pPr>
                <a:r>
                  <a:rPr lang="pt-BR" sz="1800" kern="1200">
                    <a:latin typeface="Roboto Condensed" panose="020B0604020202020204" charset="0"/>
                    <a:ea typeface="Roboto Condensed" panose="020B0604020202020204" charset="0"/>
                  </a:rPr>
                  <a:t>Receberão </a:t>
                </a:r>
                <a:r>
                  <a:rPr lang="pt-BR" sz="1800" kern="1200" dirty="0">
                    <a:latin typeface="Roboto Condensed" panose="020B0604020202020204" charset="0"/>
                    <a:ea typeface="Roboto Condensed" panose="020B0604020202020204" charset="0"/>
                  </a:rPr>
                  <a:t>os dados clínicos e administrativos de todas as UBS, aperfeiçoando os controles e as políticas de saúde.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4720664" y="1203598"/>
              <a:ext cx="1980000" cy="3600000"/>
              <a:chOff x="4720664" y="1203598"/>
              <a:chExt cx="1980000" cy="3600000"/>
            </a:xfrm>
          </p:grpSpPr>
          <p:sp>
            <p:nvSpPr>
              <p:cNvPr id="14" name="Forma livre 13"/>
              <p:cNvSpPr/>
              <p:nvPr/>
            </p:nvSpPr>
            <p:spPr>
              <a:xfrm>
                <a:off x="4720664" y="1203598"/>
                <a:ext cx="1980000" cy="3600000"/>
              </a:xfrm>
              <a:custGeom>
                <a:avLst/>
                <a:gdLst>
                  <a:gd name="connsiteX0" fmla="*/ 0 w 2044211"/>
                  <a:gd name="connsiteY0" fmla="*/ 204421 h 3816424"/>
                  <a:gd name="connsiteX1" fmla="*/ 204421 w 2044211"/>
                  <a:gd name="connsiteY1" fmla="*/ 0 h 3816424"/>
                  <a:gd name="connsiteX2" fmla="*/ 1839790 w 2044211"/>
                  <a:gd name="connsiteY2" fmla="*/ 0 h 3816424"/>
                  <a:gd name="connsiteX3" fmla="*/ 2044211 w 2044211"/>
                  <a:gd name="connsiteY3" fmla="*/ 204421 h 3816424"/>
                  <a:gd name="connsiteX4" fmla="*/ 2044211 w 2044211"/>
                  <a:gd name="connsiteY4" fmla="*/ 3612003 h 3816424"/>
                  <a:gd name="connsiteX5" fmla="*/ 1839790 w 2044211"/>
                  <a:gd name="connsiteY5" fmla="*/ 3816424 h 3816424"/>
                  <a:gd name="connsiteX6" fmla="*/ 204421 w 2044211"/>
                  <a:gd name="connsiteY6" fmla="*/ 3816424 h 3816424"/>
                  <a:gd name="connsiteX7" fmla="*/ 0 w 2044211"/>
                  <a:gd name="connsiteY7" fmla="*/ 3612003 h 3816424"/>
                  <a:gd name="connsiteX8" fmla="*/ 0 w 2044211"/>
                  <a:gd name="connsiteY8" fmla="*/ 204421 h 381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4211" h="3816424">
                    <a:moveTo>
                      <a:pt x="0" y="204421"/>
                    </a:moveTo>
                    <a:cubicBezTo>
                      <a:pt x="0" y="91522"/>
                      <a:pt x="91522" y="0"/>
                      <a:pt x="204421" y="0"/>
                    </a:cubicBezTo>
                    <a:lnTo>
                      <a:pt x="1839790" y="0"/>
                    </a:lnTo>
                    <a:cubicBezTo>
                      <a:pt x="1952689" y="0"/>
                      <a:pt x="2044211" y="91522"/>
                      <a:pt x="2044211" y="204421"/>
                    </a:cubicBezTo>
                    <a:lnTo>
                      <a:pt x="2044211" y="3612003"/>
                    </a:lnTo>
                    <a:cubicBezTo>
                      <a:pt x="2044211" y="3724902"/>
                      <a:pt x="1952689" y="3816424"/>
                      <a:pt x="1839790" y="3816424"/>
                    </a:cubicBezTo>
                    <a:lnTo>
                      <a:pt x="204421" y="3816424"/>
                    </a:lnTo>
                    <a:cubicBezTo>
                      <a:pt x="91522" y="3816424"/>
                      <a:pt x="0" y="3724902"/>
                      <a:pt x="0" y="3612003"/>
                    </a:cubicBezTo>
                    <a:lnTo>
                      <a:pt x="0" y="20442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8000" tIns="108000" rIns="108000" bIns="2880000" numCol="1" spcCol="1270" anchor="ctr" anchorCtr="0">
                <a:noAutofit/>
              </a:bodyPr>
              <a:lstStyle/>
              <a:p>
                <a:pPr lvl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3200" kern="1200">
                    <a:latin typeface="Roboto Condensed" panose="020B0604020202020204" charset="0"/>
                    <a:ea typeface="Roboto Condensed" panose="020B0604020202020204" charset="0"/>
                  </a:rPr>
                  <a:t>Empresas</a:t>
                </a:r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4882664" y="1942728"/>
                <a:ext cx="1656000" cy="2700000"/>
              </a:xfrm>
              <a:custGeom>
                <a:avLst/>
                <a:gdLst>
                  <a:gd name="connsiteX0" fmla="*/ 0 w 1635369"/>
                  <a:gd name="connsiteY0" fmla="*/ 163537 h 2480675"/>
                  <a:gd name="connsiteX1" fmla="*/ 163537 w 1635369"/>
                  <a:gd name="connsiteY1" fmla="*/ 0 h 2480675"/>
                  <a:gd name="connsiteX2" fmla="*/ 1471832 w 1635369"/>
                  <a:gd name="connsiteY2" fmla="*/ 0 h 2480675"/>
                  <a:gd name="connsiteX3" fmla="*/ 1635369 w 1635369"/>
                  <a:gd name="connsiteY3" fmla="*/ 163537 h 2480675"/>
                  <a:gd name="connsiteX4" fmla="*/ 1635369 w 1635369"/>
                  <a:gd name="connsiteY4" fmla="*/ 2317138 h 2480675"/>
                  <a:gd name="connsiteX5" fmla="*/ 1471832 w 1635369"/>
                  <a:gd name="connsiteY5" fmla="*/ 2480675 h 2480675"/>
                  <a:gd name="connsiteX6" fmla="*/ 163537 w 1635369"/>
                  <a:gd name="connsiteY6" fmla="*/ 2480675 h 2480675"/>
                  <a:gd name="connsiteX7" fmla="*/ 0 w 1635369"/>
                  <a:gd name="connsiteY7" fmla="*/ 2317138 h 2480675"/>
                  <a:gd name="connsiteX8" fmla="*/ 0 w 1635369"/>
                  <a:gd name="connsiteY8" fmla="*/ 163537 h 248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369" h="2480675">
                    <a:moveTo>
                      <a:pt x="0" y="163537"/>
                    </a:moveTo>
                    <a:cubicBezTo>
                      <a:pt x="0" y="73218"/>
                      <a:pt x="73218" y="0"/>
                      <a:pt x="163537" y="0"/>
                    </a:cubicBezTo>
                    <a:lnTo>
                      <a:pt x="1471832" y="0"/>
                    </a:lnTo>
                    <a:cubicBezTo>
                      <a:pt x="1562151" y="0"/>
                      <a:pt x="1635369" y="73218"/>
                      <a:pt x="1635369" y="163537"/>
                    </a:cubicBezTo>
                    <a:lnTo>
                      <a:pt x="1635369" y="2317138"/>
                    </a:lnTo>
                    <a:cubicBezTo>
                      <a:pt x="1635369" y="2407457"/>
                      <a:pt x="1562151" y="2480675"/>
                      <a:pt x="1471832" y="2480675"/>
                    </a:cubicBezTo>
                    <a:lnTo>
                      <a:pt x="163537" y="2480675"/>
                    </a:lnTo>
                    <a:cubicBezTo>
                      <a:pt x="73218" y="2480675"/>
                      <a:pt x="0" y="2407457"/>
                      <a:pt x="0" y="2317138"/>
                    </a:cubicBezTo>
                    <a:lnTo>
                      <a:pt x="0" y="163537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2000" tIns="72000" rIns="72000" bIns="72000" numCol="1" spcCol="1270" anchor="ctr" anchorCtr="0">
                <a:noAutofit/>
              </a:bodyPr>
              <a:lstStyle/>
              <a:p>
                <a:pPr lvl="0" algn="ctr" defTabSz="755650">
                  <a:spcBef>
                    <a:spcPct val="0"/>
                  </a:spcBef>
                </a:pPr>
                <a:r>
                  <a:rPr lang="pt-BR" sz="1800" kern="1200" dirty="0">
                    <a:latin typeface="Roboto Condensed" panose="020B0604020202020204" charset="0"/>
                    <a:ea typeface="Roboto Condensed" panose="020B0604020202020204" charset="0"/>
                  </a:rPr>
                  <a:t>Concorrerão em condições de igualdade e poderão atuar em suas regiões.</a:t>
                </a: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6918192" y="1203598"/>
              <a:ext cx="1980000" cy="3600000"/>
              <a:chOff x="6918192" y="1203598"/>
              <a:chExt cx="1980000" cy="3600000"/>
            </a:xfrm>
          </p:grpSpPr>
          <p:sp>
            <p:nvSpPr>
              <p:cNvPr id="16" name="Forma livre 15"/>
              <p:cNvSpPr/>
              <p:nvPr/>
            </p:nvSpPr>
            <p:spPr>
              <a:xfrm>
                <a:off x="6918192" y="1203598"/>
                <a:ext cx="1980000" cy="3600000"/>
              </a:xfrm>
              <a:custGeom>
                <a:avLst/>
                <a:gdLst>
                  <a:gd name="connsiteX0" fmla="*/ 0 w 2044211"/>
                  <a:gd name="connsiteY0" fmla="*/ 204421 h 3816424"/>
                  <a:gd name="connsiteX1" fmla="*/ 204421 w 2044211"/>
                  <a:gd name="connsiteY1" fmla="*/ 0 h 3816424"/>
                  <a:gd name="connsiteX2" fmla="*/ 1839790 w 2044211"/>
                  <a:gd name="connsiteY2" fmla="*/ 0 h 3816424"/>
                  <a:gd name="connsiteX3" fmla="*/ 2044211 w 2044211"/>
                  <a:gd name="connsiteY3" fmla="*/ 204421 h 3816424"/>
                  <a:gd name="connsiteX4" fmla="*/ 2044211 w 2044211"/>
                  <a:gd name="connsiteY4" fmla="*/ 3612003 h 3816424"/>
                  <a:gd name="connsiteX5" fmla="*/ 1839790 w 2044211"/>
                  <a:gd name="connsiteY5" fmla="*/ 3816424 h 3816424"/>
                  <a:gd name="connsiteX6" fmla="*/ 204421 w 2044211"/>
                  <a:gd name="connsiteY6" fmla="*/ 3816424 h 3816424"/>
                  <a:gd name="connsiteX7" fmla="*/ 0 w 2044211"/>
                  <a:gd name="connsiteY7" fmla="*/ 3612003 h 3816424"/>
                  <a:gd name="connsiteX8" fmla="*/ 0 w 2044211"/>
                  <a:gd name="connsiteY8" fmla="*/ 204421 h 381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4211" h="3816424">
                    <a:moveTo>
                      <a:pt x="0" y="204421"/>
                    </a:moveTo>
                    <a:cubicBezTo>
                      <a:pt x="0" y="91522"/>
                      <a:pt x="91522" y="0"/>
                      <a:pt x="204421" y="0"/>
                    </a:cubicBezTo>
                    <a:lnTo>
                      <a:pt x="1839790" y="0"/>
                    </a:lnTo>
                    <a:cubicBezTo>
                      <a:pt x="1952689" y="0"/>
                      <a:pt x="2044211" y="91522"/>
                      <a:pt x="2044211" y="204421"/>
                    </a:cubicBezTo>
                    <a:lnTo>
                      <a:pt x="2044211" y="3612003"/>
                    </a:lnTo>
                    <a:cubicBezTo>
                      <a:pt x="2044211" y="3724902"/>
                      <a:pt x="1952689" y="3816424"/>
                      <a:pt x="1839790" y="3816424"/>
                    </a:cubicBezTo>
                    <a:lnTo>
                      <a:pt x="204421" y="3816424"/>
                    </a:lnTo>
                    <a:cubicBezTo>
                      <a:pt x="91522" y="3816424"/>
                      <a:pt x="0" y="3724902"/>
                      <a:pt x="0" y="3612003"/>
                    </a:cubicBezTo>
                    <a:lnTo>
                      <a:pt x="0" y="20442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8000" tIns="108000" rIns="108000" bIns="2880000" numCol="1" spcCol="1270" anchor="ctr" anchorCtr="0">
                <a:noAutofit/>
              </a:bodyPr>
              <a:lstStyle/>
              <a:p>
                <a:pPr lvl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3200" kern="1200">
                    <a:latin typeface="Roboto Condensed" panose="020B0604020202020204" charset="0"/>
                    <a:ea typeface="Roboto Condensed" panose="020B0604020202020204" charset="0"/>
                  </a:rPr>
                  <a:t>Cidadão</a:t>
                </a:r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7080192" y="1942728"/>
                <a:ext cx="1656000" cy="2700000"/>
              </a:xfrm>
              <a:custGeom>
                <a:avLst/>
                <a:gdLst>
                  <a:gd name="connsiteX0" fmla="*/ 0 w 1635369"/>
                  <a:gd name="connsiteY0" fmla="*/ 163537 h 2480675"/>
                  <a:gd name="connsiteX1" fmla="*/ 163537 w 1635369"/>
                  <a:gd name="connsiteY1" fmla="*/ 0 h 2480675"/>
                  <a:gd name="connsiteX2" fmla="*/ 1471832 w 1635369"/>
                  <a:gd name="connsiteY2" fmla="*/ 0 h 2480675"/>
                  <a:gd name="connsiteX3" fmla="*/ 1635369 w 1635369"/>
                  <a:gd name="connsiteY3" fmla="*/ 163537 h 2480675"/>
                  <a:gd name="connsiteX4" fmla="*/ 1635369 w 1635369"/>
                  <a:gd name="connsiteY4" fmla="*/ 2317138 h 2480675"/>
                  <a:gd name="connsiteX5" fmla="*/ 1471832 w 1635369"/>
                  <a:gd name="connsiteY5" fmla="*/ 2480675 h 2480675"/>
                  <a:gd name="connsiteX6" fmla="*/ 163537 w 1635369"/>
                  <a:gd name="connsiteY6" fmla="*/ 2480675 h 2480675"/>
                  <a:gd name="connsiteX7" fmla="*/ 0 w 1635369"/>
                  <a:gd name="connsiteY7" fmla="*/ 2317138 h 2480675"/>
                  <a:gd name="connsiteX8" fmla="*/ 0 w 1635369"/>
                  <a:gd name="connsiteY8" fmla="*/ 163537 h 248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369" h="2480675">
                    <a:moveTo>
                      <a:pt x="0" y="163537"/>
                    </a:moveTo>
                    <a:cubicBezTo>
                      <a:pt x="0" y="73218"/>
                      <a:pt x="73218" y="0"/>
                      <a:pt x="163537" y="0"/>
                    </a:cubicBezTo>
                    <a:lnTo>
                      <a:pt x="1471832" y="0"/>
                    </a:lnTo>
                    <a:cubicBezTo>
                      <a:pt x="1562151" y="0"/>
                      <a:pt x="1635369" y="73218"/>
                      <a:pt x="1635369" y="163537"/>
                    </a:cubicBezTo>
                    <a:lnTo>
                      <a:pt x="1635369" y="2317138"/>
                    </a:lnTo>
                    <a:cubicBezTo>
                      <a:pt x="1635369" y="2407457"/>
                      <a:pt x="1562151" y="2480675"/>
                      <a:pt x="1471832" y="2480675"/>
                    </a:cubicBezTo>
                    <a:lnTo>
                      <a:pt x="163537" y="2480675"/>
                    </a:lnTo>
                    <a:cubicBezTo>
                      <a:pt x="73218" y="2480675"/>
                      <a:pt x="0" y="2407457"/>
                      <a:pt x="0" y="2317138"/>
                    </a:cubicBezTo>
                    <a:lnTo>
                      <a:pt x="0" y="163537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2000" tIns="72000" rIns="72000" bIns="72000" numCol="1" spcCol="1270" anchor="ctr" anchorCtr="0">
                <a:noAutofit/>
              </a:bodyPr>
              <a:lstStyle/>
              <a:p>
                <a:pPr lvl="0" algn="ctr" defTabSz="755650">
                  <a:spcBef>
                    <a:spcPct val="0"/>
                  </a:spcBef>
                </a:pPr>
                <a:r>
                  <a:rPr lang="pt-BR" sz="1800" kern="1200" dirty="0">
                    <a:latin typeface="Roboto Condensed" panose="020B0604020202020204" charset="0"/>
                    <a:ea typeface="Roboto Condensed" panose="020B0604020202020204" charset="0"/>
                  </a:rPr>
                  <a:t>Terá um atendimento de melhor qualidade, com Registro Eletrônico de Saúde acessível em qualquer UBS do Brasil.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1008578"/>
      </p:ext>
    </p:extLst>
  </p:cSld>
  <p:clrMapOvr>
    <a:masterClrMapping/>
  </p:clrMapOvr>
  <p:transition spd="slow">
    <p:strips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467544" y="1949955"/>
            <a:ext cx="6624736" cy="278203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pt-BR" sz="4400" dirty="0"/>
              <a:t>SIM, é possível informatizar 100% da Atenção Básica</a:t>
            </a:r>
            <a:br>
              <a:rPr lang="pt-BR" sz="4400" dirty="0"/>
            </a:br>
            <a:r>
              <a:rPr lang="pt-BR" sz="4400" dirty="0"/>
              <a:t>em 12 meses!</a:t>
            </a:r>
            <a:endParaRPr lang="en" sz="4400" dirty="0"/>
          </a:p>
        </p:txBody>
      </p:sp>
      <p:sp>
        <p:nvSpPr>
          <p:cNvPr id="3" name="Shape 165"/>
          <p:cNvSpPr txBox="1">
            <a:spLocks/>
          </p:cNvSpPr>
          <p:nvPr/>
        </p:nvSpPr>
        <p:spPr>
          <a:xfrm>
            <a:off x="4932040" y="4299942"/>
            <a:ext cx="3960440" cy="66644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ct val="91666"/>
            </a:pPr>
            <a:r>
              <a:rPr lang="pt-BR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  <a:t>JOAQUIM COSTA</a:t>
            </a:r>
          </a:p>
          <a:p>
            <a:pPr algn="r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  <a:t>Departamento de Monitoramento e Avaliação do SUS</a:t>
            </a:r>
            <a:br>
              <a:rPr lang="en-US" sz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</a:br>
            <a:r>
              <a:rPr lang="en-US" sz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  <a:t>Secretaria-Executiva / Ministério da Saúde</a:t>
            </a:r>
          </a:p>
        </p:txBody>
      </p:sp>
      <p:sp>
        <p:nvSpPr>
          <p:cNvPr id="5" name="Shape 157"/>
          <p:cNvSpPr txBox="1">
            <a:spLocks/>
          </p:cNvSpPr>
          <p:nvPr/>
        </p:nvSpPr>
        <p:spPr>
          <a:xfrm>
            <a:off x="465464" y="1795010"/>
            <a:ext cx="2232000" cy="54000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3796BF"/>
              </a:buClr>
              <a:buSzPct val="100000"/>
              <a:buFont typeface="Oswald"/>
              <a:defRPr sz="4000" b="1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4400" dirty="0"/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1317737079"/>
      </p:ext>
    </p:extLst>
  </p:cSld>
  <p:clrMapOvr>
    <a:masterClrMapping/>
  </p:clrMapOvr>
  <p:transition spd="slow"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1140659" y="-9004"/>
            <a:ext cx="6860341" cy="29865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3" tIns="45699" rIns="91423" bIns="45699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25">
              <a:solidFill>
                <a:schemeClr val="lt1"/>
              </a:solidFill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1417489" y="312621"/>
            <a:ext cx="1649539" cy="1649483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3" tIns="45699" rIns="91423" bIns="45699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75">
              <a:solidFill>
                <a:srgbClr val="FFFFFF"/>
              </a:solidFill>
            </a:endParaRPr>
          </a:p>
        </p:txBody>
      </p:sp>
      <p:grpSp>
        <p:nvGrpSpPr>
          <p:cNvPr id="713" name="Shape 713"/>
          <p:cNvGrpSpPr/>
          <p:nvPr/>
        </p:nvGrpSpPr>
        <p:grpSpPr>
          <a:xfrm>
            <a:off x="1507298" y="406105"/>
            <a:ext cx="1522182" cy="285662"/>
            <a:chOff x="5236046" y="4446133"/>
            <a:chExt cx="1522182" cy="285662"/>
          </a:xfrm>
        </p:grpSpPr>
        <p:pic>
          <p:nvPicPr>
            <p:cNvPr id="714" name="Shape 7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36046" y="4455267"/>
              <a:ext cx="320943" cy="2633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" name="Shape 7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7128" y="4460228"/>
              <a:ext cx="304484" cy="271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" name="Shape 7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53746" y="4446133"/>
              <a:ext cx="316829" cy="259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Shape 7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445514" y="4458460"/>
              <a:ext cx="312714" cy="2633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8" name="Shape 7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92603" y="2412076"/>
            <a:ext cx="120145" cy="141109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Shape 719"/>
          <p:cNvSpPr/>
          <p:nvPr/>
        </p:nvSpPr>
        <p:spPr>
          <a:xfrm>
            <a:off x="3713517" y="315008"/>
            <a:ext cx="1649539" cy="1649483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3" tIns="45699" rIns="91423" bIns="45699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75">
              <a:solidFill>
                <a:srgbClr val="FFFFFF"/>
              </a:solidFill>
            </a:endParaRPr>
          </a:p>
        </p:txBody>
      </p:sp>
      <p:grpSp>
        <p:nvGrpSpPr>
          <p:cNvPr id="720" name="Shape 720"/>
          <p:cNvGrpSpPr/>
          <p:nvPr/>
        </p:nvGrpSpPr>
        <p:grpSpPr>
          <a:xfrm>
            <a:off x="3641998" y="899302"/>
            <a:ext cx="1783418" cy="693757"/>
            <a:chOff x="2473645" y="3708552"/>
            <a:chExt cx="1783418" cy="693757"/>
          </a:xfrm>
        </p:grpSpPr>
        <p:pic>
          <p:nvPicPr>
            <p:cNvPr id="721" name="Shape 7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73646" y="3831789"/>
              <a:ext cx="430595" cy="3824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2" name="Shape 722"/>
            <p:cNvGrpSpPr/>
            <p:nvPr/>
          </p:nvGrpSpPr>
          <p:grpSpPr>
            <a:xfrm>
              <a:off x="2473645" y="3713206"/>
              <a:ext cx="912429" cy="602888"/>
              <a:chOff x="1112670" y="4732292"/>
              <a:chExt cx="1317953" cy="870840"/>
            </a:xfrm>
          </p:grpSpPr>
          <p:pic>
            <p:nvPicPr>
              <p:cNvPr id="723" name="Shape 723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1434591" y="4732292"/>
                <a:ext cx="621971" cy="552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4" name="Shape 724"/>
              <p:cNvSpPr txBox="1"/>
              <p:nvPr/>
            </p:nvSpPr>
            <p:spPr>
              <a:xfrm>
                <a:off x="1112670" y="5269708"/>
                <a:ext cx="1317953" cy="3334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Clr>
                    <a:srgbClr val="2E75B5"/>
                  </a:buClr>
                  <a:buSzPct val="25000"/>
                </a:pPr>
                <a:r>
                  <a:rPr lang="en" sz="900" b="1">
                    <a:solidFill>
                      <a:srgbClr val="2E75B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Atenção Básica</a:t>
                </a:r>
              </a:p>
            </p:txBody>
          </p:sp>
        </p:grpSp>
        <p:grpSp>
          <p:nvGrpSpPr>
            <p:cNvPr id="725" name="Shape 725"/>
            <p:cNvGrpSpPr/>
            <p:nvPr/>
          </p:nvGrpSpPr>
          <p:grpSpPr>
            <a:xfrm>
              <a:off x="3613937" y="3708552"/>
              <a:ext cx="643126" cy="547029"/>
              <a:chOff x="2770778" y="3590633"/>
              <a:chExt cx="928960" cy="790154"/>
            </a:xfrm>
          </p:grpSpPr>
          <p:pic>
            <p:nvPicPr>
              <p:cNvPr id="726" name="Shape 726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2829032" y="3590633"/>
                <a:ext cx="621971" cy="5523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7" name="Shape 727"/>
              <p:cNvSpPr txBox="1"/>
              <p:nvPr/>
            </p:nvSpPr>
            <p:spPr>
              <a:xfrm>
                <a:off x="2770778" y="4062737"/>
                <a:ext cx="928960" cy="318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Clr>
                    <a:srgbClr val="C00000"/>
                  </a:buClr>
                  <a:buSzPct val="25000"/>
                </a:pPr>
                <a:r>
                  <a:rPr lang="en" sz="825" b="1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Hospitalar</a:t>
                </a:r>
              </a:p>
            </p:txBody>
          </p:sp>
        </p:grpSp>
        <p:sp>
          <p:nvSpPr>
            <p:cNvPr id="728" name="Shape 728"/>
            <p:cNvSpPr txBox="1"/>
            <p:nvPr/>
          </p:nvSpPr>
          <p:spPr>
            <a:xfrm>
              <a:off x="3050208" y="4182121"/>
              <a:ext cx="766557" cy="220187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Clr>
                  <a:srgbClr val="AB7921"/>
                </a:buClr>
                <a:buSzPct val="25000"/>
              </a:pPr>
              <a:r>
                <a:rPr lang="en" sz="825" b="1">
                  <a:solidFill>
                    <a:srgbClr val="AB7921"/>
                  </a:solidFill>
                  <a:latin typeface="Calibri"/>
                  <a:ea typeface="Calibri"/>
                  <a:cs typeface="Calibri"/>
                  <a:sym typeface="Calibri"/>
                </a:rPr>
                <a:t>Ambulatorial</a:t>
              </a:r>
            </a:p>
          </p:txBody>
        </p:sp>
      </p:grpSp>
      <p:sp>
        <p:nvSpPr>
          <p:cNvPr id="738" name="Shape 738"/>
          <p:cNvSpPr/>
          <p:nvPr/>
        </p:nvSpPr>
        <p:spPr>
          <a:xfrm>
            <a:off x="6064806" y="313505"/>
            <a:ext cx="1649539" cy="1649483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3" tIns="45699" rIns="91423" bIns="45699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75">
              <a:solidFill>
                <a:srgbClr val="FFFFFF"/>
              </a:solidFill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6617088" y="994241"/>
            <a:ext cx="639919" cy="230832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>
              <a:buClr>
                <a:srgbClr val="455520"/>
              </a:buClr>
              <a:buSzPct val="25000"/>
            </a:pPr>
            <a:r>
              <a:rPr lang="en" sz="900" b="1">
                <a:solidFill>
                  <a:srgbClr val="455520"/>
                </a:solidFill>
                <a:latin typeface="Calibri"/>
                <a:ea typeface="Calibri"/>
                <a:cs typeface="Calibri"/>
                <a:sym typeface="Calibri"/>
              </a:rPr>
              <a:t>CIDADÃO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6927181" y="614808"/>
            <a:ext cx="885179" cy="230832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>
              <a:buClr>
                <a:srgbClr val="455520"/>
              </a:buClr>
              <a:buSzPct val="25000"/>
            </a:pPr>
            <a:r>
              <a:rPr lang="en" sz="900" b="1">
                <a:solidFill>
                  <a:srgbClr val="455520"/>
                </a:solidFill>
                <a:latin typeface="Calibri"/>
                <a:ea typeface="Calibri"/>
                <a:cs typeface="Calibri"/>
                <a:sym typeface="Calibri"/>
              </a:rPr>
              <a:t>PROFISSIONAL</a:t>
            </a:r>
          </a:p>
        </p:txBody>
      </p:sp>
      <p:grpSp>
        <p:nvGrpSpPr>
          <p:cNvPr id="741" name="Shape 741"/>
          <p:cNvGrpSpPr/>
          <p:nvPr/>
        </p:nvGrpSpPr>
        <p:grpSpPr>
          <a:xfrm>
            <a:off x="3796643" y="416098"/>
            <a:ext cx="1522182" cy="285662"/>
            <a:chOff x="5236046" y="4446133"/>
            <a:chExt cx="1522182" cy="285662"/>
          </a:xfrm>
        </p:grpSpPr>
        <p:pic>
          <p:nvPicPr>
            <p:cNvPr id="742" name="Shape 7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36046" y="4455267"/>
              <a:ext cx="320943" cy="2633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3" name="Shape 7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7128" y="4460228"/>
              <a:ext cx="304484" cy="271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4" name="Shape 7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53746" y="4446133"/>
              <a:ext cx="316829" cy="259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5" name="Shape 7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445514" y="4458460"/>
              <a:ext cx="312714" cy="2633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2" name="Shape 752"/>
          <p:cNvSpPr txBox="1"/>
          <p:nvPr/>
        </p:nvSpPr>
        <p:spPr>
          <a:xfrm>
            <a:off x="3669267" y="-15533"/>
            <a:ext cx="1766830" cy="338554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825" b="1" dirty="0">
                <a:latin typeface="Calibri"/>
                <a:ea typeface="Calibri"/>
                <a:cs typeface="Calibri"/>
                <a:sym typeface="Calibri"/>
              </a:rPr>
              <a:t>INFORMAÇÕES CLÍNICAS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" sz="825" b="1" dirty="0">
                <a:latin typeface="Calibri"/>
                <a:ea typeface="Calibri"/>
                <a:cs typeface="Calibri"/>
                <a:sym typeface="Calibri"/>
              </a:rPr>
              <a:t>PRONTUÁRIOS ELETRÔNICOS 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1399908" y="-17674"/>
            <a:ext cx="1713931" cy="461664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825" b="1" dirty="0">
                <a:latin typeface="Calibri"/>
                <a:ea typeface="Calibri"/>
                <a:cs typeface="Calibri"/>
                <a:sym typeface="Calibri"/>
              </a:rPr>
              <a:t>INFORMAÇÕES ADMINISTRATIVAS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" sz="825" b="1" dirty="0">
                <a:latin typeface="Calibri"/>
                <a:ea typeface="Calibri"/>
                <a:cs typeface="Calibri"/>
                <a:sym typeface="Calibri"/>
              </a:rPr>
              <a:t>CONJUNTO MÍNIMO DE DADOS</a:t>
            </a:r>
          </a:p>
          <a:p>
            <a:pPr algn="ctr">
              <a:buClr>
                <a:srgbClr val="000000"/>
              </a:buClr>
            </a:pPr>
            <a:endParaRPr sz="82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 txBox="1"/>
          <p:nvPr/>
        </p:nvSpPr>
        <p:spPr>
          <a:xfrm>
            <a:off x="6236418" y="69073"/>
            <a:ext cx="1359667" cy="234425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825" b="1" dirty="0">
                <a:latin typeface="Calibri"/>
                <a:ea typeface="Calibri"/>
                <a:cs typeface="Calibri"/>
                <a:sym typeface="Calibri"/>
              </a:rPr>
              <a:t>GESTÃO E DISSEMINAÇÃO</a:t>
            </a:r>
          </a:p>
          <a:p>
            <a:pPr>
              <a:buClr>
                <a:srgbClr val="000000"/>
              </a:buClr>
              <a:buSzPct val="25000"/>
            </a:pPr>
            <a:endParaRPr lang="en" sz="82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1140659" y="3077863"/>
            <a:ext cx="6860341" cy="2062932"/>
          </a:xfrm>
          <a:prstGeom prst="rect">
            <a:avLst/>
          </a:prstGeom>
          <a:solidFill>
            <a:srgbClr val="ADCCE5"/>
          </a:solidFill>
          <a:ln>
            <a:noFill/>
          </a:ln>
        </p:spPr>
        <p:txBody>
          <a:bodyPr lIns="91423" tIns="45699" rIns="91423" bIns="45699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7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351865" y="4095227"/>
            <a:ext cx="1349079" cy="92706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lIns="91423" tIns="45699" rIns="91423" bIns="45699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7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7" name="Shape 757"/>
          <p:cNvGrpSpPr/>
          <p:nvPr/>
        </p:nvGrpSpPr>
        <p:grpSpPr>
          <a:xfrm>
            <a:off x="1397968" y="4343830"/>
            <a:ext cx="604820" cy="479828"/>
            <a:chOff x="1269828" y="5890651"/>
            <a:chExt cx="772676" cy="405639"/>
          </a:xfrm>
        </p:grpSpPr>
        <p:sp>
          <p:nvSpPr>
            <p:cNvPr id="758" name="Shape 758"/>
            <p:cNvSpPr/>
            <p:nvPr/>
          </p:nvSpPr>
          <p:spPr>
            <a:xfrm>
              <a:off x="1269828" y="5890651"/>
              <a:ext cx="772676" cy="405183"/>
            </a:xfrm>
            <a:prstGeom prst="flowChartMagneticDisk">
              <a:avLst/>
            </a:prstGeom>
            <a:solidFill>
              <a:srgbClr val="59595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2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Shape 759"/>
            <p:cNvSpPr txBox="1"/>
            <p:nvPr/>
          </p:nvSpPr>
          <p:spPr>
            <a:xfrm>
              <a:off x="1349803" y="6038053"/>
              <a:ext cx="612726" cy="258238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r>
                <a:rPr lang="en" sz="105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CNS</a:t>
              </a:r>
            </a:p>
          </p:txBody>
        </p:sp>
      </p:grpSp>
      <p:sp>
        <p:nvSpPr>
          <p:cNvPr id="760" name="Shape 760"/>
          <p:cNvSpPr txBox="1"/>
          <p:nvPr/>
        </p:nvSpPr>
        <p:spPr>
          <a:xfrm>
            <a:off x="1515866" y="4094489"/>
            <a:ext cx="1005402" cy="198837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675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Bases de Identificação</a:t>
            </a:r>
          </a:p>
        </p:txBody>
      </p:sp>
      <p:sp>
        <p:nvSpPr>
          <p:cNvPr id="761" name="Shape 761"/>
          <p:cNvSpPr/>
          <p:nvPr/>
        </p:nvSpPr>
        <p:spPr>
          <a:xfrm>
            <a:off x="4252891" y="4090585"/>
            <a:ext cx="1820994" cy="9317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3" tIns="45699" rIns="91423" bIns="45699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7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 txBox="1"/>
          <p:nvPr/>
        </p:nvSpPr>
        <p:spPr>
          <a:xfrm>
            <a:off x="5121217" y="4735689"/>
            <a:ext cx="184730" cy="284244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>
              <a:buClr>
                <a:srgbClr val="000000"/>
              </a:buClr>
            </a:pPr>
            <a:endParaRPr sz="127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/>
          <p:nvPr/>
        </p:nvSpPr>
        <p:spPr>
          <a:xfrm>
            <a:off x="4268861" y="4086905"/>
            <a:ext cx="1851143" cy="198837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ctr">
              <a:buClr>
                <a:srgbClr val="2B5820"/>
              </a:buClr>
              <a:buSzPct val="25000"/>
            </a:pPr>
            <a:r>
              <a:rPr lang="en" sz="675" b="1">
                <a:solidFill>
                  <a:srgbClr val="2B5820"/>
                </a:solidFill>
                <a:latin typeface="Calibri"/>
                <a:ea typeface="Calibri"/>
                <a:cs typeface="Calibri"/>
                <a:sym typeface="Calibri"/>
              </a:rPr>
              <a:t>Repositório Nacional de Terminologias</a:t>
            </a:r>
          </a:p>
        </p:txBody>
      </p:sp>
      <p:sp>
        <p:nvSpPr>
          <p:cNvPr id="764" name="Shape 764"/>
          <p:cNvSpPr/>
          <p:nvPr/>
        </p:nvSpPr>
        <p:spPr>
          <a:xfrm>
            <a:off x="2748755" y="4095227"/>
            <a:ext cx="1472297" cy="927067"/>
          </a:xfrm>
          <a:prstGeom prst="rect">
            <a:avLst/>
          </a:prstGeom>
          <a:solidFill>
            <a:srgbClr val="2B608B"/>
          </a:solidFill>
          <a:ln>
            <a:noFill/>
          </a:ln>
        </p:spPr>
        <p:txBody>
          <a:bodyPr lIns="91423" tIns="45699" rIns="91423" bIns="45699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7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 txBox="1"/>
          <p:nvPr/>
        </p:nvSpPr>
        <p:spPr>
          <a:xfrm>
            <a:off x="2835959" y="4110820"/>
            <a:ext cx="1311737" cy="198837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675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Registro Eletrônico de Saúde</a:t>
            </a:r>
          </a:p>
        </p:txBody>
      </p:sp>
      <p:sp>
        <p:nvSpPr>
          <p:cNvPr id="766" name="Shape 766"/>
          <p:cNvSpPr/>
          <p:nvPr/>
        </p:nvSpPr>
        <p:spPr>
          <a:xfrm>
            <a:off x="6104998" y="4086645"/>
            <a:ext cx="1871612" cy="935650"/>
          </a:xfrm>
          <a:prstGeom prst="rect">
            <a:avLst/>
          </a:prstGeom>
          <a:solidFill>
            <a:srgbClr val="D07375"/>
          </a:solidFill>
          <a:ln>
            <a:noFill/>
          </a:ln>
        </p:spPr>
        <p:txBody>
          <a:bodyPr lIns="91423" tIns="45699" rIns="91423" bIns="45699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7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6138426" y="4087550"/>
            <a:ext cx="1805446" cy="198837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675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Bases Nacionais  de Informação em Saúde</a:t>
            </a:r>
          </a:p>
        </p:txBody>
      </p:sp>
      <p:grpSp>
        <p:nvGrpSpPr>
          <p:cNvPr id="768" name="Shape 768"/>
          <p:cNvGrpSpPr/>
          <p:nvPr/>
        </p:nvGrpSpPr>
        <p:grpSpPr>
          <a:xfrm>
            <a:off x="7364270" y="4480849"/>
            <a:ext cx="534929" cy="285467"/>
            <a:chOff x="1269828" y="5890651"/>
            <a:chExt cx="772676" cy="412341"/>
          </a:xfrm>
        </p:grpSpPr>
        <p:sp>
          <p:nvSpPr>
            <p:cNvPr id="769" name="Shape 769"/>
            <p:cNvSpPr/>
            <p:nvPr/>
          </p:nvSpPr>
          <p:spPr>
            <a:xfrm>
              <a:off x="1269828" y="5890651"/>
              <a:ext cx="772676" cy="405183"/>
            </a:xfrm>
            <a:prstGeom prst="flowChartMagneticDisk">
              <a:avLst/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2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Shape 770"/>
            <p:cNvSpPr txBox="1"/>
            <p:nvPr/>
          </p:nvSpPr>
          <p:spPr>
            <a:xfrm>
              <a:off x="1337562" y="6015783"/>
              <a:ext cx="637211" cy="287208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r>
                <a:rPr lang="en" sz="675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SISREG</a:t>
              </a:r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6172634" y="4478489"/>
            <a:ext cx="534929" cy="285465"/>
            <a:chOff x="1269828" y="5890651"/>
            <a:chExt cx="772676" cy="412339"/>
          </a:xfrm>
        </p:grpSpPr>
        <p:sp>
          <p:nvSpPr>
            <p:cNvPr id="772" name="Shape 772"/>
            <p:cNvSpPr/>
            <p:nvPr/>
          </p:nvSpPr>
          <p:spPr>
            <a:xfrm>
              <a:off x="1269828" y="5890651"/>
              <a:ext cx="772676" cy="405183"/>
            </a:xfrm>
            <a:prstGeom prst="flowChartMagneticDisk">
              <a:avLst/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2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Shape 773"/>
            <p:cNvSpPr txBox="1"/>
            <p:nvPr/>
          </p:nvSpPr>
          <p:spPr>
            <a:xfrm>
              <a:off x="1393133" y="6015782"/>
              <a:ext cx="526071" cy="287208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r>
                <a:rPr lang="en" sz="675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CMD</a:t>
              </a:r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6777771" y="4486123"/>
            <a:ext cx="534929" cy="285467"/>
            <a:chOff x="1269828" y="5890651"/>
            <a:chExt cx="772676" cy="412341"/>
          </a:xfrm>
        </p:grpSpPr>
        <p:sp>
          <p:nvSpPr>
            <p:cNvPr id="775" name="Shape 775"/>
            <p:cNvSpPr/>
            <p:nvPr/>
          </p:nvSpPr>
          <p:spPr>
            <a:xfrm>
              <a:off x="1269828" y="5890651"/>
              <a:ext cx="772676" cy="405183"/>
            </a:xfrm>
            <a:prstGeom prst="flowChartMagneticDisk">
              <a:avLst/>
            </a:prstGeom>
            <a:solidFill>
              <a:srgbClr val="C00000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2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Shape 776"/>
            <p:cNvSpPr txBox="1"/>
            <p:nvPr/>
          </p:nvSpPr>
          <p:spPr>
            <a:xfrm>
              <a:off x="1331775" y="6015783"/>
              <a:ext cx="648790" cy="287208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r>
                <a:rPr lang="en" sz="675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HORUS</a:t>
              </a:r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2055303" y="4343983"/>
            <a:ext cx="604820" cy="479828"/>
            <a:chOff x="1269828" y="5890651"/>
            <a:chExt cx="772676" cy="405639"/>
          </a:xfrm>
        </p:grpSpPr>
        <p:sp>
          <p:nvSpPr>
            <p:cNvPr id="778" name="Shape 778"/>
            <p:cNvSpPr/>
            <p:nvPr/>
          </p:nvSpPr>
          <p:spPr>
            <a:xfrm>
              <a:off x="1269828" y="5890651"/>
              <a:ext cx="772676" cy="405183"/>
            </a:xfrm>
            <a:prstGeom prst="flowChartMagneticDisk">
              <a:avLst/>
            </a:prstGeom>
            <a:solidFill>
              <a:srgbClr val="59595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2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 txBox="1"/>
            <p:nvPr/>
          </p:nvSpPr>
          <p:spPr>
            <a:xfrm>
              <a:off x="1294509" y="6038053"/>
              <a:ext cx="723312" cy="258238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r>
                <a:rPr lang="en" sz="105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CNES</a:t>
              </a:r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1409995" y="3242319"/>
            <a:ext cx="6467150" cy="241475"/>
            <a:chOff x="263003" y="2299544"/>
            <a:chExt cx="6488079" cy="441755"/>
          </a:xfrm>
        </p:grpSpPr>
        <p:sp>
          <p:nvSpPr>
            <p:cNvPr id="781" name="Shape 781"/>
            <p:cNvSpPr/>
            <p:nvPr/>
          </p:nvSpPr>
          <p:spPr>
            <a:xfrm rot="5400000">
              <a:off x="3321772" y="-736237"/>
              <a:ext cx="370542" cy="6488079"/>
            </a:xfrm>
            <a:prstGeom prst="can">
              <a:avLst>
                <a:gd name="adj" fmla="val 25000"/>
              </a:avLst>
            </a:prstGeom>
            <a:solidFill>
              <a:srgbClr val="2B608B"/>
            </a:solidFill>
            <a:ln w="9525" cap="flat" cmpd="sng">
              <a:solidFill>
                <a:srgbClr val="347EB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2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2201861" y="2299544"/>
              <a:ext cx="2587900" cy="44175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975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Barramento de Serviços de Saúde (NACIONAL)</a:t>
              </a:r>
            </a:p>
          </p:txBody>
        </p:sp>
      </p:grpSp>
      <p:cxnSp>
        <p:nvCxnSpPr>
          <p:cNvPr id="783" name="Shape 783"/>
          <p:cNvCxnSpPr/>
          <p:nvPr/>
        </p:nvCxnSpPr>
        <p:spPr>
          <a:xfrm rot="10800000">
            <a:off x="6937047" y="1659027"/>
            <a:ext cx="8257" cy="15958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84" name="Shape 78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9809" y="2406093"/>
            <a:ext cx="120145" cy="141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5" name="Shape 785"/>
          <p:cNvCxnSpPr/>
          <p:nvPr/>
        </p:nvCxnSpPr>
        <p:spPr>
          <a:xfrm rot="10800000">
            <a:off x="4582512" y="1553892"/>
            <a:ext cx="0" cy="17009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Shape 786"/>
          <p:cNvCxnSpPr/>
          <p:nvPr/>
        </p:nvCxnSpPr>
        <p:spPr>
          <a:xfrm>
            <a:off x="4117588" y="1769358"/>
            <a:ext cx="9331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Shape 787"/>
          <p:cNvCxnSpPr/>
          <p:nvPr/>
        </p:nvCxnSpPr>
        <p:spPr>
          <a:xfrm rot="10800000">
            <a:off x="5050728" y="1506848"/>
            <a:ext cx="0" cy="2625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Shape 788"/>
          <p:cNvCxnSpPr/>
          <p:nvPr/>
        </p:nvCxnSpPr>
        <p:spPr>
          <a:xfrm rot="10800000">
            <a:off x="4117587" y="1506848"/>
            <a:ext cx="0" cy="2625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89" name="Shape 78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75793" y="2418847"/>
            <a:ext cx="120145" cy="141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Shape 790"/>
          <p:cNvCxnSpPr/>
          <p:nvPr/>
        </p:nvCxnSpPr>
        <p:spPr>
          <a:xfrm rot="10800000">
            <a:off x="2237228" y="1276017"/>
            <a:ext cx="0" cy="19788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Shape 796"/>
          <p:cNvCxnSpPr>
            <a:stCxn id="745" idx="2"/>
          </p:cNvCxnSpPr>
          <p:nvPr/>
        </p:nvCxnSpPr>
        <p:spPr>
          <a:xfrm rot="5400000">
            <a:off x="4996420" y="733314"/>
            <a:ext cx="207599" cy="124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97" name="Shape 797"/>
          <p:cNvCxnSpPr>
            <a:stCxn id="744" idx="2"/>
          </p:cNvCxnSpPr>
          <p:nvPr/>
        </p:nvCxnSpPr>
        <p:spPr>
          <a:xfrm rot="5400000">
            <a:off x="4491509" y="741172"/>
            <a:ext cx="347100" cy="215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98" name="Shape 798"/>
          <p:cNvCxnSpPr>
            <a:stCxn id="743" idx="2"/>
          </p:cNvCxnSpPr>
          <p:nvPr/>
        </p:nvCxnSpPr>
        <p:spPr>
          <a:xfrm rot="-5400000" flipH="1">
            <a:off x="4293267" y="758460"/>
            <a:ext cx="320700" cy="207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99" name="Shape 799"/>
          <p:cNvCxnSpPr>
            <a:stCxn id="742" idx="2"/>
          </p:cNvCxnSpPr>
          <p:nvPr/>
        </p:nvCxnSpPr>
        <p:spPr>
          <a:xfrm rot="-5400000" flipH="1">
            <a:off x="3910916" y="734771"/>
            <a:ext cx="215400" cy="123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0" name="Shape 800"/>
          <p:cNvCxnSpPr>
            <a:stCxn id="717" idx="2"/>
          </p:cNvCxnSpPr>
          <p:nvPr/>
        </p:nvCxnSpPr>
        <p:spPr>
          <a:xfrm rot="5400000">
            <a:off x="2426724" y="490371"/>
            <a:ext cx="254999" cy="637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1" name="Shape 801"/>
          <p:cNvCxnSpPr>
            <a:stCxn id="714" idx="2"/>
          </p:cNvCxnSpPr>
          <p:nvPr/>
        </p:nvCxnSpPr>
        <p:spPr>
          <a:xfrm rot="-5400000" flipH="1">
            <a:off x="1822270" y="524078"/>
            <a:ext cx="258300" cy="567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2" name="Shape 802"/>
          <p:cNvCxnSpPr>
            <a:stCxn id="716" idx="2"/>
          </p:cNvCxnSpPr>
          <p:nvPr/>
        </p:nvCxnSpPr>
        <p:spPr>
          <a:xfrm rot="5400000">
            <a:off x="2223613" y="677029"/>
            <a:ext cx="271500" cy="248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3" name="Shape 803"/>
          <p:cNvCxnSpPr>
            <a:stCxn id="715" idx="2"/>
          </p:cNvCxnSpPr>
          <p:nvPr/>
        </p:nvCxnSpPr>
        <p:spPr>
          <a:xfrm rot="-5400000" flipH="1">
            <a:off x="2025372" y="727017"/>
            <a:ext cx="245100" cy="1746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04" name="Shape 804"/>
          <p:cNvGrpSpPr/>
          <p:nvPr/>
        </p:nvGrpSpPr>
        <p:grpSpPr>
          <a:xfrm>
            <a:off x="1973414" y="930385"/>
            <a:ext cx="530568" cy="685508"/>
            <a:chOff x="6065530" y="3765042"/>
            <a:chExt cx="349169" cy="451136"/>
          </a:xfrm>
        </p:grpSpPr>
        <p:pic>
          <p:nvPicPr>
            <p:cNvPr id="805" name="Shape 80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065530" y="4053798"/>
              <a:ext cx="349169" cy="162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Shape 80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073455" y="3765042"/>
              <a:ext cx="325438" cy="339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7" name="Shape 807"/>
          <p:cNvSpPr txBox="1"/>
          <p:nvPr/>
        </p:nvSpPr>
        <p:spPr>
          <a:xfrm>
            <a:off x="1909034" y="3534858"/>
            <a:ext cx="830267" cy="177612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Estabelecimento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1000762" y="3536744"/>
            <a:ext cx="830267" cy="177612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Usuário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1422558" y="3531982"/>
            <a:ext cx="830267" cy="177612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Profissional</a:t>
            </a:r>
          </a:p>
        </p:txBody>
      </p:sp>
      <p:cxnSp>
        <p:nvCxnSpPr>
          <p:cNvPr id="810" name="Shape 810"/>
          <p:cNvCxnSpPr/>
          <p:nvPr/>
        </p:nvCxnSpPr>
        <p:spPr>
          <a:xfrm rot="10800000">
            <a:off x="1534660" y="3465942"/>
            <a:ext cx="0" cy="3763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Shape 811"/>
          <p:cNvCxnSpPr/>
          <p:nvPr/>
        </p:nvCxnSpPr>
        <p:spPr>
          <a:xfrm rot="10800000">
            <a:off x="2016037" y="3465227"/>
            <a:ext cx="0" cy="629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Shape 812"/>
          <p:cNvCxnSpPr/>
          <p:nvPr/>
        </p:nvCxnSpPr>
        <p:spPr>
          <a:xfrm rot="10800000">
            <a:off x="2576548" y="3459347"/>
            <a:ext cx="0" cy="3763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Shape 813"/>
          <p:cNvCxnSpPr/>
          <p:nvPr/>
        </p:nvCxnSpPr>
        <p:spPr>
          <a:xfrm rot="10800000">
            <a:off x="1534659" y="3837412"/>
            <a:ext cx="104128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4" name="Shape 8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43978" y="3665809"/>
            <a:ext cx="120145" cy="14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Shape 8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25201" y="3677334"/>
            <a:ext cx="120145" cy="14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Shape 8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78647" y="3685452"/>
            <a:ext cx="120145" cy="141109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Shape 817"/>
          <p:cNvSpPr txBox="1"/>
          <p:nvPr/>
        </p:nvSpPr>
        <p:spPr>
          <a:xfrm>
            <a:off x="3307406" y="3443776"/>
            <a:ext cx="830267" cy="262892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Modelos </a:t>
            </a:r>
          </a:p>
          <a:p>
            <a:pPr algn="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Clínicos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2281147" y="3430915"/>
            <a:ext cx="830267" cy="262892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Documentos</a:t>
            </a:r>
          </a:p>
          <a:p>
            <a:pPr algn="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Clínicos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2761938" y="3426729"/>
            <a:ext cx="830267" cy="262892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Termo</a:t>
            </a:r>
          </a:p>
          <a:p>
            <a:pPr algn="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Consentimento</a:t>
            </a:r>
          </a:p>
        </p:txBody>
      </p:sp>
      <p:cxnSp>
        <p:nvCxnSpPr>
          <p:cNvPr id="820" name="Shape 820"/>
          <p:cNvCxnSpPr/>
          <p:nvPr/>
        </p:nvCxnSpPr>
        <p:spPr>
          <a:xfrm rot="10800000">
            <a:off x="3021521" y="3463347"/>
            <a:ext cx="0" cy="3763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Shape 821"/>
          <p:cNvCxnSpPr/>
          <p:nvPr/>
        </p:nvCxnSpPr>
        <p:spPr>
          <a:xfrm rot="10800000">
            <a:off x="3502899" y="3462633"/>
            <a:ext cx="0" cy="629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Shape 822"/>
          <p:cNvCxnSpPr/>
          <p:nvPr/>
        </p:nvCxnSpPr>
        <p:spPr>
          <a:xfrm rot="10800000">
            <a:off x="4063408" y="3456754"/>
            <a:ext cx="0" cy="3763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Shape 823"/>
          <p:cNvCxnSpPr/>
          <p:nvPr/>
        </p:nvCxnSpPr>
        <p:spPr>
          <a:xfrm rot="10800000">
            <a:off x="3021520" y="3834817"/>
            <a:ext cx="104128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4" name="Shape 8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30839" y="3663215"/>
            <a:ext cx="120145" cy="14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Shape 8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12061" y="3674740"/>
            <a:ext cx="120145" cy="14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Shape 8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65509" y="3682858"/>
            <a:ext cx="120145" cy="14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Shape 82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52701" y="6121138"/>
            <a:ext cx="670875" cy="12665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4611716" y="3686670"/>
            <a:ext cx="695484" cy="262892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Normalização de Terminologias</a:t>
            </a:r>
          </a:p>
        </p:txBody>
      </p:sp>
      <p:cxnSp>
        <p:nvCxnSpPr>
          <p:cNvPr id="829" name="Shape 829"/>
          <p:cNvCxnSpPr/>
          <p:nvPr/>
        </p:nvCxnSpPr>
        <p:spPr>
          <a:xfrm rot="10800000">
            <a:off x="5236157" y="3456753"/>
            <a:ext cx="0" cy="63225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0" name="Shape 8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70042" y="3755215"/>
            <a:ext cx="120145" cy="141109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Shape 831"/>
          <p:cNvSpPr txBox="1"/>
          <p:nvPr/>
        </p:nvSpPr>
        <p:spPr>
          <a:xfrm>
            <a:off x="6425035" y="3684403"/>
            <a:ext cx="695484" cy="262892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Serviços </a:t>
            </a:r>
          </a:p>
          <a:p>
            <a:pPr algn="r">
              <a:buClr>
                <a:srgbClr val="000000"/>
              </a:buClr>
              <a:buSzPct val="25000"/>
            </a:pPr>
            <a:r>
              <a:rPr lang="en" sz="525" b="1">
                <a:latin typeface="Calibri"/>
                <a:ea typeface="Calibri"/>
                <a:cs typeface="Calibri"/>
                <a:sym typeface="Calibri"/>
              </a:rPr>
              <a:t>Padronizados</a:t>
            </a:r>
          </a:p>
        </p:txBody>
      </p:sp>
      <p:cxnSp>
        <p:nvCxnSpPr>
          <p:cNvPr id="832" name="Shape 832"/>
          <p:cNvCxnSpPr/>
          <p:nvPr/>
        </p:nvCxnSpPr>
        <p:spPr>
          <a:xfrm rot="10800000">
            <a:off x="7049478" y="3454487"/>
            <a:ext cx="0" cy="63225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3" name="Shape 8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83361" y="3752949"/>
            <a:ext cx="120145" cy="141109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Shape 834"/>
          <p:cNvSpPr txBox="1"/>
          <p:nvPr/>
        </p:nvSpPr>
        <p:spPr>
          <a:xfrm rot="-5400000">
            <a:off x="540325" y="4293605"/>
            <a:ext cx="1378903" cy="241475"/>
          </a:xfrm>
          <a:prstGeom prst="rect">
            <a:avLst/>
          </a:prstGeom>
          <a:noFill/>
          <a:ln>
            <a:noFill/>
          </a:ln>
        </p:spPr>
        <p:txBody>
          <a:bodyPr lIns="91423" tIns="45699" rIns="91423" bIns="45699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975" b="1">
                <a:latin typeface="Calibri"/>
                <a:ea typeface="Calibri"/>
                <a:cs typeface="Calibri"/>
                <a:sym typeface="Calibri"/>
              </a:rPr>
              <a:t>MINISTÉRIO DA SAÚDE</a:t>
            </a:r>
          </a:p>
        </p:txBody>
      </p:sp>
      <p:pic>
        <p:nvPicPr>
          <p:cNvPr id="835" name="Shape 8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42955" y="809019"/>
            <a:ext cx="385007" cy="34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Shape 8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00078" y="1157449"/>
            <a:ext cx="385007" cy="34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Shape 837" descr="https://lh3.googleusercontent.com/k166v0PXwXblbRC9gl_LkqMQyd6sz9WBIoJgG8LnmTkDgvv2BHY8lTs-7UFi8o4bE2E=w30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926562" y="1387142"/>
            <a:ext cx="222991" cy="22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Shape 838" descr="http://icon-icons.com/icons2/38/PNG/512/stethoscope_medical_5334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357581" y="1064350"/>
            <a:ext cx="205868" cy="205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9" name="Shape 839"/>
          <p:cNvCxnSpPr/>
          <p:nvPr/>
        </p:nvCxnSpPr>
        <p:spPr>
          <a:xfrm>
            <a:off x="6376581" y="1769358"/>
            <a:ext cx="1067014" cy="44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Shape 840"/>
          <p:cNvCxnSpPr/>
          <p:nvPr/>
        </p:nvCxnSpPr>
        <p:spPr>
          <a:xfrm rot="10800000">
            <a:off x="7443595" y="1336235"/>
            <a:ext cx="0" cy="4375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Shape 841"/>
          <p:cNvCxnSpPr/>
          <p:nvPr/>
        </p:nvCxnSpPr>
        <p:spPr>
          <a:xfrm rot="10800000">
            <a:off x="6376580" y="1328417"/>
            <a:ext cx="0" cy="4409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42" name="Shape 8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267611" y="2829510"/>
            <a:ext cx="228041" cy="2280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Shape 843"/>
          <p:cNvGrpSpPr/>
          <p:nvPr/>
        </p:nvGrpSpPr>
        <p:grpSpPr>
          <a:xfrm>
            <a:off x="4593813" y="2656664"/>
            <a:ext cx="380004" cy="401478"/>
            <a:chOff x="2794322" y="2600172"/>
            <a:chExt cx="380004" cy="401478"/>
          </a:xfrm>
        </p:grpSpPr>
        <p:pic>
          <p:nvPicPr>
            <p:cNvPr id="844" name="Shape 84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794322" y="2773609"/>
              <a:ext cx="228041" cy="228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" name="Shape 84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63985" y="2695381"/>
              <a:ext cx="228041" cy="228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Shape 84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946285" y="2600172"/>
              <a:ext cx="228041" cy="2280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3" name="Shape 85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237097" y="325368"/>
            <a:ext cx="320794" cy="35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 descr="http://publicdomainvectors.org/photos/population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682377" y="420371"/>
            <a:ext cx="479974" cy="679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5" name="Shape 855"/>
          <p:cNvGrpSpPr/>
          <p:nvPr/>
        </p:nvGrpSpPr>
        <p:grpSpPr>
          <a:xfrm>
            <a:off x="6116775" y="335962"/>
            <a:ext cx="570989" cy="861289"/>
            <a:chOff x="5218323" y="335961"/>
            <a:chExt cx="570989" cy="861289"/>
          </a:xfrm>
        </p:grpSpPr>
        <p:sp>
          <p:nvSpPr>
            <p:cNvPr id="856" name="Shape 856"/>
            <p:cNvSpPr txBox="1"/>
            <p:nvPr/>
          </p:nvSpPr>
          <p:spPr>
            <a:xfrm>
              <a:off x="5218323" y="639868"/>
              <a:ext cx="570989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Clr>
                  <a:srgbClr val="455520"/>
                </a:buClr>
                <a:buSzPct val="25000"/>
              </a:pPr>
              <a:r>
                <a:rPr lang="en" sz="900" b="1">
                  <a:solidFill>
                    <a:srgbClr val="455520"/>
                  </a:solidFill>
                  <a:latin typeface="Calibri"/>
                  <a:ea typeface="Calibri"/>
                  <a:cs typeface="Calibri"/>
                  <a:sym typeface="Calibri"/>
                </a:rPr>
                <a:t>GESTOR</a:t>
              </a:r>
            </a:p>
          </p:txBody>
        </p:sp>
        <p:pic>
          <p:nvPicPr>
            <p:cNvPr id="857" name="Shape 85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56001" y="807739"/>
              <a:ext cx="385007" cy="341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8" name="Shape 858" descr="http://www.corporater.com/new-assets/images/common/performance-dashboard-speedo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478130" y="1029690"/>
              <a:ext cx="285891" cy="167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9" name="Shape 859" descr="http://www.casponline.com.br/site/public/images/iconPalestrante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5324339" y="335961"/>
              <a:ext cx="380865" cy="3816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0" name="Shape 86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746997" y="1536263"/>
            <a:ext cx="350719" cy="3840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Shape 861"/>
          <p:cNvGrpSpPr/>
          <p:nvPr/>
        </p:nvGrpSpPr>
        <p:grpSpPr>
          <a:xfrm>
            <a:off x="4374278" y="4438205"/>
            <a:ext cx="1640307" cy="465438"/>
            <a:chOff x="4241660" y="3533873"/>
            <a:chExt cx="1640307" cy="465438"/>
          </a:xfrm>
        </p:grpSpPr>
        <p:pic>
          <p:nvPicPr>
            <p:cNvPr id="862" name="Shape 862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241660" y="3533873"/>
              <a:ext cx="1640307" cy="4654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3" name="Shape 86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4256880" y="3922850"/>
              <a:ext cx="469696" cy="764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4" name="Shape 86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347921" y="4716570"/>
            <a:ext cx="342350" cy="3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Shape 865" descr="http://www.guiamuriae.com.br/wp-content/uploads/2015/09/Cartao-Nacional-de-Saude.jp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722827" y="4780015"/>
            <a:ext cx="350631" cy="20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Shape 86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94022" y="4650999"/>
            <a:ext cx="254219" cy="26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Shape 867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3727234" y="4811956"/>
            <a:ext cx="525356" cy="230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8" name="Shape 868"/>
          <p:cNvGrpSpPr/>
          <p:nvPr/>
        </p:nvGrpSpPr>
        <p:grpSpPr>
          <a:xfrm>
            <a:off x="2818835" y="4364608"/>
            <a:ext cx="1422377" cy="507830"/>
            <a:chOff x="4492227" y="1371800"/>
            <a:chExt cx="1422377" cy="507830"/>
          </a:xfrm>
        </p:grpSpPr>
        <p:grpSp>
          <p:nvGrpSpPr>
            <p:cNvPr id="869" name="Shape 869"/>
            <p:cNvGrpSpPr/>
            <p:nvPr/>
          </p:nvGrpSpPr>
          <p:grpSpPr>
            <a:xfrm>
              <a:off x="4561524" y="1414728"/>
              <a:ext cx="400347" cy="396624"/>
              <a:chOff x="612135" y="3711862"/>
              <a:chExt cx="641226" cy="635264"/>
            </a:xfrm>
          </p:grpSpPr>
          <p:pic>
            <p:nvPicPr>
              <p:cNvPr id="870" name="Shape 870" descr="http://www.iconsdb.com/icons/preview/icon-sets/web-2-blue/database-xxl.png"/>
              <p:cNvPicPr preferRelativeResize="0"/>
              <p:nvPr/>
            </p:nvPicPr>
            <p:blipFill rotWithShape="1">
              <a:blip r:embed="rId28">
                <a:alphaModFix/>
              </a:blip>
              <a:srcRect/>
              <a:stretch/>
            </p:blipFill>
            <p:spPr>
              <a:xfrm>
                <a:off x="618095" y="3711862"/>
                <a:ext cx="635264" cy="6352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1" name="Shape 871" descr="https://pixabay.com/static/uploads/photo/2016/05/06/05/47/heart-rate-1375324_960_720.png"/>
              <p:cNvPicPr preferRelativeResize="0"/>
              <p:nvPr/>
            </p:nvPicPr>
            <p:blipFill rotWithShape="1">
              <a:blip r:embed="rId29">
                <a:alphaModFix/>
              </a:blip>
              <a:srcRect/>
              <a:stretch/>
            </p:blipFill>
            <p:spPr>
              <a:xfrm>
                <a:off x="612135" y="3774032"/>
                <a:ext cx="641226" cy="4809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2" name="Shape 872"/>
            <p:cNvSpPr txBox="1"/>
            <p:nvPr/>
          </p:nvSpPr>
          <p:spPr>
            <a:xfrm>
              <a:off x="4889966" y="1371800"/>
              <a:ext cx="1024638" cy="50783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r>
                <a:rPr lang="en" sz="900" b="1" dirty="0">
                  <a:solidFill>
                    <a:schemeClr val="lt1"/>
                  </a:solidFill>
                </a:rPr>
                <a:t>Repositório de </a:t>
              </a:r>
            </a:p>
            <a:p>
              <a:pPr>
                <a:buClr>
                  <a:schemeClr val="lt1"/>
                </a:buClr>
                <a:buSzPct val="25000"/>
              </a:pPr>
              <a:r>
                <a:rPr lang="en" sz="900" b="1" dirty="0">
                  <a:solidFill>
                    <a:schemeClr val="lt1"/>
                  </a:solidFill>
                </a:rPr>
                <a:t>Documentos </a:t>
              </a:r>
            </a:p>
            <a:p>
              <a:pPr>
                <a:buClr>
                  <a:schemeClr val="lt1"/>
                </a:buClr>
                <a:buSzPct val="25000"/>
              </a:pPr>
              <a:r>
                <a:rPr lang="en" sz="900" b="1" dirty="0">
                  <a:solidFill>
                    <a:schemeClr val="lt1"/>
                  </a:solidFill>
                </a:rPr>
                <a:t>Clínicos </a:t>
              </a:r>
            </a:p>
          </p:txBody>
        </p:sp>
        <p:pic>
          <p:nvPicPr>
            <p:cNvPr id="873" name="Shape 873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flipH="1">
              <a:off x="4492227" y="1382125"/>
              <a:ext cx="192879" cy="1928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7548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467544" y="1949955"/>
            <a:ext cx="6408712" cy="278203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pt-BR" sz="4400" dirty="0"/>
              <a:t>É possível informatizar 100% da Atenção Básica</a:t>
            </a:r>
            <a:br>
              <a:rPr lang="pt-BR" sz="4400" dirty="0"/>
            </a:br>
            <a:r>
              <a:rPr lang="pt-BR" sz="4400" dirty="0"/>
              <a:t>em 12 meses?</a:t>
            </a:r>
            <a:endParaRPr lang="en" sz="4400" dirty="0"/>
          </a:p>
        </p:txBody>
      </p:sp>
      <p:sp>
        <p:nvSpPr>
          <p:cNvPr id="3" name="Shape 165"/>
          <p:cNvSpPr txBox="1">
            <a:spLocks/>
          </p:cNvSpPr>
          <p:nvPr/>
        </p:nvSpPr>
        <p:spPr>
          <a:xfrm>
            <a:off x="4932040" y="4299942"/>
            <a:ext cx="3960440" cy="66644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ct val="91666"/>
            </a:pPr>
            <a:r>
              <a:rPr lang="pt-BR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  <a:t>JOAQUIM COSTA</a:t>
            </a:r>
          </a:p>
          <a:p>
            <a:pPr algn="r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  <a:t>Departamento de Monitoramento e Avaliação do SUS</a:t>
            </a:r>
            <a:br>
              <a:rPr lang="en-US" sz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</a:br>
            <a:r>
              <a:rPr lang="en-US" sz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swald" panose="020B0604020202020204" charset="0"/>
                <a:ea typeface="Roboto Condensed" panose="020B0604020202020204" charset="0"/>
              </a:rPr>
              <a:t>Secretaria-Executiva / Ministério da Saúde</a:t>
            </a:r>
          </a:p>
        </p:txBody>
      </p:sp>
      <p:sp>
        <p:nvSpPr>
          <p:cNvPr id="5" name="Shape 157"/>
          <p:cNvSpPr txBox="1">
            <a:spLocks/>
          </p:cNvSpPr>
          <p:nvPr/>
        </p:nvSpPr>
        <p:spPr>
          <a:xfrm>
            <a:off x="465464" y="1795010"/>
            <a:ext cx="2232000" cy="54000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3796BF"/>
              </a:buClr>
              <a:buSzPct val="100000"/>
              <a:buFont typeface="Oswald"/>
              <a:defRPr sz="4000" b="1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buClr>
                <a:srgbClr val="3796BF"/>
              </a:buClr>
              <a:buSzPct val="100000"/>
              <a:buFont typeface="Oswald"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4400" dirty="0"/>
              <a:t>DESAFIO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704" y="987574"/>
            <a:ext cx="5760300" cy="680700"/>
          </a:xfrm>
        </p:spPr>
        <p:txBody>
          <a:bodyPr anchor="ctr"/>
          <a:lstStyle/>
          <a:p>
            <a:r>
              <a:rPr lang="pt-BR" sz="4000" dirty="0">
                <a:solidFill>
                  <a:srgbClr val="FF9900"/>
                </a:solidFill>
              </a:rPr>
              <a:t>A Necessidade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31425" y="1707654"/>
            <a:ext cx="5760300" cy="2521200"/>
          </a:xfrm>
        </p:spPr>
        <p:txBody>
          <a:bodyPr/>
          <a:lstStyle/>
          <a:p>
            <a:r>
              <a:rPr lang="pt-BR" sz="2200" dirty="0"/>
              <a:t> Cada UBS precisa de:</a:t>
            </a:r>
          </a:p>
        </p:txBody>
      </p:sp>
      <p:sp>
        <p:nvSpPr>
          <p:cNvPr id="7" name="Forma livre 6"/>
          <p:cNvSpPr/>
          <p:nvPr/>
        </p:nvSpPr>
        <p:spPr>
          <a:xfrm rot="16200000">
            <a:off x="-216432" y="3255726"/>
            <a:ext cx="2160000" cy="360000"/>
          </a:xfrm>
          <a:custGeom>
            <a:avLst/>
            <a:gdLst>
              <a:gd name="connsiteX0" fmla="*/ 0 w 1765763"/>
              <a:gd name="connsiteY0" fmla="*/ 0 h 373527"/>
              <a:gd name="connsiteX1" fmla="*/ 1765763 w 1765763"/>
              <a:gd name="connsiteY1" fmla="*/ 0 h 373527"/>
              <a:gd name="connsiteX2" fmla="*/ 1765763 w 1765763"/>
              <a:gd name="connsiteY2" fmla="*/ 373527 h 373527"/>
              <a:gd name="connsiteX3" fmla="*/ 0 w 1765763"/>
              <a:gd name="connsiteY3" fmla="*/ 373527 h 373527"/>
              <a:gd name="connsiteX4" fmla="*/ 0 w 1765763"/>
              <a:gd name="connsiteY4" fmla="*/ 0 h 37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763" h="373527">
                <a:moveTo>
                  <a:pt x="0" y="0"/>
                </a:moveTo>
                <a:lnTo>
                  <a:pt x="1765763" y="0"/>
                </a:lnTo>
                <a:lnTo>
                  <a:pt x="1765763" y="373527"/>
                </a:lnTo>
                <a:lnTo>
                  <a:pt x="0" y="373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</a:pPr>
            <a:r>
              <a:rPr lang="pt-BR" sz="2700" kern="1200" dirty="0">
                <a:solidFill>
                  <a:schemeClr val="accent3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Solução</a:t>
            </a:r>
          </a:p>
        </p:txBody>
      </p:sp>
      <p:sp>
        <p:nvSpPr>
          <p:cNvPr id="8" name="Forma livre 7"/>
          <p:cNvSpPr/>
          <p:nvPr/>
        </p:nvSpPr>
        <p:spPr>
          <a:xfrm>
            <a:off x="1080947" y="2355726"/>
            <a:ext cx="2160000" cy="2304256"/>
          </a:xfrm>
          <a:custGeom>
            <a:avLst/>
            <a:gdLst>
              <a:gd name="connsiteX0" fmla="*/ 0 w 2260472"/>
              <a:gd name="connsiteY0" fmla="*/ 0 h 1765764"/>
              <a:gd name="connsiteX1" fmla="*/ 2260472 w 2260472"/>
              <a:gd name="connsiteY1" fmla="*/ 0 h 1765764"/>
              <a:gd name="connsiteX2" fmla="*/ 2260472 w 2260472"/>
              <a:gd name="connsiteY2" fmla="*/ 1765764 h 1765764"/>
              <a:gd name="connsiteX3" fmla="*/ 0 w 2260472"/>
              <a:gd name="connsiteY3" fmla="*/ 1765764 h 1765764"/>
              <a:gd name="connsiteX4" fmla="*/ 0 w 2260472"/>
              <a:gd name="connsiteY4" fmla="*/ 0 h 176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472" h="1765764">
                <a:moveTo>
                  <a:pt x="0" y="0"/>
                </a:moveTo>
                <a:lnTo>
                  <a:pt x="2260472" y="0"/>
                </a:lnTo>
                <a:lnTo>
                  <a:pt x="2260472" y="1765764"/>
                </a:lnTo>
                <a:lnTo>
                  <a:pt x="0" y="17657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har char="••"/>
            </a:pP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Sistema de prontuário eletrônico.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har char="••"/>
            </a:pP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Computadores e </a:t>
            </a:r>
            <a:r>
              <a:rPr lang="pt-BR" sz="1600" i="1" kern="1200" dirty="0" err="1">
                <a:latin typeface="Roboto Condensed" panose="020B0604020202020204" charset="0"/>
                <a:ea typeface="Roboto Condensed" panose="020B0604020202020204" charset="0"/>
              </a:rPr>
              <a:t>tablets</a:t>
            </a: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har char="••"/>
            </a:pP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Impressoras (com toner e papel).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har char="••"/>
            </a:pP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Conectividade (link e rede local).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har char="••"/>
            </a:pP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Leitores biométricos</a:t>
            </a:r>
          </a:p>
        </p:txBody>
      </p:sp>
      <p:sp>
        <p:nvSpPr>
          <p:cNvPr id="10" name="Forma livre 9"/>
          <p:cNvSpPr/>
          <p:nvPr/>
        </p:nvSpPr>
        <p:spPr>
          <a:xfrm rot="16200000">
            <a:off x="2544178" y="3275237"/>
            <a:ext cx="2199020" cy="360000"/>
          </a:xfrm>
          <a:custGeom>
            <a:avLst/>
            <a:gdLst>
              <a:gd name="connsiteX0" fmla="*/ 0 w 1765763"/>
              <a:gd name="connsiteY0" fmla="*/ 0 h 373527"/>
              <a:gd name="connsiteX1" fmla="*/ 1765763 w 1765763"/>
              <a:gd name="connsiteY1" fmla="*/ 0 h 373527"/>
              <a:gd name="connsiteX2" fmla="*/ 1765763 w 1765763"/>
              <a:gd name="connsiteY2" fmla="*/ 373527 h 373527"/>
              <a:gd name="connsiteX3" fmla="*/ 0 w 1765763"/>
              <a:gd name="connsiteY3" fmla="*/ 373527 h 373527"/>
              <a:gd name="connsiteX4" fmla="*/ 0 w 1765763"/>
              <a:gd name="connsiteY4" fmla="*/ 0 h 37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763" h="373527">
                <a:moveTo>
                  <a:pt x="0" y="0"/>
                </a:moveTo>
                <a:lnTo>
                  <a:pt x="1765763" y="0"/>
                </a:lnTo>
                <a:lnTo>
                  <a:pt x="1765763" y="373527"/>
                </a:lnTo>
                <a:lnTo>
                  <a:pt x="0" y="373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</a:pPr>
            <a:r>
              <a:rPr lang="pt-BR" sz="2700" kern="1200" dirty="0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Serviços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3861069" y="2355726"/>
            <a:ext cx="2160000" cy="2304256"/>
          </a:xfrm>
          <a:custGeom>
            <a:avLst/>
            <a:gdLst>
              <a:gd name="connsiteX0" fmla="*/ 0 w 2260472"/>
              <a:gd name="connsiteY0" fmla="*/ 0 h 1765764"/>
              <a:gd name="connsiteX1" fmla="*/ 2260472 w 2260472"/>
              <a:gd name="connsiteY1" fmla="*/ 0 h 1765764"/>
              <a:gd name="connsiteX2" fmla="*/ 2260472 w 2260472"/>
              <a:gd name="connsiteY2" fmla="*/ 1765764 h 1765764"/>
              <a:gd name="connsiteX3" fmla="*/ 0 w 2260472"/>
              <a:gd name="connsiteY3" fmla="*/ 1765764 h 1765764"/>
              <a:gd name="connsiteX4" fmla="*/ 0 w 2260472"/>
              <a:gd name="connsiteY4" fmla="*/ 0 h 176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472" h="1765764">
                <a:moveTo>
                  <a:pt x="0" y="0"/>
                </a:moveTo>
                <a:lnTo>
                  <a:pt x="2260472" y="0"/>
                </a:lnTo>
                <a:lnTo>
                  <a:pt x="2260472" y="1765764"/>
                </a:lnTo>
                <a:lnTo>
                  <a:pt x="0" y="17657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639025"/>
              <a:satOff val="-5461"/>
              <a:lumOff val="6078"/>
              <a:alphaOff val="0"/>
            </a:schemeClr>
          </a:fillRef>
          <a:effectRef idx="1">
            <a:schemeClr val="accent3">
              <a:hueOff val="6639025"/>
              <a:satOff val="-5461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har char="••"/>
            </a:pP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Implantação.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har char="••"/>
            </a:pP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Treinamento.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har char="••"/>
            </a:pP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Suporte.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har char="••"/>
            </a:pP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Manutenção corretiva e evolutiva dos sistemas.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har char="••"/>
            </a:pPr>
            <a:r>
              <a:rPr lang="pt-BR" sz="1600" kern="1200" dirty="0">
                <a:latin typeface="Roboto Condensed" panose="020B0604020202020204" charset="0"/>
                <a:ea typeface="Roboto Condensed" panose="020B0604020202020204" charset="0"/>
              </a:rPr>
              <a:t>Manutenção e reposição dos equipamentos.</a:t>
            </a:r>
          </a:p>
        </p:txBody>
      </p:sp>
    </p:spTree>
    <p:extLst>
      <p:ext uri="{BB962C8B-B14F-4D97-AF65-F5344CB8AC3E}">
        <p14:creationId xmlns:p14="http://schemas.microsoft.com/office/powerpoint/2010/main" val="1622825834"/>
      </p:ext>
    </p:extLst>
  </p:cSld>
  <p:clrMapOvr>
    <a:masterClrMapping/>
  </p:clrMapOvr>
  <p:transition spd="slow">
    <p:strips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1619672" y="699542"/>
            <a:ext cx="7524328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/>
              <a:t>Como Fazer?</a:t>
            </a:r>
            <a:endParaRPr lang="en" dirty="0"/>
          </a:p>
        </p:txBody>
      </p:sp>
      <p:grpSp>
        <p:nvGrpSpPr>
          <p:cNvPr id="10" name="Grupo 9"/>
          <p:cNvGrpSpPr/>
          <p:nvPr/>
        </p:nvGrpSpPr>
        <p:grpSpPr>
          <a:xfrm>
            <a:off x="179512" y="2111279"/>
            <a:ext cx="4176104" cy="2260671"/>
            <a:chOff x="159634" y="2435295"/>
            <a:chExt cx="4176104" cy="22606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orma livre 5"/>
            <p:cNvSpPr/>
            <p:nvPr/>
          </p:nvSpPr>
          <p:spPr>
            <a:xfrm>
              <a:off x="1095738" y="2895966"/>
              <a:ext cx="3240000" cy="1800000"/>
            </a:xfrm>
            <a:custGeom>
              <a:avLst/>
              <a:gdLst>
                <a:gd name="connsiteX0" fmla="*/ 0 w 2046927"/>
                <a:gd name="connsiteY0" fmla="*/ 0 h 1365300"/>
                <a:gd name="connsiteX1" fmla="*/ 2046927 w 2046927"/>
                <a:gd name="connsiteY1" fmla="*/ 0 h 1365300"/>
                <a:gd name="connsiteX2" fmla="*/ 2046927 w 2046927"/>
                <a:gd name="connsiteY2" fmla="*/ 1365300 h 1365300"/>
                <a:gd name="connsiteX3" fmla="*/ 0 w 2046927"/>
                <a:gd name="connsiteY3" fmla="*/ 1365300 h 1365300"/>
                <a:gd name="connsiteX4" fmla="*/ 0 w 2046927"/>
                <a:gd name="connsiteY4" fmla="*/ 0 h 13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927" h="1365300">
                  <a:moveTo>
                    <a:pt x="0" y="0"/>
                  </a:moveTo>
                  <a:lnTo>
                    <a:pt x="2046927" y="0"/>
                  </a:lnTo>
                  <a:lnTo>
                    <a:pt x="2046927" y="1365300"/>
                  </a:lnTo>
                  <a:lnTo>
                    <a:pt x="0" y="136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4000" tIns="36000" rIns="36000" bIns="3600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pt-BR" sz="1800" kern="1200" dirty="0">
                  <a:latin typeface="Roboto Condensed" panose="020B0604020202020204" charset="0"/>
                  <a:ea typeface="Roboto Condensed" panose="020B0604020202020204" charset="0"/>
                </a:rPr>
                <a:t>Serviços contratados separadamente.</a:t>
              </a:r>
            </a:p>
            <a:p>
              <a:pPr lvl="0" defTabSz="488950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pt-BR" sz="1800" kern="1200" dirty="0">
                  <a:latin typeface="Roboto Condensed" panose="020B0604020202020204" charset="0"/>
                  <a:ea typeface="Roboto Condensed" panose="020B0604020202020204" charset="0"/>
                </a:rPr>
                <a:t>                      X</a:t>
              </a:r>
            </a:p>
            <a:p>
              <a:pPr lvl="0" defTabSz="488950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pt-BR" sz="1800" kern="1200" dirty="0">
                  <a:latin typeface="Roboto Condensed" panose="020B0604020202020204" charset="0"/>
                  <a:ea typeface="Roboto Condensed" panose="020B0604020202020204" charset="0"/>
                </a:rPr>
                <a:t>A mesma empresa / </a:t>
              </a:r>
              <a:br>
                <a:rPr lang="pt-BR" sz="1800" kern="1200" dirty="0">
                  <a:latin typeface="Roboto Condensed" panose="020B0604020202020204" charset="0"/>
                  <a:ea typeface="Roboto Condensed" panose="020B0604020202020204" charset="0"/>
                </a:rPr>
              </a:br>
              <a:r>
                <a:rPr lang="pt-BR" sz="1800" kern="1200" dirty="0">
                  <a:latin typeface="Roboto Condensed" panose="020B0604020202020204" charset="0"/>
                  <a:ea typeface="Roboto Condensed" panose="020B0604020202020204" charset="0"/>
                </a:rPr>
                <a:t>consórcio é responsável pela informatização completa.</a:t>
              </a:r>
            </a:p>
          </p:txBody>
        </p:sp>
        <p:sp>
          <p:nvSpPr>
            <p:cNvPr id="7" name="Forma livre 6"/>
            <p:cNvSpPr/>
            <p:nvPr/>
          </p:nvSpPr>
          <p:spPr>
            <a:xfrm>
              <a:off x="159634" y="2435295"/>
              <a:ext cx="1188000" cy="1188000"/>
            </a:xfrm>
            <a:custGeom>
              <a:avLst/>
              <a:gdLst>
                <a:gd name="connsiteX0" fmla="*/ 0 w 1364618"/>
                <a:gd name="connsiteY0" fmla="*/ 682309 h 1364618"/>
                <a:gd name="connsiteX1" fmla="*/ 682309 w 1364618"/>
                <a:gd name="connsiteY1" fmla="*/ 0 h 1364618"/>
                <a:gd name="connsiteX2" fmla="*/ 1364618 w 1364618"/>
                <a:gd name="connsiteY2" fmla="*/ 682309 h 1364618"/>
                <a:gd name="connsiteX3" fmla="*/ 682309 w 1364618"/>
                <a:gd name="connsiteY3" fmla="*/ 1364618 h 1364618"/>
                <a:gd name="connsiteX4" fmla="*/ 0 w 1364618"/>
                <a:gd name="connsiteY4" fmla="*/ 682309 h 13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618" h="1364618">
                  <a:moveTo>
                    <a:pt x="0" y="682309"/>
                  </a:moveTo>
                  <a:cubicBezTo>
                    <a:pt x="0" y="305480"/>
                    <a:pt x="305480" y="0"/>
                    <a:pt x="682309" y="0"/>
                  </a:cubicBezTo>
                  <a:cubicBezTo>
                    <a:pt x="1059138" y="0"/>
                    <a:pt x="1364618" y="305480"/>
                    <a:pt x="1364618" y="682309"/>
                  </a:cubicBezTo>
                  <a:cubicBezTo>
                    <a:pt x="1364618" y="1059138"/>
                    <a:pt x="1059138" y="1364618"/>
                    <a:pt x="682309" y="1364618"/>
                  </a:cubicBezTo>
                  <a:cubicBezTo>
                    <a:pt x="305480" y="1364618"/>
                    <a:pt x="0" y="1059138"/>
                    <a:pt x="0" y="682309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72000" rIns="36000" bIns="3600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7000" kern="1200" dirty="0">
                  <a:latin typeface="Roboto Condensed" panose="020B0604020202020204" charset="0"/>
                  <a:ea typeface="Roboto Condensed" panose="020B0604020202020204" charset="0"/>
                </a:rPr>
                <a:t>1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755654" y="2139902"/>
            <a:ext cx="4156704" cy="2232048"/>
            <a:chOff x="3623311" y="2463870"/>
            <a:chExt cx="4156704" cy="22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orma livre 7"/>
            <p:cNvSpPr/>
            <p:nvPr/>
          </p:nvSpPr>
          <p:spPr>
            <a:xfrm>
              <a:off x="4540015" y="2895918"/>
              <a:ext cx="3240000" cy="1800000"/>
            </a:xfrm>
            <a:custGeom>
              <a:avLst/>
              <a:gdLst>
                <a:gd name="connsiteX0" fmla="*/ 0 w 2046927"/>
                <a:gd name="connsiteY0" fmla="*/ 0 h 1365300"/>
                <a:gd name="connsiteX1" fmla="*/ 2046927 w 2046927"/>
                <a:gd name="connsiteY1" fmla="*/ 0 h 1365300"/>
                <a:gd name="connsiteX2" fmla="*/ 2046927 w 2046927"/>
                <a:gd name="connsiteY2" fmla="*/ 1365300 h 1365300"/>
                <a:gd name="connsiteX3" fmla="*/ 0 w 2046927"/>
                <a:gd name="connsiteY3" fmla="*/ 1365300 h 1365300"/>
                <a:gd name="connsiteX4" fmla="*/ 0 w 2046927"/>
                <a:gd name="connsiteY4" fmla="*/ 0 h 13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927" h="1365300">
                  <a:moveTo>
                    <a:pt x="0" y="0"/>
                  </a:moveTo>
                  <a:lnTo>
                    <a:pt x="2046927" y="0"/>
                  </a:lnTo>
                  <a:lnTo>
                    <a:pt x="2046927" y="1365300"/>
                  </a:lnTo>
                  <a:lnTo>
                    <a:pt x="0" y="136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4">
                <a:tint val="40000"/>
                <a:alpha val="90000"/>
                <a:hueOff val="3239431"/>
                <a:satOff val="11977"/>
                <a:lumOff val="3188"/>
                <a:alphaOff val="0"/>
              </a:schemeClr>
            </a:lnRef>
            <a:fillRef idx="1">
              <a:schemeClr val="accent4">
                <a:tint val="40000"/>
                <a:alpha val="90000"/>
                <a:hueOff val="3239431"/>
                <a:satOff val="11977"/>
                <a:lumOff val="318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3239431"/>
                <a:satOff val="11977"/>
                <a:lumOff val="318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4000" tIns="36000" rIns="36000" bIns="3600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pt-BR" sz="1800" kern="1200" dirty="0">
                  <a:latin typeface="Roboto Condensed" panose="020B0604020202020204" charset="0"/>
                  <a:ea typeface="Roboto Condensed" panose="020B0604020202020204" charset="0"/>
                </a:rPr>
                <a:t>Uma empresa / consórcio fornecendo para todo o Brasil.</a:t>
              </a:r>
            </a:p>
            <a:p>
              <a:pPr lvl="0" defTabSz="488950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pt-BR" sz="1800" kern="1200" dirty="0">
                  <a:latin typeface="Roboto Condensed" panose="020B0604020202020204" charset="0"/>
                  <a:ea typeface="Roboto Condensed" panose="020B0604020202020204" charset="0"/>
                </a:rPr>
                <a:t>                       X</a:t>
              </a:r>
            </a:p>
            <a:p>
              <a:pPr lvl="0" defTabSz="488950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pt-BR" sz="1800" kern="1200" dirty="0">
                  <a:latin typeface="Roboto Condensed" panose="020B0604020202020204" charset="0"/>
                  <a:ea typeface="Roboto Condensed" panose="020B0604020202020204" charset="0"/>
                </a:rPr>
                <a:t>Várias empresas / consórcios fornecendo. Quanto mais participantes melhor.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3623311" y="2463870"/>
              <a:ext cx="1188000" cy="1188000"/>
            </a:xfrm>
            <a:custGeom>
              <a:avLst/>
              <a:gdLst>
                <a:gd name="connsiteX0" fmla="*/ 0 w 1364618"/>
                <a:gd name="connsiteY0" fmla="*/ 682309 h 1364618"/>
                <a:gd name="connsiteX1" fmla="*/ 682309 w 1364618"/>
                <a:gd name="connsiteY1" fmla="*/ 0 h 1364618"/>
                <a:gd name="connsiteX2" fmla="*/ 1364618 w 1364618"/>
                <a:gd name="connsiteY2" fmla="*/ 682309 h 1364618"/>
                <a:gd name="connsiteX3" fmla="*/ 682309 w 1364618"/>
                <a:gd name="connsiteY3" fmla="*/ 1364618 h 1364618"/>
                <a:gd name="connsiteX4" fmla="*/ 0 w 1364618"/>
                <a:gd name="connsiteY4" fmla="*/ 682309 h 13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618" h="1364618">
                  <a:moveTo>
                    <a:pt x="0" y="682309"/>
                  </a:moveTo>
                  <a:cubicBezTo>
                    <a:pt x="0" y="305480"/>
                    <a:pt x="305480" y="0"/>
                    <a:pt x="682309" y="0"/>
                  </a:cubicBezTo>
                  <a:cubicBezTo>
                    <a:pt x="1059138" y="0"/>
                    <a:pt x="1364618" y="305480"/>
                    <a:pt x="1364618" y="682309"/>
                  </a:cubicBezTo>
                  <a:cubicBezTo>
                    <a:pt x="1364618" y="1059138"/>
                    <a:pt x="1059138" y="1364618"/>
                    <a:pt x="682309" y="1364618"/>
                  </a:cubicBezTo>
                  <a:cubicBezTo>
                    <a:pt x="305480" y="1364618"/>
                    <a:pt x="0" y="1059138"/>
                    <a:pt x="0" y="682309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508185"/>
                <a:satOff val="8525"/>
                <a:lumOff val="13922"/>
                <a:alphaOff val="0"/>
              </a:schemeClr>
            </a:fillRef>
            <a:effectRef idx="1">
              <a:schemeClr val="accent4">
                <a:hueOff val="3508185"/>
                <a:satOff val="8525"/>
                <a:lumOff val="1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72000" rIns="36000" bIns="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7000" kern="1200" dirty="0">
                  <a:latin typeface="Roboto Condensed" panose="020B0604020202020204" charset="0"/>
                  <a:ea typeface="Roboto Condensed" panose="020B0604020202020204" charset="0"/>
                </a:rPr>
                <a:t>2</a:t>
              </a:r>
            </a:p>
          </p:txBody>
        </p:sp>
      </p:grpSp>
      <p:sp>
        <p:nvSpPr>
          <p:cNvPr id="3" name="Retângulo de cantos arredondados 2"/>
          <p:cNvSpPr/>
          <p:nvPr/>
        </p:nvSpPr>
        <p:spPr>
          <a:xfrm>
            <a:off x="1270000" y="3481104"/>
            <a:ext cx="2952000" cy="827992"/>
          </a:xfrm>
          <a:prstGeom prst="round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857306" y="3481104"/>
            <a:ext cx="2952000" cy="827992"/>
          </a:xfrm>
          <a:prstGeom prst="round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3"/>
          <p:cNvSpPr txBox="1">
            <a:spLocks/>
          </p:cNvSpPr>
          <p:nvPr/>
        </p:nvSpPr>
        <p:spPr>
          <a:xfrm>
            <a:off x="1152000" y="1203598"/>
            <a:ext cx="6840000" cy="273630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  <a:buClr>
                <a:srgbClr val="3796BF"/>
              </a:buClr>
              <a:buSzPct val="100000"/>
            </a:pPr>
            <a:r>
              <a:rPr lang="en" sz="2800" dirty="0">
                <a:solidFill>
                  <a:schemeClr val="bg1">
                    <a:lumMod val="9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Uma particularidade do credenciamento é permitir a busca em todas as empresas e profissionais que preencham as condições exigidas e aceitem a prestação do serviço desejado, fazendo com que, </a:t>
            </a:r>
            <a:r>
              <a:rPr lang="pt-BR" sz="2800" spc="-30" dirty="0">
                <a:solidFill>
                  <a:schemeClr val="bg1">
                    <a:lumMod val="9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quanto mais credenciados, mais adequada à plena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satisfação dos serviços desejados.</a:t>
            </a:r>
            <a:r>
              <a:rPr lang="en" sz="2800" dirty="0">
                <a:solidFill>
                  <a:schemeClr val="bg1">
                    <a:lumMod val="9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0" y="4147975"/>
            <a:ext cx="9144000" cy="554037"/>
          </a:xfrm>
          <a:prstGeom prst="rect">
            <a:avLst/>
          </a:prstGeom>
        </p:spPr>
        <p:txBody>
          <a:bodyPr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chemeClr val="bg1">
                    <a:lumMod val="95000"/>
                  </a:schemeClr>
                </a:solidFill>
                <a:latin typeface="Oswald"/>
                <a:ea typeface="Oswald"/>
                <a:cs typeface="Oswald"/>
              </a:rPr>
              <a:t>Ministro Homero Santos</a:t>
            </a:r>
            <a:br>
              <a:rPr lang="pt-BR" sz="1800" dirty="0">
                <a:solidFill>
                  <a:schemeClr val="bg1">
                    <a:lumMod val="95000"/>
                  </a:schemeClr>
                </a:solidFill>
                <a:latin typeface="Oswald"/>
                <a:ea typeface="Oswald"/>
                <a:cs typeface="Oswald"/>
              </a:rPr>
            </a:b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Oswald"/>
                <a:ea typeface="Oswald"/>
                <a:cs typeface="Oswald"/>
              </a:rPr>
              <a:t>(Relator do TCU 656/1995 - Processo n.º TC 016.522/95-8)</a:t>
            </a:r>
          </a:p>
        </p:txBody>
      </p:sp>
    </p:spTree>
    <p:extLst>
      <p:ext uri="{BB962C8B-B14F-4D97-AF65-F5344CB8AC3E}">
        <p14:creationId xmlns:p14="http://schemas.microsoft.com/office/powerpoint/2010/main" val="2151134015"/>
      </p:ext>
    </p:extLst>
  </p:cSld>
  <p:clrMapOvr>
    <a:masterClrMapping/>
  </p:clrMapOvr>
  <p:transition spd="slow">
    <p:strips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948117" y="1059582"/>
            <a:ext cx="4152275" cy="540000"/>
          </a:xfrm>
          <a:prstGeom prst="rect">
            <a:avLst/>
          </a:prstGeom>
        </p:spPr>
        <p:txBody>
          <a:bodyPr lIns="36000" tIns="36000" rIns="36000" bIns="360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4000" spc="-50" dirty="0">
                <a:solidFill>
                  <a:schemeClr val="accent3"/>
                </a:solidFill>
              </a:rPr>
              <a:t>Credenciamento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3568" y="1827816"/>
            <a:ext cx="6385308" cy="2904174"/>
          </a:xfrm>
          <a:prstGeom prst="rect">
            <a:avLst/>
          </a:prstGeom>
        </p:spPr>
        <p:txBody>
          <a:bodyPr lIns="72000" tIns="72000" rIns="72000" bIns="72000" anchor="ctr" anchorCtr="0">
            <a:noAutofit/>
          </a:bodyPr>
          <a:lstStyle/>
          <a:p>
            <a:pPr>
              <a:lnSpc>
                <a:spcPct val="110000"/>
              </a:lnSpc>
              <a:spcAft>
                <a:spcPts val="1800"/>
              </a:spcAft>
              <a:buNone/>
            </a:pPr>
            <a:r>
              <a:rPr lang="pt-BR" dirty="0"/>
              <a:t>Somente será legítimo promover o credenciamento quando for comprovada a </a:t>
            </a:r>
            <a:r>
              <a:rPr lang="pt-BR" b="1" dirty="0"/>
              <a:t>inviabilidade de competição</a:t>
            </a:r>
            <a:r>
              <a:rPr lang="pt-BR" dirty="0"/>
              <a:t> para a contratação do objeto pretendido, confirmando-se que a demanda será melhor atendida pela contratação do </a:t>
            </a:r>
            <a:r>
              <a:rPr lang="pt-BR" b="1" dirty="0"/>
              <a:t>maior número de interessados possível</a:t>
            </a:r>
            <a:r>
              <a:rPr lang="pt-BR" dirty="0"/>
              <a:t>.</a:t>
            </a:r>
          </a:p>
          <a:p>
            <a:pPr>
              <a:lnSpc>
                <a:spcPct val="110000"/>
              </a:lnSpc>
              <a:spcAft>
                <a:spcPts val="1800"/>
              </a:spcAft>
              <a:buNone/>
            </a:pPr>
            <a:r>
              <a:rPr lang="pt-BR" b="1" dirty="0"/>
              <a:t>A licitação, portanto, é inexigível</a:t>
            </a:r>
            <a:r>
              <a:rPr lang="pt-BR" dirty="0"/>
              <a:t> com base no caput do Art. 25 da Lei nº 8.666/93 que estabelece que “</a:t>
            </a:r>
            <a:r>
              <a:rPr lang="pt-BR" i="1" dirty="0"/>
              <a:t>É inexigível</a:t>
            </a:r>
            <a:br>
              <a:rPr lang="pt-BR" i="1" dirty="0"/>
            </a:br>
            <a:r>
              <a:rPr lang="pt-BR" i="1" dirty="0"/>
              <a:t>a licitação quando houver inviabilidade de competição</a:t>
            </a:r>
            <a:r>
              <a:rPr lang="pt-BR" dirty="0"/>
              <a:t>”.</a:t>
            </a:r>
          </a:p>
        </p:txBody>
      </p:sp>
      <p:grpSp>
        <p:nvGrpSpPr>
          <p:cNvPr id="22" name="Shape 546"/>
          <p:cNvGrpSpPr/>
          <p:nvPr/>
        </p:nvGrpSpPr>
        <p:grpSpPr>
          <a:xfrm>
            <a:off x="284945" y="1871199"/>
            <a:ext cx="277973" cy="263474"/>
            <a:chOff x="5300400" y="3670175"/>
            <a:chExt cx="421300" cy="399325"/>
          </a:xfrm>
          <a:solidFill>
            <a:srgbClr val="0099CC"/>
          </a:solidFill>
        </p:grpSpPr>
        <p:sp>
          <p:nvSpPr>
            <p:cNvPr id="23" name="Shape 5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1800"/>
                </a:spcAft>
                <a:buNone/>
              </a:pPr>
              <a:endParaRPr/>
            </a:p>
          </p:txBody>
        </p:sp>
        <p:sp>
          <p:nvSpPr>
            <p:cNvPr id="24" name="Shape 5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1800"/>
                </a:spcAft>
                <a:buNone/>
              </a:pPr>
              <a:endParaRPr/>
            </a:p>
          </p:txBody>
        </p:sp>
        <p:sp>
          <p:nvSpPr>
            <p:cNvPr id="25" name="Shape 5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1800"/>
                </a:spcAft>
                <a:buNone/>
              </a:pPr>
              <a:endParaRPr/>
            </a:p>
          </p:txBody>
        </p:sp>
        <p:sp>
          <p:nvSpPr>
            <p:cNvPr id="26" name="Shape 55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1800"/>
                </a:spcAft>
                <a:buNone/>
              </a:pPr>
              <a:endParaRPr/>
            </a:p>
          </p:txBody>
        </p:sp>
        <p:sp>
          <p:nvSpPr>
            <p:cNvPr id="27" name="Shape 55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1800"/>
                </a:spcAft>
                <a:buNone/>
              </a:pPr>
              <a:endParaRPr/>
            </a:p>
          </p:txBody>
        </p:sp>
      </p:grpSp>
      <p:grpSp>
        <p:nvGrpSpPr>
          <p:cNvPr id="28" name="Shape 458"/>
          <p:cNvGrpSpPr/>
          <p:nvPr/>
        </p:nvGrpSpPr>
        <p:grpSpPr>
          <a:xfrm>
            <a:off x="280095" y="3767713"/>
            <a:ext cx="282823" cy="301347"/>
            <a:chOff x="5970800" y="1619250"/>
            <a:chExt cx="428650" cy="456725"/>
          </a:xfrm>
          <a:solidFill>
            <a:srgbClr val="0099CC"/>
          </a:solidFill>
        </p:grpSpPr>
        <p:sp>
          <p:nvSpPr>
            <p:cNvPr id="29" name="Shape 45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1800"/>
                </a:spcAft>
                <a:buNone/>
              </a:pPr>
              <a:endParaRPr/>
            </a:p>
          </p:txBody>
        </p:sp>
        <p:sp>
          <p:nvSpPr>
            <p:cNvPr id="30" name="Shape 46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1800"/>
                </a:spcAft>
                <a:buNone/>
              </a:pPr>
              <a:endParaRPr/>
            </a:p>
          </p:txBody>
        </p:sp>
        <p:sp>
          <p:nvSpPr>
            <p:cNvPr id="31" name="Shape 46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1800"/>
                </a:spcAft>
                <a:buNone/>
              </a:pPr>
              <a:endParaRPr/>
            </a:p>
          </p:txBody>
        </p:sp>
        <p:sp>
          <p:nvSpPr>
            <p:cNvPr id="32" name="Shape 46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1800"/>
                </a:spcAft>
                <a:buNone/>
              </a:pPr>
              <a:endParaRPr/>
            </a:p>
          </p:txBody>
        </p:sp>
        <p:sp>
          <p:nvSpPr>
            <p:cNvPr id="33" name="Shape 46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1800"/>
                </a:spcAft>
                <a:buNone/>
              </a:pPr>
              <a:endParaRPr/>
            </a:p>
          </p:txBody>
        </p:sp>
      </p:grpSp>
      <p:sp>
        <p:nvSpPr>
          <p:cNvPr id="34" name="Shape 188"/>
          <p:cNvSpPr txBox="1">
            <a:spLocks/>
          </p:cNvSpPr>
          <p:nvPr/>
        </p:nvSpPr>
        <p:spPr>
          <a:xfrm>
            <a:off x="3059832" y="483518"/>
            <a:ext cx="4152275" cy="5400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" sz="4000" spc="-50" dirty="0">
                <a:solidFill>
                  <a:schemeClr val="accent3"/>
                </a:solidFill>
              </a:rPr>
              <a:t>Características do</a:t>
            </a:r>
          </a:p>
        </p:txBody>
      </p:sp>
    </p:spTree>
    <p:extLst>
      <p:ext uri="{BB962C8B-B14F-4D97-AF65-F5344CB8AC3E}">
        <p14:creationId xmlns:p14="http://schemas.microsoft.com/office/powerpoint/2010/main" val="4162625707"/>
      </p:ext>
    </p:extLst>
  </p:cSld>
  <p:clrMapOvr>
    <a:masterClrMapping/>
  </p:clrMapOvr>
  <p:transition spd="slow"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9" r="48418"/>
          <a:stretch/>
        </p:blipFill>
        <p:spPr>
          <a:xfrm>
            <a:off x="6192000" y="1"/>
            <a:ext cx="2952000" cy="51435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651476" y="843558"/>
            <a:ext cx="4500321" cy="68070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3796BF"/>
              </a:buClr>
              <a:buSzPct val="100000"/>
            </a:pPr>
            <a:r>
              <a:rPr lang="pt-BR" sz="4000" b="1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Definição de Valores</a:t>
            </a: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220165" y="1635646"/>
            <a:ext cx="5868473" cy="316835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00" indent="-360000">
              <a:spcAft>
                <a:spcPts val="1200"/>
              </a:spcAft>
              <a:buClr>
                <a:srgbClr val="4BB5D9"/>
              </a:buClr>
              <a:buSzPct val="100000"/>
              <a:buFont typeface="Roboto Condensed"/>
              <a:buChar char="»"/>
            </a:pPr>
            <a:r>
              <a:rPr lang="pt-BR" sz="2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O Ministério pagará um valor mensal pelo serviço, em um contrato de 60 meses. </a:t>
            </a:r>
          </a:p>
          <a:p>
            <a:pPr marL="360000" indent="-360000">
              <a:spcAft>
                <a:spcPts val="1200"/>
              </a:spcAft>
              <a:buClr>
                <a:srgbClr val="4BB5D9"/>
              </a:buClr>
              <a:buSzPct val="100000"/>
              <a:buFont typeface="Roboto Condensed"/>
              <a:buChar char="»"/>
            </a:pPr>
            <a:r>
              <a:rPr lang="pt-BR" sz="2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Haverá um preço diferenciado por tipo de município (</a:t>
            </a:r>
            <a: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classificação baseada na infraestrutura de </a:t>
            </a:r>
            <a:r>
              <a:rPr lang="pt-BR" sz="18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telecom</a:t>
            </a:r>
            <a: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 e logística)</a:t>
            </a:r>
            <a:b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</a:br>
            <a: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1) melhor infra e logística</a:t>
            </a:r>
            <a:b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</a:br>
            <a: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...</a:t>
            </a:r>
            <a:b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</a:br>
            <a:r>
              <a:rPr lang="pt-BR" sz="18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5) pior infra e logística mais difícil.</a:t>
            </a:r>
          </a:p>
        </p:txBody>
      </p:sp>
    </p:spTree>
    <p:extLst>
      <p:ext uri="{BB962C8B-B14F-4D97-AF65-F5344CB8AC3E}">
        <p14:creationId xmlns:p14="http://schemas.microsoft.com/office/powerpoint/2010/main" val="3316312352"/>
      </p:ext>
    </p:extLst>
  </p:cSld>
  <p:clrMapOvr>
    <a:masterClrMapping/>
  </p:clrMapOvr>
  <p:transition spd="slow"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 idx="4294967295"/>
          </p:nvPr>
        </p:nvSpPr>
        <p:spPr>
          <a:xfrm>
            <a:off x="2992370" y="522561"/>
            <a:ext cx="4484333" cy="6810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4000" dirty="0"/>
              <a:t>Preços</a:t>
            </a:r>
            <a:endParaRPr lang="en" sz="40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C5B35E1-C63A-43CC-AD47-18D53A349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912"/>
              </p:ext>
            </p:extLst>
          </p:nvPr>
        </p:nvGraphicFramePr>
        <p:xfrm>
          <a:off x="899592" y="1491630"/>
          <a:ext cx="7632850" cy="3096349"/>
        </p:xfrm>
        <a:graphic>
          <a:graphicData uri="http://schemas.openxmlformats.org/drawingml/2006/table">
            <a:tbl>
              <a:tblPr firstRow="1" firstCol="1" bandRow="1"/>
              <a:tblGrid>
                <a:gridCol w="2531450">
                  <a:extLst>
                    <a:ext uri="{9D8B030D-6E8A-4147-A177-3AD203B41FA5}">
                      <a16:colId xmlns:a16="http://schemas.microsoft.com/office/drawing/2014/main" val="1829702848"/>
                    </a:ext>
                  </a:extLst>
                </a:gridCol>
                <a:gridCol w="1020280">
                  <a:extLst>
                    <a:ext uri="{9D8B030D-6E8A-4147-A177-3AD203B41FA5}">
                      <a16:colId xmlns:a16="http://schemas.microsoft.com/office/drawing/2014/main" val="424975799"/>
                    </a:ext>
                  </a:extLst>
                </a:gridCol>
                <a:gridCol w="1020280">
                  <a:extLst>
                    <a:ext uri="{9D8B030D-6E8A-4147-A177-3AD203B41FA5}">
                      <a16:colId xmlns:a16="http://schemas.microsoft.com/office/drawing/2014/main" val="3743694803"/>
                    </a:ext>
                  </a:extLst>
                </a:gridCol>
                <a:gridCol w="1020280">
                  <a:extLst>
                    <a:ext uri="{9D8B030D-6E8A-4147-A177-3AD203B41FA5}">
                      <a16:colId xmlns:a16="http://schemas.microsoft.com/office/drawing/2014/main" val="1984171807"/>
                    </a:ext>
                  </a:extLst>
                </a:gridCol>
                <a:gridCol w="1020280">
                  <a:extLst>
                    <a:ext uri="{9D8B030D-6E8A-4147-A177-3AD203B41FA5}">
                      <a16:colId xmlns:a16="http://schemas.microsoft.com/office/drawing/2014/main" val="1672890335"/>
                    </a:ext>
                  </a:extLst>
                </a:gridCol>
                <a:gridCol w="1020280">
                  <a:extLst>
                    <a:ext uri="{9D8B030D-6E8A-4147-A177-3AD203B41FA5}">
                      <a16:colId xmlns:a16="http://schemas.microsoft.com/office/drawing/2014/main" val="3322974642"/>
                    </a:ext>
                  </a:extLst>
                </a:gridCol>
              </a:tblGrid>
              <a:tr h="471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Serviço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Município </a:t>
                      </a:r>
                      <a:b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</a:b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Tipo 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Município </a:t>
                      </a:r>
                      <a:b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</a:b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Tipo 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Município </a:t>
                      </a:r>
                      <a:b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</a:b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Tipo 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Município </a:t>
                      </a:r>
                      <a:b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</a:b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Tipo 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Município </a:t>
                      </a:r>
                      <a:b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</a:br>
                      <a: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Tipo 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14328"/>
                  </a:ext>
                </a:extLst>
              </a:tr>
              <a:tr h="235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ITENS MENSAIS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50564"/>
                  </a:ext>
                </a:extLst>
              </a:tr>
              <a:tr h="235553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UBS Conectada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R$ 1.909,24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R$ 2.170,81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R$ 2.386,55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R$ 2.648,11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R$ 2.886,77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04567"/>
                  </a:ext>
                </a:extLst>
              </a:tr>
              <a:tr h="235553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Estação de Trabalho Conectada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R$ 233,17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R$ 265,12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R$ 291,47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R$ 323,41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R$ 352,56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12119"/>
                  </a:ext>
                </a:extLst>
              </a:tr>
              <a:tr h="235553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Conexão de Estações de Trabalho Existentes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R$ 179,85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R$ 204,49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R$ 224,81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R$ 249,45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R$ 271,93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512717"/>
                  </a:ext>
                </a:extLst>
              </a:tr>
              <a:tr h="235553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Tablet Conectado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R$ 129,04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R$ 146,72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R$ 161,30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R$ 178,98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R$ 195,11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673000"/>
                  </a:ext>
                </a:extLst>
              </a:tr>
              <a:tr h="235553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Impressão Monocromática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R$ 143,02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R$ 162,61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R$ 178,77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R$ 198,36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R$ 216,24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146469"/>
                  </a:ext>
                </a:extLst>
              </a:tr>
              <a:tr h="235553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Impressão Multifuncional Monocromática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R$ 158,89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R$ 180,66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R$ 198,61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R$ 220,38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R$ 240,24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776732"/>
                  </a:ext>
                </a:extLst>
              </a:tr>
              <a:tr h="235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ITENS EVENTUAIS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625686"/>
                  </a:ext>
                </a:extLst>
              </a:tr>
              <a:tr h="235553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Página Impressa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R$ 0,12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R$ 0,13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R$ 0,14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R$ 0,16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R$ 0,17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559215"/>
                  </a:ext>
                </a:extLst>
              </a:tr>
              <a:tr h="235553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Remanejamento de UBS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R$ 775,94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R$ 882,24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R$ 1.102,80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R$ 1.529,59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R$ 2.312,74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13914"/>
                  </a:ext>
                </a:extLst>
              </a:tr>
              <a:tr h="269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PREÇO UBS PADRÃO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R$ 4.774,58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R$ 5.428,70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R$ 5.968,22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R$ 6.622,34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R$ 7.219,16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0" marR="254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4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205333"/>
      </p:ext>
    </p:extLst>
  </p:cSld>
  <p:clrMapOvr>
    <a:masterClrMapping/>
  </p:clrMapOvr>
  <p:transition spd="slow">
    <p:strips dir="ld"/>
  </p:transition>
</p:sld>
</file>

<file path=ppt/theme/theme1.xml><?xml version="1.0" encoding="utf-8"?>
<a:theme xmlns:a="http://schemas.openxmlformats.org/drawingml/2006/main" name="Wolsey template">
  <a:themeElements>
    <a:clrScheme name="Adla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FF9900"/>
      </a:accent2>
      <a:accent3>
        <a:srgbClr val="8BAB42"/>
      </a:accent3>
      <a:accent4>
        <a:srgbClr val="33BECD"/>
      </a:accent4>
      <a:accent5>
        <a:srgbClr val="9966FF"/>
      </a:accent5>
      <a:accent6>
        <a:srgbClr val="990033"/>
      </a:accent6>
      <a:hlink>
        <a:srgbClr val="1155CC"/>
      </a:hlink>
      <a:folHlink>
        <a:srgbClr val="66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1141</Words>
  <Application>Microsoft Office PowerPoint</Application>
  <PresentationFormat>Apresentação na tela (16:9)</PresentationFormat>
  <Paragraphs>232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Roboto Condensed</vt:lpstr>
      <vt:lpstr>Calibri</vt:lpstr>
      <vt:lpstr>Times New Roman</vt:lpstr>
      <vt:lpstr>Oswald</vt:lpstr>
      <vt:lpstr>Arial</vt:lpstr>
      <vt:lpstr>Wolsey template</vt:lpstr>
      <vt:lpstr>A estratégia e-Saúde para o Brasil</vt:lpstr>
      <vt:lpstr>Apresentação do PowerPoint</vt:lpstr>
      <vt:lpstr>É possível informatizar 100% da Atenção Básica em 12 meses?</vt:lpstr>
      <vt:lpstr>A Necessidade</vt:lpstr>
      <vt:lpstr>Como Fazer?</vt:lpstr>
      <vt:lpstr>Apresentação do PowerPoint</vt:lpstr>
      <vt:lpstr>Credenciamento</vt:lpstr>
      <vt:lpstr>Apresentação do PowerPoint</vt:lpstr>
      <vt:lpstr>Preços</vt:lpstr>
      <vt:lpstr>Credenciamento de Empresas</vt:lpstr>
      <vt:lpstr>Modalidades de Adesão Municipal</vt:lpstr>
      <vt:lpstr>Dados das UBS</vt:lpstr>
      <vt:lpstr>Apresentação do PowerPoint</vt:lpstr>
      <vt:lpstr>Apresentação do PowerPoint</vt:lpstr>
      <vt:lpstr>Apresentação do PowerPoint</vt:lpstr>
      <vt:lpstr>Implantação e Operação</vt:lpstr>
      <vt:lpstr>Apresentação do PowerPoint</vt:lpstr>
      <vt:lpstr>TODOS GANHAM!</vt:lpstr>
      <vt:lpstr>SIM, é possível informatizar 100% da Atenção Básica em 12 meses!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Adla Marques de Almeida Lacerda</dc:creator>
  <cp:lastModifiedBy>Lidia Tobias Silveira</cp:lastModifiedBy>
  <cp:revision>132</cp:revision>
  <dcterms:modified xsi:type="dcterms:W3CDTF">2017-12-08T16:47:14Z</dcterms:modified>
</cp:coreProperties>
</file>