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6" r:id="rId13"/>
    <p:sldId id="293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63" r:id="rId22"/>
    <p:sldId id="297" r:id="rId23"/>
    <p:sldId id="299" r:id="rId24"/>
    <p:sldId id="284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6" r:id="rId33"/>
    <p:sldId id="298" r:id="rId34"/>
    <p:sldId id="262" r:id="rId35"/>
    <p:sldId id="260" r:id="rId36"/>
    <p:sldId id="273" r:id="rId37"/>
    <p:sldId id="274" r:id="rId38"/>
    <p:sldId id="27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CD9845-88FC-59E7-49D5-23232181700B}" v="89" dt="2024-05-23T00:28:23.610"/>
    <p1510:client id="{4D5F489E-4FEB-BFDA-B1AD-201C4D8E5800}" v="264" dt="2024-05-22T20:24:14.406"/>
    <p1510:client id="{56D3A77C-AAD7-423B-E276-8AF083A04D89}" v="384" dt="2024-05-22T21:22:16.723"/>
    <p1510:client id="{6A8573F7-5F24-C5D2-A22E-7FF353D30A05}" v="3" dt="2024-05-23T12:24:56.416"/>
    <p1510:client id="{85B6AEAA-1008-64A5-D2F1-A9D792236260}" v="1036" dt="2024-05-23T13:37:38.572"/>
    <p1510:client id="{89929C75-767F-F614-0356-A36C97F2BFB5}" v="10" dt="2024-05-23T13:42:14.012"/>
    <p1510:client id="{95094F9B-EE8D-49F4-B3FA-C9C3E52F5103}" v="17" dt="2024-05-23T16:15:45.819"/>
    <p1510:client id="{966FAD09-436C-6CD9-5B79-BF9A0C3DD1DD}" v="252" dt="2024-05-23T02:31:38.258"/>
    <p1510:client id="{CA9FC651-30D9-A90F-BEFF-B98C39779359}" v="161" dt="2024-05-23T13:23:12.606"/>
    <p1510:client id="{CE030876-CBD9-ED97-AD88-5D1EA99002CB}" v="503" dt="2024-05-23T12:55:06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5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7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3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98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24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93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16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32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8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7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7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1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74" r:id="rId6"/>
    <p:sldLayoutId id="2147483770" r:id="rId7"/>
    <p:sldLayoutId id="2147483771" r:id="rId8"/>
    <p:sldLayoutId id="2147483772" r:id="rId9"/>
    <p:sldLayoutId id="2147483773" r:id="rId10"/>
    <p:sldLayoutId id="214748377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7200"/>
              <a:t>Lending Club Loan Defaulters Predictions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Group 3 </a:t>
            </a:r>
          </a:p>
          <a:p>
            <a:r>
              <a:rPr lang="en-US"/>
              <a:t>(Suman Adhikari, Andrew </a:t>
            </a:r>
            <a:r>
              <a:rPr lang="en-US">
                <a:ea typeface="+mn-lt"/>
                <a:cs typeface="+mn-lt"/>
              </a:rPr>
              <a:t>Twijukye</a:t>
            </a:r>
            <a:r>
              <a:rPr lang="en-US"/>
              <a:t>, Sagar Maharjan )</a:t>
            </a:r>
          </a:p>
        </p:txBody>
      </p:sp>
      <p:sp>
        <p:nvSpPr>
          <p:cNvPr id="65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21B780"/>
          </a:solidFill>
          <a:ln w="38100" cap="rnd">
            <a:solidFill>
              <a:srgbClr val="21B78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 descr="Vector background of vibrant colors splashing">
            <a:extLst>
              <a:ext uri="{FF2B5EF4-FFF2-40B4-BE49-F238E27FC236}">
                <a16:creationId xmlns:a16="http://schemas.microsoft.com/office/drawing/2014/main" id="{5DA6D9D7-79E2-4DDC-7033-4120028B02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40" r="22101" b="-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5A4F-99D0-1A81-AE7E-82BDE6CD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7871F-FB37-8E35-E7C8-54E6A7396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ptos"/>
              </a:rPr>
              <a:t>Accuracy</a:t>
            </a:r>
          </a:p>
          <a:p>
            <a:r>
              <a:rPr lang="en-US" sz="2400">
                <a:latin typeface="Aptos"/>
              </a:rPr>
              <a:t>Precision</a:t>
            </a:r>
          </a:p>
          <a:p>
            <a:r>
              <a:rPr lang="en-US" sz="2400">
                <a:latin typeface="Aptos"/>
              </a:rPr>
              <a:t>Recall</a:t>
            </a:r>
          </a:p>
          <a:p>
            <a:r>
              <a:rPr lang="en-US" sz="2400">
                <a:latin typeface="Aptos"/>
              </a:rPr>
              <a:t>F1Score</a:t>
            </a:r>
          </a:p>
        </p:txBody>
      </p:sp>
    </p:spTree>
    <p:extLst>
      <p:ext uri="{BB962C8B-B14F-4D97-AF65-F5344CB8AC3E}">
        <p14:creationId xmlns:p14="http://schemas.microsoft.com/office/powerpoint/2010/main" val="2331291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E043-F493-A332-41A1-20D8808D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 and </a:t>
            </a:r>
            <a:r>
              <a:rPr lang="en-US" err="1"/>
              <a:t>HYperparameter</a:t>
            </a:r>
            <a:r>
              <a:rPr lang="en-US"/>
              <a:t> </a:t>
            </a:r>
            <a:r>
              <a:rPr lang="en-US" err="1"/>
              <a:t>TUnning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7386-0C55-BD05-5320-40C8FFC55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ptos"/>
              </a:rPr>
              <a:t>Grid Search</a:t>
            </a:r>
          </a:p>
        </p:txBody>
      </p:sp>
    </p:spTree>
    <p:extLst>
      <p:ext uri="{BB962C8B-B14F-4D97-AF65-F5344CB8AC3E}">
        <p14:creationId xmlns:p14="http://schemas.microsoft.com/office/powerpoint/2010/main" val="136617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6BDF-1867-46D4-DF30-7F0FA6F8B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61226-F04D-0607-46D1-FF99E07CE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err="1">
                <a:latin typeface="Aptos"/>
              </a:rPr>
              <a:t>Perfromance</a:t>
            </a:r>
            <a:endParaRPr lang="en-US" sz="2400">
              <a:latin typeface="Aptos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DCA3243-0484-1A69-DF92-976F5D8D7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42" y="2781020"/>
            <a:ext cx="4905375" cy="2752725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5851BE8-E3C3-D9A2-CED4-B44D4A4BE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337" y="2766732"/>
            <a:ext cx="48863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12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56259-109E-1C0B-1F72-B394384F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DATA PREPROCESSING in detail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E3082-D140-052B-0260-128DE0679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sz="2400">
                <a:latin typeface="Aptos"/>
              </a:rPr>
              <a:t>Impute Missing Values</a:t>
            </a:r>
            <a:endParaRPr lang="en-US">
              <a:latin typeface="The Hand Bold"/>
            </a:endParaRPr>
          </a:p>
          <a:p>
            <a:pPr lvl="1">
              <a:buFont typeface="Calibri" panose="020B0604020202020204" pitchFamily="34" charset="0"/>
              <a:buChar char="-"/>
            </a:pPr>
            <a:r>
              <a:rPr lang="en-US" sz="2000" err="1">
                <a:latin typeface="Arial"/>
                <a:cs typeface="Arial"/>
              </a:rPr>
              <a:t>mort_acc</a:t>
            </a:r>
            <a:r>
              <a:rPr lang="en-US" sz="2000">
                <a:latin typeface="Arial"/>
                <a:cs typeface="Arial"/>
              </a:rPr>
              <a:t> - imputed using Random Forest</a:t>
            </a:r>
            <a:endParaRPr lang="en-US"/>
          </a:p>
          <a:p>
            <a:r>
              <a:rPr lang="en-US" sz="2400">
                <a:latin typeface="Aptos"/>
              </a:rPr>
              <a:t>Remove repeating and irrelevant features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en-US" sz="2000">
                <a:latin typeface="Aptos"/>
              </a:rPr>
              <a:t>Grade and </a:t>
            </a:r>
            <a:r>
              <a:rPr lang="en-US" sz="2000" err="1">
                <a:latin typeface="Aptos"/>
              </a:rPr>
              <a:t>sub_grade</a:t>
            </a:r>
            <a:r>
              <a:rPr lang="en-US" sz="2000">
                <a:latin typeface="Aptos"/>
              </a:rPr>
              <a:t>: grade is removed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en-US" sz="2000" err="1">
                <a:latin typeface="Aptos"/>
              </a:rPr>
              <a:t>Issue_d</a:t>
            </a:r>
            <a:r>
              <a:rPr lang="en-US" sz="2000">
                <a:latin typeface="Aptos"/>
              </a:rPr>
              <a:t> is dropped: trying to find if loan can be issued or not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en-US" sz="2000" err="1">
                <a:latin typeface="Aptos"/>
              </a:rPr>
              <a:t>Emp_title</a:t>
            </a:r>
            <a:r>
              <a:rPr lang="en-US" sz="2000">
                <a:latin typeface="Aptos"/>
              </a:rPr>
              <a:t>: dropped for having too little datapoints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en-US" sz="2000" err="1">
                <a:latin typeface="Aptos"/>
              </a:rPr>
              <a:t>Emp_length</a:t>
            </a:r>
            <a:r>
              <a:rPr lang="en-US" sz="2000">
                <a:latin typeface="Aptos"/>
              </a:rPr>
              <a:t>: as equal distribution for all values</a:t>
            </a:r>
          </a:p>
          <a:p>
            <a:r>
              <a:rPr lang="en-US" sz="2400">
                <a:latin typeface="Aptos"/>
              </a:rPr>
              <a:t>Encode Categorical features into numerical format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en-US" sz="2000" err="1">
                <a:latin typeface="Aptos"/>
              </a:rPr>
              <a:t>Zip_code</a:t>
            </a:r>
            <a:r>
              <a:rPr lang="en-US" sz="2000">
                <a:latin typeface="Aptos"/>
              </a:rPr>
              <a:t>, purpose, </a:t>
            </a:r>
            <a:r>
              <a:rPr lang="en-US" sz="2000" err="1">
                <a:latin typeface="Aptos"/>
              </a:rPr>
              <a:t>home_ownership</a:t>
            </a:r>
            <a:r>
              <a:rPr lang="en-US" sz="2000">
                <a:latin typeface="Aptos"/>
              </a:rPr>
              <a:t>, </a:t>
            </a:r>
            <a:r>
              <a:rPr lang="en-US" sz="2000" err="1">
                <a:latin typeface="Aptos"/>
              </a:rPr>
              <a:t>sub_grade</a:t>
            </a:r>
            <a:r>
              <a:rPr lang="en-US" sz="2000">
                <a:latin typeface="Aptos"/>
              </a:rPr>
              <a:t>, </a:t>
            </a:r>
            <a:r>
              <a:rPr lang="en-US" sz="2000" err="1">
                <a:latin typeface="Aptos"/>
              </a:rPr>
              <a:t>loan_status</a:t>
            </a:r>
            <a:r>
              <a:rPr lang="en-US" sz="2000">
                <a:latin typeface="Aptos"/>
              </a:rPr>
              <a:t> – label encoded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en-US" sz="2000" err="1">
                <a:latin typeface="Aptos"/>
              </a:rPr>
              <a:t>Verification_status</a:t>
            </a:r>
            <a:r>
              <a:rPr lang="en-US" sz="2000">
                <a:latin typeface="Aptos"/>
              </a:rPr>
              <a:t>, </a:t>
            </a:r>
            <a:r>
              <a:rPr lang="en-US" sz="2000" err="1">
                <a:latin typeface="Aptos"/>
              </a:rPr>
              <a:t>initial_list_status</a:t>
            </a:r>
            <a:r>
              <a:rPr lang="en-US" sz="2000">
                <a:latin typeface="Aptos"/>
              </a:rPr>
              <a:t>, </a:t>
            </a:r>
            <a:r>
              <a:rPr lang="en-US" sz="2000" err="1">
                <a:latin typeface="Aptos"/>
              </a:rPr>
              <a:t>application_type</a:t>
            </a:r>
            <a:r>
              <a:rPr lang="en-US" sz="2000">
                <a:latin typeface="Aptos"/>
              </a:rPr>
              <a:t> – one hot encoded </a:t>
            </a:r>
          </a:p>
          <a:p>
            <a:r>
              <a:rPr lang="en-US" sz="2400">
                <a:latin typeface="Aptos"/>
              </a:rPr>
              <a:t>Oversample the minority 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en-US" sz="2000">
                <a:latin typeface="Aptos"/>
              </a:rPr>
              <a:t>Used Smote for handling oversampling issues</a:t>
            </a:r>
          </a:p>
          <a:p>
            <a:r>
              <a:rPr lang="en-US" sz="2400">
                <a:latin typeface="Aptos"/>
              </a:rPr>
              <a:t>Feature Engineering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en-US" sz="2000" err="1">
                <a:latin typeface="Aptos"/>
              </a:rPr>
              <a:t>Zip_code</a:t>
            </a:r>
            <a:r>
              <a:rPr lang="en-US" sz="2000">
                <a:latin typeface="Aptos"/>
              </a:rPr>
              <a:t> is extracted from address</a:t>
            </a:r>
          </a:p>
        </p:txBody>
      </p:sp>
    </p:spTree>
    <p:extLst>
      <p:ext uri="{BB962C8B-B14F-4D97-AF65-F5344CB8AC3E}">
        <p14:creationId xmlns:p14="http://schemas.microsoft.com/office/powerpoint/2010/main" val="755928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DE3A-B84F-E9B6-211A-576AD32B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Preprocessing in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D4217-85EA-7011-531F-4DF596BB0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ptos"/>
              </a:rPr>
              <a:t>Binary classification</a:t>
            </a:r>
          </a:p>
          <a:p>
            <a:pPr marL="0" indent="0">
              <a:buNone/>
            </a:pPr>
            <a:endParaRPr lang="en-US" sz="2400">
              <a:latin typeface="Aptos"/>
            </a:endParaRPr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850A867B-930B-FF79-AABB-8F9E8A3C7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60" y="2761970"/>
            <a:ext cx="75723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49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DE3A-B84F-E9B6-211A-576AD32B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Preprocessing in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D4217-85EA-7011-531F-4DF596BB0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ptos"/>
              </a:rPr>
              <a:t>Converting categorical string features into numerical formats</a:t>
            </a:r>
          </a:p>
          <a:p>
            <a:pPr marL="0" indent="0">
              <a:buNone/>
            </a:pPr>
            <a:endParaRPr lang="en-US" sz="2400">
              <a:latin typeface="Aptos"/>
            </a:endParaRPr>
          </a:p>
          <a:p>
            <a:endParaRPr lang="en-US" sz="2400">
              <a:latin typeface="Aptos"/>
            </a:endParaRPr>
          </a:p>
          <a:p>
            <a:pPr marL="0" indent="0">
              <a:buNone/>
            </a:pPr>
            <a:endParaRPr lang="en-US" sz="2400">
              <a:latin typeface="Aptos"/>
            </a:endParaRP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B6292E7-5186-7942-3330-72DB23F03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681" y="2564466"/>
            <a:ext cx="57340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59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DE3A-B84F-E9B6-211A-576AD32B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Preprocessing in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D4217-85EA-7011-531F-4DF596BB0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ptos"/>
              </a:rPr>
              <a:t>Changing feature address to zip_code</a:t>
            </a:r>
          </a:p>
          <a:p>
            <a:pPr marL="0" indent="0">
              <a:buNone/>
            </a:pPr>
            <a:endParaRPr lang="en-US" sz="2400">
              <a:latin typeface="Aptos"/>
            </a:endParaRPr>
          </a:p>
          <a:p>
            <a:endParaRPr lang="en-US" sz="2400">
              <a:latin typeface="Aptos"/>
            </a:endParaRPr>
          </a:p>
          <a:p>
            <a:pPr marL="0" indent="0">
              <a:buNone/>
            </a:pPr>
            <a:endParaRPr lang="en-US" sz="2400">
              <a:latin typeface="Aptos"/>
            </a:endParaRP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5DBB34E-42EF-4947-F0BB-EA257518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508" y="2443722"/>
            <a:ext cx="5316631" cy="404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55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DE3A-B84F-E9B6-211A-576AD32B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Preprocessing in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D4217-85EA-7011-531F-4DF596BB0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ptos"/>
              </a:rPr>
              <a:t>Categorical Encoding using Label Encoding</a:t>
            </a:r>
          </a:p>
          <a:p>
            <a:pPr marL="0" indent="0">
              <a:buNone/>
            </a:pPr>
            <a:endParaRPr lang="en-US" sz="2400">
              <a:latin typeface="Aptos"/>
            </a:endParaRPr>
          </a:p>
          <a:p>
            <a:endParaRPr lang="en-US" sz="2400">
              <a:latin typeface="Aptos"/>
            </a:endParaRPr>
          </a:p>
          <a:p>
            <a:pPr marL="0" indent="0">
              <a:buNone/>
            </a:pPr>
            <a:endParaRPr lang="en-US" sz="2400">
              <a:latin typeface="Aptos"/>
            </a:endParaRP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0782010-3656-1ECB-DE0A-DFC89F055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758" y="2466135"/>
            <a:ext cx="4946277" cy="392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61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DE3A-B84F-E9B6-211A-576AD32B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Preprocessing in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D4217-85EA-7011-531F-4DF596BB0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ptos"/>
              </a:rPr>
              <a:t>Drop the features</a:t>
            </a:r>
          </a:p>
          <a:p>
            <a:endParaRPr lang="en-US" sz="2400">
              <a:latin typeface="Aptos"/>
            </a:endParaRPr>
          </a:p>
          <a:p>
            <a:pPr marL="0" indent="0">
              <a:buNone/>
            </a:pPr>
            <a:endParaRPr lang="en-US" sz="2400">
              <a:latin typeface="Aptos"/>
            </a:endParaRPr>
          </a:p>
          <a:p>
            <a:endParaRPr lang="en-US" sz="2400">
              <a:latin typeface="Aptos"/>
            </a:endParaRPr>
          </a:p>
          <a:p>
            <a:pPr marL="0" indent="0">
              <a:buNone/>
            </a:pPr>
            <a:endParaRPr lang="en-US" sz="2400">
              <a:latin typeface="Aptos"/>
            </a:endParaRPr>
          </a:p>
        </p:txBody>
      </p:sp>
      <p:pic>
        <p:nvPicPr>
          <p:cNvPr id="4" name="Picture 3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269A27EF-7564-3B0C-E31F-8BD75FD61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02" y="2321019"/>
            <a:ext cx="3895725" cy="714375"/>
          </a:xfrm>
          <a:prstGeom prst="rect">
            <a:avLst/>
          </a:prstGeom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E9A9CE0-E79B-1A19-D65D-53C77E98C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32" y="3425918"/>
            <a:ext cx="89535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64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DE3A-B84F-E9B6-211A-576AD32B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Preprocessing in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D4217-85EA-7011-531F-4DF596BB0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ptos"/>
              </a:rPr>
              <a:t>Removing and imputing missing values</a:t>
            </a:r>
          </a:p>
          <a:p>
            <a:endParaRPr lang="en-US" sz="2400">
              <a:latin typeface="Aptos"/>
            </a:endParaRPr>
          </a:p>
          <a:p>
            <a:pPr marL="0" indent="0">
              <a:buNone/>
            </a:pPr>
            <a:endParaRPr lang="en-US" sz="2400">
              <a:latin typeface="Aptos"/>
            </a:endParaRPr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5A0FB8F-9FAF-887F-2DEA-751A983CB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416" y="2547378"/>
            <a:ext cx="62388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9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CAC7-4FC7-F753-2E8E-FEE36609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DC376-2D37-65FE-D7C9-73344103B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400">
                <a:latin typeface="Aptos"/>
                <a:ea typeface="+mn-lt"/>
                <a:cs typeface="+mn-lt"/>
              </a:rPr>
              <a:t>The project is about lending club determine the risk of losing money while lending to customer using machine learning. </a:t>
            </a:r>
          </a:p>
          <a:p>
            <a:pPr>
              <a:buNone/>
            </a:pPr>
            <a:endParaRPr lang="en-US" sz="2400">
              <a:latin typeface="Aptos"/>
            </a:endParaRPr>
          </a:p>
          <a:p>
            <a:pPr>
              <a:buNone/>
            </a:pPr>
            <a:r>
              <a:rPr lang="en-US" sz="2400">
                <a:latin typeface="Aptos"/>
              </a:rPr>
              <a:t>Goals:</a:t>
            </a:r>
          </a:p>
          <a:p>
            <a:pPr>
              <a:buFont typeface="Arial"/>
            </a:pPr>
            <a:r>
              <a:rPr lang="en-US" sz="2400">
                <a:latin typeface="Aptos"/>
                <a:ea typeface="+mn-lt"/>
                <a:cs typeface="+mn-lt"/>
              </a:rPr>
              <a:t>Minimize final loses</a:t>
            </a:r>
          </a:p>
          <a:p>
            <a:pPr>
              <a:buFont typeface="Arial"/>
            </a:pPr>
            <a:r>
              <a:rPr lang="en-US" sz="2400">
                <a:latin typeface="Aptos"/>
                <a:ea typeface="+mn-lt"/>
                <a:cs typeface="+mn-lt"/>
              </a:rPr>
              <a:t>Optimize loan approval decisions</a:t>
            </a:r>
          </a:p>
          <a:p>
            <a:pPr>
              <a:buFont typeface="Arial"/>
            </a:pPr>
            <a:endParaRPr lang="en-US" sz="2400">
              <a:latin typeface="Apto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6835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DE3A-B84F-E9B6-211A-576AD32B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Preprocessing in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D4217-85EA-7011-531F-4DF596BB0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ptos"/>
              </a:rPr>
              <a:t>Imputing feature </a:t>
            </a:r>
            <a:r>
              <a:rPr lang="en-US" sz="2400" err="1">
                <a:latin typeface="Aptos"/>
              </a:rPr>
              <a:t>mort_acc</a:t>
            </a:r>
            <a:r>
              <a:rPr lang="en-US" sz="2400">
                <a:latin typeface="Aptos"/>
              </a:rPr>
              <a:t> using Random Forest</a:t>
            </a:r>
          </a:p>
          <a:p>
            <a:endParaRPr lang="en-US" sz="2400">
              <a:latin typeface="Aptos"/>
            </a:endParaRPr>
          </a:p>
          <a:p>
            <a:pPr marL="0" indent="0">
              <a:buNone/>
            </a:pPr>
            <a:endParaRPr lang="en-US" sz="2400">
              <a:latin typeface="Aptos"/>
            </a:endParaRP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88D9A97-53E0-D6CB-CC4E-5138800DD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29" y="2434198"/>
            <a:ext cx="79724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72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2078-A02F-65F1-C62B-9A409CEC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XGBoost</a:t>
            </a:r>
            <a:r>
              <a:rPr lang="en-US"/>
              <a:t>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72444-248B-B575-E9A5-B9F64D11A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latin typeface="Aptos"/>
              </a:rPr>
              <a:t>Performance: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09DC6F9-8424-E7C7-44B8-0CFDD4B84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367" y="3107111"/>
            <a:ext cx="7778002" cy="271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43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5CBB-FF99-E481-D1D2-BC1610C0C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Metrics gathering and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FC0FA-07FF-A25E-B134-5DD9D9767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rial"/>
                <a:cs typeface="Arial"/>
              </a:rPr>
              <a:t>Add metrics collection and visualization for validation and test set</a:t>
            </a:r>
            <a:endParaRPr lang="en-US"/>
          </a:p>
          <a:p>
            <a:endParaRPr lang="en-US" sz="2400">
              <a:latin typeface="Arial"/>
              <a:cs typeface="Arial"/>
            </a:endParaRPr>
          </a:p>
          <a:p>
            <a:endParaRPr lang="en-US" sz="2400">
              <a:latin typeface="Arial"/>
              <a:cs typeface="Arial"/>
            </a:endParaRPr>
          </a:p>
          <a:p>
            <a:endParaRPr lang="en-US">
              <a:latin typeface="Segoe UI"/>
              <a:cs typeface="Segoe UI"/>
            </a:endParaRPr>
          </a:p>
          <a:p>
            <a:endParaRPr lang="en-US"/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D27C577-3B6A-93B7-40F4-A8E5E6CE8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94" y="2521026"/>
            <a:ext cx="78676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66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5CBB-FF99-E481-D1D2-BC1610C0C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Metrics gathering and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FC0FA-07FF-A25E-B134-5DD9D9767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rial"/>
                <a:cs typeface="Arial"/>
              </a:rPr>
              <a:t>Add metrics collection and visualization for validation and test set</a:t>
            </a:r>
            <a:endParaRPr lang="en-US"/>
          </a:p>
          <a:p>
            <a:endParaRPr lang="en-US" sz="2400">
              <a:latin typeface="Arial"/>
              <a:cs typeface="Arial"/>
            </a:endParaRPr>
          </a:p>
          <a:p>
            <a:endParaRPr lang="en-US" sz="2400">
              <a:latin typeface="Arial"/>
              <a:cs typeface="Arial"/>
            </a:endParaRPr>
          </a:p>
          <a:p>
            <a:endParaRPr lang="en-US">
              <a:latin typeface="Segoe UI"/>
              <a:cs typeface="Segoe UI"/>
            </a:endParaRPr>
          </a:p>
          <a:p>
            <a:endParaRPr lang="en-US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872FF90A-119F-9779-4100-D78185834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122" y="2366963"/>
            <a:ext cx="5093759" cy="401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77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2078-A02F-65F1-C62B-9A409CEC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 IN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72444-248B-B575-E9A5-B9F64D11A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ptos"/>
              </a:rPr>
              <a:t>Label distribution</a:t>
            </a:r>
          </a:p>
          <a:p>
            <a:pPr marL="0" indent="0">
              <a:buNone/>
            </a:pPr>
            <a:endParaRPr lang="en-US" sz="2400">
              <a:latin typeface="Aptos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6C4769-98F6-469F-C875-BAF0568EF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258" y="2405621"/>
            <a:ext cx="5047130" cy="379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80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2078-A02F-65F1-C62B-9A409CEC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 IN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72444-248B-B575-E9A5-B9F64D11A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ptos"/>
              </a:rPr>
              <a:t>Histogram</a:t>
            </a:r>
          </a:p>
          <a:p>
            <a:pPr marL="0" indent="0">
              <a:buNone/>
            </a:pPr>
            <a:endParaRPr lang="en-US" sz="2400">
              <a:latin typeface="Aptos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A graph with blue lines&#10;&#10;Description automatically generated">
            <a:extLst>
              <a:ext uri="{FF2B5EF4-FFF2-40B4-BE49-F238E27FC236}">
                <a16:creationId xmlns:a16="http://schemas.microsoft.com/office/drawing/2014/main" id="{82B7079A-B17D-B8F1-E7B8-C0B98F725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8" y="2805113"/>
            <a:ext cx="110204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00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2078-A02F-65F1-C62B-9A409CEC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 IN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72444-248B-B575-E9A5-B9F64D11A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ptos"/>
              </a:rPr>
              <a:t>Histogram</a:t>
            </a:r>
          </a:p>
          <a:p>
            <a:pPr marL="0" indent="0">
              <a:buNone/>
            </a:pPr>
            <a:endParaRPr lang="en-US" sz="2400">
              <a:latin typeface="Aptos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99D7974D-E3F6-778F-B0B4-634B6065D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8" y="2824163"/>
            <a:ext cx="108680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42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2078-A02F-65F1-C62B-9A409CEC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 IN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72444-248B-B575-E9A5-B9F64D11A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ptos"/>
              </a:rPr>
              <a:t>Histogram</a:t>
            </a:r>
          </a:p>
          <a:p>
            <a:pPr marL="0" indent="0">
              <a:buNone/>
            </a:pPr>
            <a:endParaRPr lang="en-US" sz="2400">
              <a:latin typeface="Aptos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 descr="A graph with a blue line&#10;&#10;Description automatically generated">
            <a:extLst>
              <a:ext uri="{FF2B5EF4-FFF2-40B4-BE49-F238E27FC236}">
                <a16:creationId xmlns:a16="http://schemas.microsoft.com/office/drawing/2014/main" id="{1A1E26AE-3C8A-6188-4B09-DC2691AA4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2656354"/>
            <a:ext cx="104203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64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2078-A02F-65F1-C62B-9A409CEC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 IN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72444-248B-B575-E9A5-B9F64D11A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ptos"/>
              </a:rPr>
              <a:t>Histogram</a:t>
            </a:r>
          </a:p>
          <a:p>
            <a:pPr marL="0" indent="0">
              <a:buNone/>
            </a:pPr>
            <a:endParaRPr lang="en-US" sz="2400">
              <a:latin typeface="Aptos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948513BB-D745-0CE4-455C-2295C507B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07" y="2632542"/>
            <a:ext cx="105727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11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2078-A02F-65F1-C62B-9A409CEC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 IN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72444-248B-B575-E9A5-B9F64D11A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ptos"/>
              </a:rPr>
              <a:t>Correlation Matrix</a:t>
            </a:r>
          </a:p>
          <a:p>
            <a:pPr marL="0" indent="0">
              <a:buNone/>
            </a:pPr>
            <a:endParaRPr lang="en-US" sz="2400">
              <a:latin typeface="Aptos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B4051ACE-4F64-576C-68F9-B445BFD40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879" y="2483504"/>
            <a:ext cx="5202331" cy="427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6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39F02-C97E-853E-6AE0-D8DDBB73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D8938-49CC-A2BC-1B61-291763091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ptos"/>
              </a:rPr>
              <a:t>Loan Defaults and Credit Risk</a:t>
            </a:r>
            <a:endParaRPr lang="en-US"/>
          </a:p>
          <a:p>
            <a:r>
              <a:rPr lang="en-US" sz="2400">
                <a:latin typeface="Aptos"/>
              </a:rPr>
              <a:t>Investment Performance Optimization</a:t>
            </a:r>
          </a:p>
          <a:p>
            <a:endParaRPr lang="en-US" sz="2400">
              <a:latin typeface="Aptos"/>
            </a:endParaRPr>
          </a:p>
          <a:p>
            <a:endParaRPr lang="en-US" sz="2400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1631495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2078-A02F-65F1-C62B-9A409CEC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 IN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72444-248B-B575-E9A5-B9F64D11A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ptos"/>
              </a:rPr>
              <a:t>Percentage of missing values </a:t>
            </a:r>
          </a:p>
          <a:p>
            <a:r>
              <a:rPr lang="en-US" sz="2400">
                <a:latin typeface="Aptos"/>
              </a:rPr>
              <a:t>Outliers in each features </a:t>
            </a:r>
            <a:r>
              <a:rPr lang="en-US" sz="2400">
                <a:latin typeface="Aptos"/>
                <a:ea typeface="+mn-lt"/>
                <a:cs typeface="+mn-lt"/>
              </a:rPr>
              <a:t>and count of unique features in categorical features</a:t>
            </a:r>
            <a:endParaRPr lang="en-US">
              <a:latin typeface="Aptos"/>
            </a:endParaRPr>
          </a:p>
          <a:p>
            <a:pPr marL="0" indent="0">
              <a:buNone/>
            </a:pPr>
            <a:endParaRPr lang="en-US" sz="2400">
              <a:latin typeface="Aptos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4" name="Picture 3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3B0FB5CA-931E-E4F3-D0F1-60218D299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46" y="3194516"/>
            <a:ext cx="1847850" cy="1724025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7B7F060-566A-9C4A-E7BA-3F60E2ECF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997" y="3103469"/>
            <a:ext cx="2524125" cy="329565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482B757-623C-8B82-619C-889911DA5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9565" y="3100386"/>
            <a:ext cx="2135281" cy="376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01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2078-A02F-65F1-C62B-9A409CEC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 IN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72444-248B-B575-E9A5-B9F64D11A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ptos"/>
              </a:rPr>
              <a:t>Preprocessing strategy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latin typeface="Aptos"/>
              </a:rPr>
              <a:t>Addressing the imbalance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latin typeface="Aptos"/>
              </a:rPr>
              <a:t>Handling skewness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latin typeface="Aptos"/>
              </a:rPr>
              <a:t>Normalization/Standardization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latin typeface="Aptos"/>
              </a:rPr>
              <a:t>Feature Engineering</a:t>
            </a:r>
          </a:p>
          <a:p>
            <a:pPr marL="0" indent="0">
              <a:buNone/>
            </a:pPr>
            <a:endParaRPr lang="en-US" sz="2400">
              <a:latin typeface="Aptos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96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2078-A02F-65F1-C62B-9A409CEC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SMOTE AND ADASYN oversampling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72444-248B-B575-E9A5-B9F64D11A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ptos"/>
              </a:rPr>
              <a:t>Preprocessing strategy</a:t>
            </a:r>
          </a:p>
          <a:p>
            <a:endParaRPr lang="en-US" sz="2400">
              <a:latin typeface="Aptos"/>
            </a:endParaRPr>
          </a:p>
          <a:p>
            <a:pPr marL="0" indent="0">
              <a:buNone/>
            </a:pPr>
            <a:endParaRPr lang="en-US" sz="2400">
              <a:latin typeface="Aptos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3AE3936-5CFF-177F-8F8B-9357CDA9B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004" y="2530008"/>
            <a:ext cx="89058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58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2078-A02F-65F1-C62B-9A409CEC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importance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72444-248B-B575-E9A5-B9F64D11A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ptos"/>
              </a:rPr>
              <a:t>Comparing between the SMOTE and ADASYN</a:t>
            </a:r>
          </a:p>
          <a:p>
            <a:endParaRPr lang="en-US" sz="2400">
              <a:latin typeface="Aptos"/>
            </a:endParaRPr>
          </a:p>
          <a:p>
            <a:pPr marL="0" indent="0">
              <a:buNone/>
            </a:pPr>
            <a:endParaRPr lang="en-US" sz="2400">
              <a:latin typeface="Aptos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143606D7-26C0-2316-9316-C1D0956BB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63" y="2572031"/>
            <a:ext cx="52006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31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2D68-D159-DBAD-78D1-08B17B75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8D616-16F4-7312-EB99-E22F0E7F1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ptos"/>
              </a:rPr>
              <a:t>Data Exploration</a:t>
            </a:r>
          </a:p>
          <a:p>
            <a:r>
              <a:rPr lang="en-US" sz="2400">
                <a:latin typeface="Aptos"/>
              </a:rPr>
              <a:t>Performance:</a:t>
            </a:r>
          </a:p>
          <a:p>
            <a:pPr marL="0" indent="0">
              <a:buNone/>
            </a:pPr>
            <a:endParaRPr lang="en-US" sz="2400">
              <a:latin typeface="Aptos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9461903-5548-99E7-4EC4-52B46E5A9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28" y="2953870"/>
            <a:ext cx="5970494" cy="324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83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D7FE0-5B90-CC8F-8732-FED05593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67608-AA29-6AF1-274A-BF521F029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>
              <a:latin typeface="Aptos"/>
            </a:endParaRPr>
          </a:p>
          <a:p>
            <a:pPr marL="0" indent="0">
              <a:buNone/>
            </a:pPr>
            <a:endParaRPr lang="en-US" sz="2400">
              <a:latin typeface="Aptos"/>
            </a:endParaRP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EB2CDF9A-5E58-4CEB-33CF-096B38F5D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41" y="2540580"/>
            <a:ext cx="10511118" cy="393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833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B30A-59D0-F389-C779-CA2A1F497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2C458-2D27-DFC4-02C0-0A02B8A2A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>
              <a:latin typeface="Aptos"/>
            </a:endParaRPr>
          </a:p>
          <a:p>
            <a:pPr marL="0" indent="0">
              <a:buNone/>
            </a:pPr>
            <a:endParaRPr lang="en-US" sz="2400">
              <a:latin typeface="Aptos"/>
            </a:endParaRP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FACA50CF-E709-7AFE-5070-C39C828B1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41" y="2370589"/>
            <a:ext cx="10511119" cy="383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547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A7B05-18A2-4C6A-5CCE-5EE6AA621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8DB73-4987-5FC4-056E-CD78B0A40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0D0D0D"/>
                </a:solidFill>
                <a:latin typeface="Aptos"/>
                <a:ea typeface="+mn-lt"/>
                <a:cs typeface="+mn-lt"/>
              </a:rPr>
              <a:t>Successfully leveraged logistic regression, artificial neural networks, random forests, and </a:t>
            </a:r>
            <a:r>
              <a:rPr lang="en-US" sz="2400" err="1">
                <a:solidFill>
                  <a:srgbClr val="0D0D0D"/>
                </a:solidFill>
                <a:latin typeface="Aptos"/>
                <a:ea typeface="+mn-lt"/>
                <a:cs typeface="+mn-lt"/>
              </a:rPr>
              <a:t>XGBoost</a:t>
            </a:r>
            <a:r>
              <a:rPr lang="en-US" sz="2400">
                <a:solidFill>
                  <a:srgbClr val="0D0D0D"/>
                </a:solidFill>
                <a:latin typeface="Aptos"/>
                <a:ea typeface="+mn-lt"/>
                <a:cs typeface="+mn-lt"/>
              </a:rPr>
              <a:t> classifiers to address loan and credit risk assessment, significantly enhancing investment performance optimization. </a:t>
            </a:r>
            <a:endParaRPr lang="en-US" sz="2400">
              <a:solidFill>
                <a:srgbClr val="000000"/>
              </a:solidFill>
              <a:latin typeface="Apto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D0D0D"/>
                </a:solidFill>
                <a:latin typeface="Aptos"/>
                <a:ea typeface="+mn-lt"/>
                <a:cs typeface="+mn-lt"/>
              </a:rPr>
              <a:t>The comparative analysis demonstrated that </a:t>
            </a:r>
            <a:r>
              <a:rPr lang="en-US" sz="2400" err="1">
                <a:solidFill>
                  <a:srgbClr val="0D0D0D"/>
                </a:solidFill>
                <a:latin typeface="Aptos"/>
                <a:ea typeface="+mn-lt"/>
                <a:cs typeface="+mn-lt"/>
              </a:rPr>
              <a:t>XGBoost</a:t>
            </a:r>
            <a:r>
              <a:rPr lang="en-US" sz="2400">
                <a:solidFill>
                  <a:srgbClr val="0D0D0D"/>
                </a:solidFill>
                <a:latin typeface="Aptos"/>
                <a:ea typeface="+mn-lt"/>
                <a:cs typeface="+mn-lt"/>
              </a:rPr>
              <a:t> outperformed other models in predictive accuracy and reliability, providing robust insights for informed decision-making in financial investments.</a:t>
            </a:r>
            <a:endParaRPr lang="en-US" sz="2400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30261490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4C600-36DF-4BF4-608D-E2FAC528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0000"/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6E097E68-B99B-5595-25DF-A197F53BA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9265" y="591670"/>
            <a:ext cx="2688873" cy="2688873"/>
          </a:xfrm>
          <a:prstGeom prst="rect">
            <a:avLst/>
          </a:prstGeom>
        </p:spPr>
      </p:pic>
      <p:sp>
        <p:nvSpPr>
          <p:cNvPr id="14" name="Rectangle 6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27432"/>
          </a:xfrm>
          <a:custGeom>
            <a:avLst/>
            <a:gdLst>
              <a:gd name="connsiteX0" fmla="*/ 0 w 4572000"/>
              <a:gd name="connsiteY0" fmla="*/ 0 h 27432"/>
              <a:gd name="connsiteX1" fmla="*/ 607423 w 4572000"/>
              <a:gd name="connsiteY1" fmla="*/ 0 h 27432"/>
              <a:gd name="connsiteX2" fmla="*/ 1123406 w 4572000"/>
              <a:gd name="connsiteY2" fmla="*/ 0 h 27432"/>
              <a:gd name="connsiteX3" fmla="*/ 1685109 w 4572000"/>
              <a:gd name="connsiteY3" fmla="*/ 0 h 27432"/>
              <a:gd name="connsiteX4" fmla="*/ 2383971 w 4572000"/>
              <a:gd name="connsiteY4" fmla="*/ 0 h 27432"/>
              <a:gd name="connsiteX5" fmla="*/ 2991394 w 4572000"/>
              <a:gd name="connsiteY5" fmla="*/ 0 h 27432"/>
              <a:gd name="connsiteX6" fmla="*/ 3553097 w 4572000"/>
              <a:gd name="connsiteY6" fmla="*/ 0 h 27432"/>
              <a:gd name="connsiteX7" fmla="*/ 4572000 w 4572000"/>
              <a:gd name="connsiteY7" fmla="*/ 0 h 27432"/>
              <a:gd name="connsiteX8" fmla="*/ 4572000 w 4572000"/>
              <a:gd name="connsiteY8" fmla="*/ 27432 h 27432"/>
              <a:gd name="connsiteX9" fmla="*/ 3918857 w 4572000"/>
              <a:gd name="connsiteY9" fmla="*/ 27432 h 27432"/>
              <a:gd name="connsiteX10" fmla="*/ 3357154 w 4572000"/>
              <a:gd name="connsiteY10" fmla="*/ 27432 h 27432"/>
              <a:gd name="connsiteX11" fmla="*/ 2612571 w 4572000"/>
              <a:gd name="connsiteY11" fmla="*/ 27432 h 27432"/>
              <a:gd name="connsiteX12" fmla="*/ 2005149 w 4572000"/>
              <a:gd name="connsiteY12" fmla="*/ 27432 h 27432"/>
              <a:gd name="connsiteX13" fmla="*/ 1489166 w 4572000"/>
              <a:gd name="connsiteY13" fmla="*/ 27432 h 27432"/>
              <a:gd name="connsiteX14" fmla="*/ 790303 w 4572000"/>
              <a:gd name="connsiteY14" fmla="*/ 27432 h 27432"/>
              <a:gd name="connsiteX15" fmla="*/ 0 w 4572000"/>
              <a:gd name="connsiteY15" fmla="*/ 27432 h 27432"/>
              <a:gd name="connsiteX16" fmla="*/ 0 w 457200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27432" fill="none" extrusionOk="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572000" h="27432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21B780"/>
          </a:solidFill>
          <a:ln w="38100" cap="rnd">
            <a:solidFill>
              <a:srgbClr val="21B78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26">
            <a:extLst>
              <a:ext uri="{FF2B5EF4-FFF2-40B4-BE49-F238E27FC236}">
                <a16:creationId xmlns:a16="http://schemas.microsoft.com/office/drawing/2014/main" id="{F28B82B1-E269-4325-A665-6CFE5DEE5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ooter Placeholder 27">
            <a:extLst>
              <a:ext uri="{FF2B5EF4-FFF2-40B4-BE49-F238E27FC236}">
                <a16:creationId xmlns:a16="http://schemas.microsoft.com/office/drawing/2014/main" id="{7C700527-76FD-4DF4-A597-6F5E089CA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Slide Number Placeholder 28">
            <a:extLst>
              <a:ext uri="{FF2B5EF4-FFF2-40B4-BE49-F238E27FC236}">
                <a16:creationId xmlns:a16="http://schemas.microsoft.com/office/drawing/2014/main" id="{B5EA49A9-01EB-4D60-A392-7DC9B625D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6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47405-8487-3323-9B98-D25B2A19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BC4CE-FEC0-BC4D-62D1-C0350E777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>
                <a:latin typeface="Aptos"/>
              </a:rPr>
              <a:t>Dataset Used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Aptos"/>
                <a:ea typeface="+mn-lt"/>
                <a:cs typeface="+mn-lt"/>
              </a:rPr>
              <a:t>https://www.kaggle.com/code/faressayah/lending-club-loan-defaulters-prediction/input?select=lending_club_loan_two.csv</a:t>
            </a:r>
            <a:endParaRPr lang="en-US">
              <a:latin typeface="Aptos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latin typeface="Aptos"/>
              </a:rPr>
              <a:t>Data Exploration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latin typeface="Aptos"/>
              </a:rPr>
              <a:t>Preprocessing the data</a:t>
            </a:r>
          </a:p>
          <a:p>
            <a:r>
              <a:rPr lang="en-US" sz="2400">
                <a:latin typeface="Aptos"/>
              </a:rPr>
              <a:t>Model Selection</a:t>
            </a:r>
          </a:p>
          <a:p>
            <a:r>
              <a:rPr lang="en-US" sz="2400">
                <a:latin typeface="Aptos"/>
              </a:rPr>
              <a:t>Model Evaluation</a:t>
            </a:r>
          </a:p>
          <a:p>
            <a:r>
              <a:rPr lang="en-US" sz="2400">
                <a:latin typeface="Aptos"/>
              </a:rPr>
              <a:t>Optimization and Hyperparameter Tuning</a:t>
            </a:r>
          </a:p>
          <a:p>
            <a:r>
              <a:rPr lang="en-US" sz="2400">
                <a:latin typeface="Apto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3677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F709-E9E9-EC51-C338-1FEBFB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0355"/>
            <a:ext cx="10515600" cy="54509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/>
              <a:t>adf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17B8A72-7352-D655-7B10-90CCB35B7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50" y="728382"/>
            <a:ext cx="10516498" cy="555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3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phone&#10;&#10;Description automatically generated">
            <a:extLst>
              <a:ext uri="{FF2B5EF4-FFF2-40B4-BE49-F238E27FC236}">
                <a16:creationId xmlns:a16="http://schemas.microsoft.com/office/drawing/2014/main" id="{86221C5E-5665-6B59-450B-A920E928D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816" y="887181"/>
            <a:ext cx="10606367" cy="1652307"/>
          </a:xfrm>
        </p:spPr>
      </p:pic>
    </p:spTree>
    <p:extLst>
      <p:ext uri="{BB962C8B-B14F-4D97-AF65-F5344CB8AC3E}">
        <p14:creationId xmlns:p14="http://schemas.microsoft.com/office/powerpoint/2010/main" val="285189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AFEA-5480-1201-4E2F-EAEC886E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5A7FC-9FAE-A332-573A-4948E187C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ptos"/>
              </a:rPr>
              <a:t>Label Distribution(</a:t>
            </a:r>
            <a:r>
              <a:rPr lang="en-US" sz="2400" err="1">
                <a:latin typeface="Aptos"/>
              </a:rPr>
              <a:t>loan_status</a:t>
            </a:r>
            <a:r>
              <a:rPr lang="en-US" sz="2400">
                <a:latin typeface="Aptos"/>
              </a:rPr>
              <a:t>)</a:t>
            </a:r>
          </a:p>
          <a:p>
            <a:r>
              <a:rPr lang="en-US" sz="2400">
                <a:latin typeface="Aptos"/>
              </a:rPr>
              <a:t>Plot histogram diagram for main features</a:t>
            </a:r>
          </a:p>
          <a:p>
            <a:r>
              <a:rPr lang="en-US" sz="2400">
                <a:latin typeface="Aptos"/>
              </a:rPr>
              <a:t>Correlation Matrix</a:t>
            </a:r>
          </a:p>
          <a:p>
            <a:r>
              <a:rPr lang="en-US" sz="2400">
                <a:latin typeface="Aptos"/>
              </a:rPr>
              <a:t>Percentage of Missing Value</a:t>
            </a:r>
          </a:p>
          <a:p>
            <a:r>
              <a:rPr lang="en-US" sz="2400">
                <a:latin typeface="Aptos"/>
              </a:rPr>
              <a:t>Outliers found in each features</a:t>
            </a:r>
          </a:p>
          <a:p>
            <a:r>
              <a:rPr lang="en-US" sz="2400">
                <a:latin typeface="Aptos"/>
              </a:rPr>
              <a:t>Count of unique value in categorical features</a:t>
            </a:r>
          </a:p>
        </p:txBody>
      </p:sp>
    </p:spTree>
    <p:extLst>
      <p:ext uri="{BB962C8B-B14F-4D97-AF65-F5344CB8AC3E}">
        <p14:creationId xmlns:p14="http://schemas.microsoft.com/office/powerpoint/2010/main" val="399237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56259-109E-1C0B-1F72-B394384F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E3082-D140-052B-0260-128DE0679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ptos"/>
              </a:rPr>
              <a:t>Impute Missing Values</a:t>
            </a:r>
            <a:endParaRPr lang="en-US">
              <a:latin typeface="The Hand Bold"/>
            </a:endParaRPr>
          </a:p>
          <a:p>
            <a:r>
              <a:rPr lang="en-US" sz="2400">
                <a:latin typeface="Aptos"/>
              </a:rPr>
              <a:t>Remove repeating and irrelevant features</a:t>
            </a:r>
          </a:p>
          <a:p>
            <a:r>
              <a:rPr lang="en-US" sz="2400">
                <a:latin typeface="Aptos"/>
              </a:rPr>
              <a:t>Encode Categorical features into numerical format</a:t>
            </a:r>
          </a:p>
          <a:p>
            <a:r>
              <a:rPr lang="en-US" sz="2400">
                <a:latin typeface="Aptos"/>
              </a:rPr>
              <a:t>Oversample the minority </a:t>
            </a:r>
          </a:p>
          <a:p>
            <a:r>
              <a:rPr lang="en-US" sz="2400">
                <a:latin typeface="Aptos"/>
              </a:rPr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09320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7AC1-9777-93D7-DE7C-B92C6C49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</a:t>
            </a:r>
            <a:r>
              <a:rPr lang="en-US" err="1"/>
              <a:t>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7B7AD-55F3-20D1-8F6C-A6207EB40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ptos"/>
              </a:rPr>
              <a:t>Logistic Regression</a:t>
            </a:r>
            <a:endParaRPr lang="en-US">
              <a:latin typeface="The Hand Bold"/>
            </a:endParaRPr>
          </a:p>
          <a:p>
            <a:r>
              <a:rPr lang="en-US" sz="2400">
                <a:latin typeface="Aptos"/>
              </a:rPr>
              <a:t>Random Forest</a:t>
            </a:r>
          </a:p>
          <a:p>
            <a:r>
              <a:rPr lang="en-US" sz="2400" err="1">
                <a:latin typeface="Aptos"/>
              </a:rPr>
              <a:t>XGBoost</a:t>
            </a:r>
            <a:endParaRPr lang="en-US" sz="2400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315137162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0"/>
      </a:accent1>
      <a:accent2>
        <a:srgbClr val="14B2BA"/>
      </a:accent2>
      <a:accent3>
        <a:srgbClr val="298EE7"/>
      </a:accent3>
      <a:accent4>
        <a:srgbClr val="2C40D9"/>
      </a:accent4>
      <a:accent5>
        <a:srgbClr val="6229E7"/>
      </a:accent5>
      <a:accent6>
        <a:srgbClr val="A017D5"/>
      </a:accent6>
      <a:hlink>
        <a:srgbClr val="BF3F6E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SketchyVTI</vt:lpstr>
      <vt:lpstr>Lending Club Loan Defaulters Predictions</vt:lpstr>
      <vt:lpstr>introduction</vt:lpstr>
      <vt:lpstr>Problem</vt:lpstr>
      <vt:lpstr>APPROACH</vt:lpstr>
      <vt:lpstr>PowerPoint Presentation</vt:lpstr>
      <vt:lpstr>PowerPoint Presentation</vt:lpstr>
      <vt:lpstr>Data Exploration</vt:lpstr>
      <vt:lpstr>DATA PREPROCESSING</vt:lpstr>
      <vt:lpstr>MODEL SELECTIOn</vt:lpstr>
      <vt:lpstr>Model Evaluation</vt:lpstr>
      <vt:lpstr>Optimization and HYperparameter TUnning</vt:lpstr>
      <vt:lpstr>LOGISTIC Regression</vt:lpstr>
      <vt:lpstr>DATA PREPROCESSING in detail</vt:lpstr>
      <vt:lpstr>Data Preprocessing in Detail</vt:lpstr>
      <vt:lpstr>Data Preprocessing in Detail</vt:lpstr>
      <vt:lpstr>Data Preprocessing in Detail</vt:lpstr>
      <vt:lpstr>Data Preprocessing in Detail</vt:lpstr>
      <vt:lpstr>Data Preprocessing in Detail</vt:lpstr>
      <vt:lpstr>Data Preprocessing in Detail</vt:lpstr>
      <vt:lpstr>Data Preprocessing in Detail</vt:lpstr>
      <vt:lpstr>XGBoost Classifier</vt:lpstr>
      <vt:lpstr>Metrics gathering and visualization</vt:lpstr>
      <vt:lpstr>Metrics gathering and visualization</vt:lpstr>
      <vt:lpstr>Data EXPLORATION IN DETAILS</vt:lpstr>
      <vt:lpstr>Data EXPLORATION IN DETAILS</vt:lpstr>
      <vt:lpstr>Data EXPLORATION IN DETAILS</vt:lpstr>
      <vt:lpstr>Data EXPLORATION IN DETAILS</vt:lpstr>
      <vt:lpstr>Data EXPLORATION IN DETAILS</vt:lpstr>
      <vt:lpstr>Data EXPLORATION IN DETAILS</vt:lpstr>
      <vt:lpstr>Data EXPLORATION IN DETAILS</vt:lpstr>
      <vt:lpstr>Data EXPLORATION IN DETAILS</vt:lpstr>
      <vt:lpstr>SMOTE AND ADASYN oversampling technique</vt:lpstr>
      <vt:lpstr>Feature importance analysis</vt:lpstr>
      <vt:lpstr>Random Forest Classifier</vt:lpstr>
      <vt:lpstr>Results</vt:lpstr>
      <vt:lpstr>Results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</cp:revision>
  <dcterms:created xsi:type="dcterms:W3CDTF">2024-05-22T18:12:24Z</dcterms:created>
  <dcterms:modified xsi:type="dcterms:W3CDTF">2024-05-23T16:17:49Z</dcterms:modified>
</cp:coreProperties>
</file>