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B4EA-F6C1-3813-9FE1-AF84D469A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484CEB-F6CB-74FA-2BB9-E21B452F7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3AE501-1003-7E6B-58DF-6A6CD5B5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D86B4-50DA-0E65-3B63-D25E14F9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22C130-945B-F690-2C90-1DB67C3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9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EB16B-56F4-6C0C-E753-2D180D7E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69AE3E-88BD-8471-4153-1E9D83252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16C2E-5ECF-ABFB-9A1B-081E36B6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FA0DD-19F6-8D28-C7A9-D3E273CB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516B5-F45B-388C-7735-1DEE1F00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9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84D3E7-068C-C0D7-7292-36304870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BC8C47-2A34-5222-70D9-F85E88FB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F5A44-F130-5A78-9F7E-D487B9F9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F26FC-E2A0-B503-A4E2-58816DB8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A4B8B-16BC-743D-2291-9C4EB5FB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92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5DDC5-BD89-D708-A06A-CE829A72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04484-A145-7A8A-5AFD-8F5B443C4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1B984-2B4D-9ADF-BA68-E294761E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3753A-9C62-F615-F341-6357116D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C259EF-C414-AF21-DFB8-44AFD517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17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E16A5-8D04-57AA-1834-3B0127F4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C33B0-5672-FA46-53C8-3BB5E747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8EF83D-A25F-58D5-F741-18F3842E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B761B-7B49-7F48-97F8-6FC0C62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D8B613-6FEA-65F1-D69C-5CCB3B21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2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FBE12-8D02-CD56-8D03-E51DD21B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5CE60-19DF-5F5C-A9C1-9B4A505D0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316028-9E4D-E784-0765-EC4ECA98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855D9F-93C2-15FD-5090-812DC94F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C5A237-BC01-1C65-9335-600427F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AF6528-EDCC-D330-23FE-997E088E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31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6E40E-A771-1D30-E67C-F9C8D648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C3F2A-B63E-DABB-48E5-2BFA3679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603B0-0795-5425-7D03-4B126AA8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EC55FC-C308-7966-E9E7-BF8FA9D57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017D97-F5C6-AE97-4618-1BF740E17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A3EC61-00E0-747D-0136-1CF5641C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ED944F-2045-9100-147B-5E41013B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AD61F9-ABBC-402A-58ED-58C3DA3E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44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6ED72-83B1-2C93-0E85-0DFCC88F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38B547-49F9-CA9F-7439-2843652A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B1F21F-045D-81D5-A4D6-5EB23C39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76B054-4136-80E1-4C68-11D63DB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61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49B007-636E-5C5A-F182-723D07D6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916B22-8481-D43E-AB4E-1AE54B72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A3DD4A-9A2D-638F-BE1A-77359BE4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25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3828E-AC2E-84DE-F0DC-8717EA15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6CE9E-74D7-1CE4-D17C-83153C66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1D30E8-130A-769B-A5C9-2A1BD246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1AB0B-E21A-058F-8209-A33DAE64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DA4CAD-560B-08DC-1A95-CC51229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5508A6-8E0A-E284-7515-F116DAF7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5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F154-3C60-3C1F-65FA-E5968DB8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0EEEB0-0A3F-26C2-3D94-D19EDA334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7ECEE-32E0-52A0-B786-EE7233F8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12FA43-A7A7-9F7F-0D28-46BF0BDD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A318E-F569-74FA-4EF9-03948D34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31001E-BB4C-86FA-47B4-4E415F8F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9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682C2-EFD5-E486-9AE1-9B92C1AA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5E1363-61F2-C12A-8088-101A3812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7AEEBE-6D8E-2C81-055A-EB727699B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147C-6075-406F-AF55-BB461C926CE4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0E553-B6C2-AF0C-1B34-59715463A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8F0C2-E932-D6F5-55F8-9B257AE3D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E90C-7298-4680-94D4-87C372048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otus/articles/485194/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-maxx.ru/algo/segment_tree" TargetMode="External"/><Relationship Id="rId5" Type="http://schemas.openxmlformats.org/officeDocument/2006/relationships/hyperlink" Target="https://ru.wikipedia.org/wiki/&#1044;&#1077;&#1088;&#1077;&#1074;&#1086;_&#1086;&#1090;&#1088;&#1077;&#1079;&#1082;&#1086;&#1074;" TargetMode="External"/><Relationship Id="rId4" Type="http://schemas.openxmlformats.org/officeDocument/2006/relationships/hyperlink" Target="https://habr.com/ru/articles/721086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C4510-4287-38C2-B6BA-5E22A2206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99" y="328988"/>
            <a:ext cx="9144000" cy="173891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12E59-8F1B-39D6-36A5-8D09E65E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2059" y="3429000"/>
            <a:ext cx="2528128" cy="1648544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1 курса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БАСО-04-22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А.А.</a:t>
            </a:r>
          </a:p>
          <a:p>
            <a:pPr algn="l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l"/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Гурниковская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Р.Ю.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25332B-F6AC-4E54-494A-51F3CF98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987" y="2067903"/>
            <a:ext cx="5234774" cy="44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8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10" y="881749"/>
            <a:ext cx="3475115" cy="2456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147719" y="1030251"/>
            <a:ext cx="68481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программа считает сумму любой последовательности из множества вводимых чисел за максимально короткий срок, что, в общем, соответствует нашей изначальной задаче. 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713C6B-DFEE-7882-8379-589D90C99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821" y="3419149"/>
            <a:ext cx="5196179" cy="343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7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21" y="896564"/>
            <a:ext cx="793565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ИСПОЛЬЗУЕМЫХ ИСТОЧНИКОВ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Дерево отрезков: просто и быстро —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https://habr.com/ru/companies/otus/articles/485194/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Понимаем обычное дерево отрезков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URL: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https://habr.com/ru/articles/721086/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 —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https://ru.wikipedia.org/wiki/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Дерево_отрезков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 —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https://e-maxx.ru/algo/segment_tree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2AE24-C575-737C-2B40-2AFE76525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671451" y="2151727"/>
            <a:ext cx="109976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6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latov honest">
            <a:hlinkClick r:id="" action="ppaction://media"/>
            <a:extLst>
              <a:ext uri="{FF2B5EF4-FFF2-40B4-BE49-F238E27FC236}">
                <a16:creationId xmlns:a16="http://schemas.microsoft.com/office/drawing/2014/main" id="{07FE4111-6D3B-7A94-AC60-894231FA0C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39837" y="0"/>
            <a:ext cx="5312325" cy="68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1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20" y="896564"/>
            <a:ext cx="111195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отрезков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 данных, которая позволяет алгоритмически просто и логарифмически быстро находить сумму элементов массива на заданном отрезке, при этом дополнительно возможно изменение элементов массива: как изменение значения одного элемента, так и изменение элементов на целом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подотрезке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массива.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D8EC51-AC44-9910-6B24-8BAA3FD0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2037CD-EA85-9A17-85C1-D40C6204E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3" y="3539755"/>
            <a:ext cx="5657850" cy="110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824BC5-F13A-4C1D-D99A-EB0FF58D80AA}"/>
              </a:ext>
            </a:extLst>
          </p:cNvPr>
          <p:cNvSpPr txBox="1"/>
          <p:nvPr/>
        </p:nvSpPr>
        <p:spPr>
          <a:xfrm>
            <a:off x="84220" y="3078090"/>
            <a:ext cx="107029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Представим, что нам нужно найти сумму следующих чисел: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нам нужно не просто вычислить сумму чисел указанной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последовательности, 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 быстро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</a:t>
            </a: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последовательности из этих чисел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Быстрее, чем обычным сложением,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ибо чисел может быть в десятки-сотни раз больше.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последовательности: 5 2 7 4 или 7 4 3 1</a:t>
            </a:r>
          </a:p>
        </p:txBody>
      </p:sp>
    </p:spTree>
    <p:extLst>
      <p:ext uri="{BB962C8B-B14F-4D97-AF65-F5344CB8AC3E}">
        <p14:creationId xmlns:p14="http://schemas.microsoft.com/office/powerpoint/2010/main" val="56259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0221A8A-5380-4DFA-7BB0-0DC43D1D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5538" y="1303629"/>
            <a:ext cx="7882095" cy="540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20" y="896564"/>
            <a:ext cx="29813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хотим находить результат быстро, нужно посчитать некоторые суммы заранее. При попарном сложении, чтобы найти сумму отрезка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достаточно будет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прибавить 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этом случае для нахождения суммы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четырёх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мы сложили только </a:t>
            </a: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41D8B0-AD2A-452D-6168-E11D7395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2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126165" y="998290"/>
            <a:ext cx="290226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найти сумму отрезка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{5,2,7,4,3,1,8}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нам нужно сложить элементы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покрывающие отрезок. 5 + 9 + 16 = 30. Таким образом, для нахождения суммы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 сложили лишь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0E0130-1865-4B7D-A033-98D7BF9E8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057" y="998290"/>
            <a:ext cx="7974962" cy="542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444" y="2348917"/>
            <a:ext cx="5884890" cy="4153125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12E59-8F1B-39D6-36A5-8D09E65E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9" y="1880510"/>
            <a:ext cx="8422218" cy="1655762"/>
          </a:xfrm>
        </p:spPr>
        <p:txBody>
          <a:bodyPr>
            <a:normAutofit/>
          </a:bodyPr>
          <a:lstStyle/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двоичное дерево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дерево, у каждого элемента которого есть ровно два дочерних элемента.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20" y="896564"/>
            <a:ext cx="11119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Теперь, чтобы перейти к алгоритмизации вычисления суммы любого отрезка заданной последовательности, введем понятие полного двоичного дерева.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34EE8A-4D98-0525-40E6-D92DEE7A6256}"/>
                  </a:ext>
                </a:extLst>
              </p:cNvPr>
              <p:cNvSpPr txBox="1"/>
              <p:nvPr/>
            </p:nvSpPr>
            <p:spPr>
              <a:xfrm>
                <a:off x="84219" y="2708391"/>
                <a:ext cx="5010225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работы с полным двоичным деревом можно и нужно использовать такую структуру данных, как массив. Нумеровать этот массив удобно с единицы.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Получаем нумерацию от 1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sz="2400" i="0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dirty="0">
                  <a:latin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—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строк графа.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Заполняется дерево слева-направо и снизу-вверх. Сначала с 8 по 15 индексы, после с 4 по 7, со 2 по 3, 1.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34EE8A-4D98-0525-40E6-D92DEE7A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" y="2708391"/>
                <a:ext cx="5010225" cy="4154984"/>
              </a:xfrm>
              <a:prstGeom prst="rect">
                <a:avLst/>
              </a:prstGeom>
              <a:blipFill>
                <a:blip r:embed="rId5"/>
                <a:stretch>
                  <a:fillRect l="-1946" t="-1173" r="-852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88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444" y="2348917"/>
            <a:ext cx="5884890" cy="4153125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12E59-8F1B-39D6-36A5-8D09E65E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9" y="2348917"/>
            <a:ext cx="4443851" cy="1655762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левых детей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номера четные, 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нечетные.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68A5E-E6D9-CD62-2578-61059CD44B49}"/>
                  </a:ext>
                </a:extLst>
              </p:cNvPr>
              <p:cNvSpPr txBox="1"/>
              <p:nvPr/>
            </p:nvSpPr>
            <p:spPr>
              <a:xfrm>
                <a:off x="84220" y="896564"/>
                <a:ext cx="1172747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таком подходе очень легко вычисляются номера детей и родителей.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Формулы вычисления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левого ребёнка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ru-RU" sz="2400" i="0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правого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∗2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+ 1,</a:t>
                </a:r>
                <a:b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номер родителя.</a:t>
                </a: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A68A5E-E6D9-CD62-2578-61059CD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" y="896564"/>
                <a:ext cx="11727479" cy="1938992"/>
              </a:xfrm>
              <a:prstGeom prst="rect">
                <a:avLst/>
              </a:prstGeom>
              <a:blipFill>
                <a:blip r:embed="rId4"/>
                <a:stretch>
                  <a:fillRect l="-832" t="-25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4EE8A-4D98-0525-40E6-D92DEE7A6256}"/>
              </a:ext>
            </a:extLst>
          </p:cNvPr>
          <p:cNvSpPr txBox="1"/>
          <p:nvPr/>
        </p:nvSpPr>
        <p:spPr>
          <a:xfrm>
            <a:off x="84219" y="3307694"/>
            <a:ext cx="54692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вычисления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родителя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/ 2,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ребенка.</a:t>
            </a:r>
          </a:p>
        </p:txBody>
      </p:sp>
    </p:spTree>
    <p:extLst>
      <p:ext uri="{BB962C8B-B14F-4D97-AF65-F5344CB8AC3E}">
        <p14:creationId xmlns:p14="http://schemas.microsoft.com/office/powerpoint/2010/main" val="36047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427" y="2011479"/>
            <a:ext cx="6481497" cy="4582268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212E59-8F1B-39D6-36A5-8D09E65E9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11479"/>
            <a:ext cx="4848837" cy="3751271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Фундаментальный элемент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какой угодно элемент из всего массива, которому соответствует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фундаментальный отрезок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те элементы из начального массива, которые являются его непосредственными детьми/внуками.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для фундаментального элемента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номером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фундаментальным отрезком являются элементы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“2”, “7”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номерами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[10], [11].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19" y="794843"/>
            <a:ext cx="117274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Определившись с бинарным деревом, вернемся к изначальной задаче.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элемент в отрезке, который нужно сложить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427" y="2011479"/>
            <a:ext cx="6481497" cy="4582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A68A5E-E6D9-CD62-2578-61059CD44B49}"/>
              </a:ext>
            </a:extLst>
          </p:cNvPr>
          <p:cNvSpPr txBox="1"/>
          <p:nvPr/>
        </p:nvSpPr>
        <p:spPr>
          <a:xfrm>
            <a:off x="84219" y="794843"/>
            <a:ext cx="10891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Разобравшись с алгоритмом нахождения суммы элементов отрезка, напишем программу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работающую по описанным ранее действиям.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22DF0-601B-1C93-8462-325E540577F9}"/>
              </a:ext>
            </a:extLst>
          </p:cNvPr>
          <p:cNvSpPr txBox="1"/>
          <p:nvPr/>
        </p:nvSpPr>
        <p:spPr>
          <a:xfrm>
            <a:off x="84219" y="1736308"/>
            <a:ext cx="9092632" cy="5101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MAXN = 100005;</a:t>
            </a:r>
          </a:p>
          <a:p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amount_of_elements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amount_of_segments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a[MAXN], sum[4 * MAXN];</a:t>
            </a:r>
          </a:p>
          <a:p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build(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 = a[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tm = 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build(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2,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tm);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build(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 + 1, tm + 1,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 = sum[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2] + sum[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 + 1];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query(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sum[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tm = (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query(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2, </a:t>
            </a:r>
            <a:r>
              <a:rPr lang="en-US" sz="105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tl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tm, 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min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tm)) +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query(</a:t>
            </a:r>
            <a:r>
              <a:rPr lang="pt-BR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v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* 2 + 1, tm + 1, </a:t>
            </a:r>
            <a:r>
              <a:rPr lang="pt-BR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tr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1050" dirty="0">
                <a:solidFill>
                  <a:srgbClr val="6F008A"/>
                </a:solidFill>
                <a:latin typeface="Cascadia Mono" panose="020B0609020000020004" pitchFamily="49" charset="0"/>
              </a:rPr>
              <a:t>max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l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tm + 1), </a:t>
            </a:r>
            <a:r>
              <a:rPr lang="pt-BR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r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37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49D593-F090-E2A3-CA37-3CA501E9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9310" y="881749"/>
            <a:ext cx="3475115" cy="245682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7EB6C-D76C-A472-9392-53FC08DA2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08" y="6308521"/>
            <a:ext cx="646292" cy="54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22DF0-601B-1C93-8462-325E540577F9}"/>
              </a:ext>
            </a:extLst>
          </p:cNvPr>
          <p:cNvSpPr txBox="1"/>
          <p:nvPr/>
        </p:nvSpPr>
        <p:spPr>
          <a:xfrm>
            <a:off x="84220" y="936981"/>
            <a:ext cx="9092632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SetConsoleCP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(1251);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SetConsoleOutputCP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(1251);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"Количество элементов в нижней строке дерева: "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amount_of_elements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Количество отрезков: "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amount_of_segments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amount_of_elements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++)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"a["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"]: 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a[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]; 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build(1, 1,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amount_of_elements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1;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amount_of_segments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++) </a:t>
            </a:r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l, r;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"Номер первого элемента отрезка: "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l; 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"Номер последнего элемента отрезка: "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r; 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query(1, 1,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amount_of_elements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 l, r) </a:t>
            </a:r>
            <a:r>
              <a:rPr lang="en-US" sz="105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ru-RU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050" dirty="0"/>
          </a:p>
          <a:p>
            <a:endParaRPr lang="ru-RU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713C6B-DFEE-7882-8379-589D90C99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821" y="3419149"/>
            <a:ext cx="5196179" cy="34388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9C47B-061B-DC53-9334-BF569B449041}"/>
              </a:ext>
            </a:extLst>
          </p:cNvPr>
          <p:cNvSpPr txBox="1"/>
          <p:nvPr/>
        </p:nvSpPr>
        <p:spPr>
          <a:xfrm>
            <a:off x="488846" y="4111818"/>
            <a:ext cx="61023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код сначала строит дерево отрезков для массива a. Затем он выполняет несколько запросов на вычисление суммы на отрезке, используя функцию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дерева отрезков мы используем рекурсивную функцию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принимает текущий узел v, его левую и правую границы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7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1091</Words>
  <Application>Microsoft Office PowerPoint</Application>
  <PresentationFormat>Широкоэкранный</PresentationFormat>
  <Paragraphs>101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Cascadia Mono</vt:lpstr>
      <vt:lpstr>Times New Roman</vt:lpstr>
      <vt:lpstr>Тема Office</vt:lpstr>
      <vt:lpstr>Дерево отрезков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Кузнецов</dc:creator>
  <cp:lastModifiedBy>Алексей Кузнецов</cp:lastModifiedBy>
  <cp:revision>2</cp:revision>
  <dcterms:created xsi:type="dcterms:W3CDTF">2023-05-31T21:15:23Z</dcterms:created>
  <dcterms:modified xsi:type="dcterms:W3CDTF">2023-06-01T21:41:50Z</dcterms:modified>
</cp:coreProperties>
</file>