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4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BAEBE-9A67-600C-3578-F7FB45C01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366A3D-D556-8E83-86F5-8EB3C729D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546EAC-1DA6-B1FC-3D59-9E77D0CE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A775-15BA-4EB9-A563-481B442B4D4C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FDCB31-80E9-891E-E669-FA3B47C7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D5F238-1B39-34CA-4629-32A2F3AA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FCEC-88B6-45D8-88CC-7CDD6FC9C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16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E214E-2A42-7D12-E96D-E22E476E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5FE562-49A5-901E-CE35-72D87F51C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430017-DE94-622C-438E-C3B56EF5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A775-15BA-4EB9-A563-481B442B4D4C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3E0277-DB0B-2609-ECA6-B315F868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65EBF3-F64A-999C-AF15-1B0503D9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FCEC-88B6-45D8-88CC-7CDD6FC9C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59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3E14A6-F2C0-8291-86D9-3B0665FE5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278991-FCE8-647B-0917-574B79F86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449D3A-00FD-8B6E-3F93-BBEEC844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A775-15BA-4EB9-A563-481B442B4D4C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E3FA42-3827-4289-33F8-2524507D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805A79-6129-B961-69C6-86FA72CF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FCEC-88B6-45D8-88CC-7CDD6FC9C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78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340E2-41AF-8C3F-CF9A-0993BD3A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7308F0-3340-8965-03D0-470FD11D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9AD6C-68F2-D46C-3942-5EA0F28D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A775-15BA-4EB9-A563-481B442B4D4C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995B46-CBC1-BEF4-BE84-47F7CCE7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9592E0-1883-D8AF-7988-A9EB8B7E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FCEC-88B6-45D8-88CC-7CDD6FC9C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83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26D45-ED4A-B274-88BF-BFC2E3C3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B44099-7909-58C8-5394-76E99CA0D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52719-D728-3A64-6704-783E11C6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A775-15BA-4EB9-A563-481B442B4D4C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C274CB-F451-E2D3-CE24-592F7A2F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DD8E4F-1E49-3D57-37BB-01C86418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FCEC-88B6-45D8-88CC-7CDD6FC9C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00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FFE47-1FA6-61A1-D788-627EE9F7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50683-189D-AA2F-ADC0-61D323A1B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8AFB19-1040-7A2D-1FCC-218188ED9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74300F-D153-5442-52C1-21DECBA2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A775-15BA-4EB9-A563-481B442B4D4C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63261D-D44B-D881-212F-9C687E78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6F0813-6B45-9C9A-BB4E-15E2A540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FCEC-88B6-45D8-88CC-7CDD6FC9C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31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EA5DA-05B5-6AA3-FF8E-B225C3C3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6E5749-9A58-7F37-44CD-8A3CDBD32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14117F-55C0-9076-96B8-6AFD80359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304981-45F3-CA33-B8D5-843C04ACB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36C211-E3C3-F57F-F139-4DA08F5BC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4A708B-1BDE-7544-2096-903804B7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A775-15BA-4EB9-A563-481B442B4D4C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E43331-C583-AA8C-DEDC-D8417379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B210D2-3079-E535-6A48-7FB79460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FCEC-88B6-45D8-88CC-7CDD6FC9C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A754C-8447-E5C9-D572-3F796323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72CEBB-8BF8-02EB-1C51-D4392EA2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A775-15BA-4EB9-A563-481B442B4D4C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126AD3-3FBE-49AA-DFE8-FBC1D1C8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64F04D-5606-587F-DE33-7E942D84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FCEC-88B6-45D8-88CC-7CDD6FC9C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9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4E483F-1B35-C17F-02C9-8D116B95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A775-15BA-4EB9-A563-481B442B4D4C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D62C54-822C-D3EE-C555-8F62E8C1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292E6F-180F-EE6B-B91C-4ADD0E68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FCEC-88B6-45D8-88CC-7CDD6FC9C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23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4B8F7-85C1-0CC3-D377-5D4D3009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AD607-661C-ED5F-2CDD-4028A512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D0677E-3ED6-10A8-C65A-38656ABB2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D2F88B-1F62-053C-7987-C7B90CAC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A775-15BA-4EB9-A563-481B442B4D4C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49D4B1-35DA-4A6D-09BF-7AD4A11A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8F8F90-1F16-09D5-58C8-94179B69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FCEC-88B6-45D8-88CC-7CDD6FC9C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21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27243-23C7-F641-1F6C-D55ACD1D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939838-E3B9-6E0D-7606-842391D2D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7BEB26-6022-B9AD-AD61-92D13F72B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3B5DF8-9B9F-4ADE-DCCD-6D7591ED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A775-15BA-4EB9-A563-481B442B4D4C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6C406E-58BD-0850-D8CC-AA3AFDDC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4D8138-B8ED-849B-1352-CCF1BE72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FCEC-88B6-45D8-88CC-7CDD6FC9C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95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7FD1C-98D6-D18C-DFD8-6475AC09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B2C1B9-8F83-941B-5353-9A8DEFD76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4BC414-F29A-1122-C666-BE5759830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A775-15BA-4EB9-A563-481B442B4D4C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27550F-4EC1-1BCE-9DE8-3A9C6AB46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08DD8A-F5CA-8ACB-F87D-94E380F6C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6FCEC-88B6-45D8-88CC-7CDD6FC9C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C23CE-6C60-9BE4-51F9-84900A17F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8172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 виды доходов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862F60-7B03-FAFC-95B0-B9F08894E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4050" y="4172333"/>
            <a:ext cx="4806215" cy="1655762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rgbClr val="AE440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Выполнил: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rgbClr val="AE440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Студент 1 курса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rgbClr val="AE440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Группы БАСО-04-22</a:t>
            </a:r>
            <a:b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rgbClr val="AE440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rgbClr val="AE440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Кузнецов А.А.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rgbClr val="AE440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Проверила: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rgbClr val="AE440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Родионова С</a:t>
            </a:r>
            <a:r>
              <a:rPr lang="en-US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rgbClr val="AE440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AE440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AE440C"/>
              </a:solidFill>
            </a:endParaRPr>
          </a:p>
        </p:txBody>
      </p:sp>
      <p:pic>
        <p:nvPicPr>
          <p:cNvPr id="5" name="Рисунок 4" descr="Монеты">
            <a:extLst>
              <a:ext uri="{FF2B5EF4-FFF2-40B4-BE49-F238E27FC236}">
                <a16:creationId xmlns:a16="http://schemas.microsoft.com/office/drawing/2014/main" id="{81D27AD7-50EE-1042-2254-B4FADED6A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2712" y="2131997"/>
            <a:ext cx="2486576" cy="24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8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C23CE-6C60-9BE4-51F9-84900A17F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0888" y="-255603"/>
            <a:ext cx="12483966" cy="2387600"/>
          </a:xfrm>
        </p:spPr>
        <p:txBody>
          <a:bodyPr/>
          <a:lstStyle/>
          <a:p>
            <a:r>
              <a:rPr lang="ru-RU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повествования вы узнаете:</a:t>
            </a:r>
          </a:p>
        </p:txBody>
      </p:sp>
      <p:pic>
        <p:nvPicPr>
          <p:cNvPr id="5" name="Рисунок 4" descr="Монеты">
            <a:extLst>
              <a:ext uri="{FF2B5EF4-FFF2-40B4-BE49-F238E27FC236}">
                <a16:creationId xmlns:a16="http://schemas.microsoft.com/office/drawing/2014/main" id="{81D27AD7-50EE-1042-2254-B4FADED6A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839275"/>
            <a:ext cx="1018725" cy="1018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D851C-AAFD-3FB6-C017-448E054388BC}"/>
              </a:ext>
            </a:extLst>
          </p:cNvPr>
          <p:cNvSpPr txBox="1"/>
          <p:nvPr/>
        </p:nvSpPr>
        <p:spPr>
          <a:xfrm>
            <a:off x="1018725" y="2514600"/>
            <a:ext cx="62686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доход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доходов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Какие бывают доходы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способах увеличения доходов</a:t>
            </a:r>
          </a:p>
        </p:txBody>
      </p:sp>
      <p:pic>
        <p:nvPicPr>
          <p:cNvPr id="1026" name="Picture 2" descr="Доход – Бесплатные иконки: бизнес">
            <a:extLst>
              <a:ext uri="{FF2B5EF4-FFF2-40B4-BE49-F238E27FC236}">
                <a16:creationId xmlns:a16="http://schemas.microsoft.com/office/drawing/2014/main" id="{0CDD0839-9955-865D-E0B2-43DDA5BC8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572"/>
                    </a14:imgEffect>
                    <a14:imgEffect>
                      <a14:saturation sat="2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454" y="2605187"/>
            <a:ext cx="3234088" cy="3234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594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C23CE-6C60-9BE4-51F9-84900A17F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0888" y="-255603"/>
            <a:ext cx="12483966" cy="2387600"/>
          </a:xfrm>
        </p:spPr>
        <p:txBody>
          <a:bodyPr/>
          <a:lstStyle/>
          <a:p>
            <a:r>
              <a:rPr lang="ru-RU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определение</a:t>
            </a:r>
          </a:p>
        </p:txBody>
      </p:sp>
      <p:pic>
        <p:nvPicPr>
          <p:cNvPr id="5" name="Рисунок 4" descr="Монеты">
            <a:extLst>
              <a:ext uri="{FF2B5EF4-FFF2-40B4-BE49-F238E27FC236}">
                <a16:creationId xmlns:a16="http://schemas.microsoft.com/office/drawing/2014/main" id="{81D27AD7-50EE-1042-2254-B4FADED6A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839275"/>
            <a:ext cx="1018725" cy="1018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D851C-AAFD-3FB6-C017-448E054388BC}"/>
              </a:ext>
            </a:extLst>
          </p:cNvPr>
          <p:cNvSpPr txBox="1"/>
          <p:nvPr/>
        </p:nvSpPr>
        <p:spPr>
          <a:xfrm>
            <a:off x="385011" y="2248459"/>
            <a:ext cx="5159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Доход — денежные средства или материальные ценности, полученные государством, физическим или юридическим лицом в результате какой-либо деятельности за определённый период времени.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DD0839-9955-865D-E0B2-43DDA5BC8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40404" y="2247787"/>
            <a:ext cx="5211004" cy="3475698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C25E0C-885F-F25E-13B4-6BDFB92026D7}"/>
              </a:ext>
            </a:extLst>
          </p:cNvPr>
          <p:cNvSpPr txBox="1"/>
          <p:nvPr/>
        </p:nvSpPr>
        <p:spPr>
          <a:xfrm>
            <a:off x="385010" y="4523156"/>
            <a:ext cx="5159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доход — доход, находящийся в распоряжении граждан до уплаты личного подоходного налога.</a:t>
            </a:r>
          </a:p>
        </p:txBody>
      </p:sp>
    </p:spTree>
    <p:extLst>
      <p:ext uri="{BB962C8B-B14F-4D97-AF65-F5344CB8AC3E}">
        <p14:creationId xmlns:p14="http://schemas.microsoft.com/office/powerpoint/2010/main" val="99550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C23CE-6C60-9BE4-51F9-84900A17F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2588" y="-697062"/>
            <a:ext cx="12483966" cy="2387600"/>
          </a:xfrm>
        </p:spPr>
        <p:txBody>
          <a:bodyPr/>
          <a:lstStyle/>
          <a:p>
            <a:r>
              <a:rPr lang="ru-RU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доходов</a:t>
            </a:r>
          </a:p>
        </p:txBody>
      </p:sp>
      <p:pic>
        <p:nvPicPr>
          <p:cNvPr id="5" name="Рисунок 4" descr="Монеты">
            <a:extLst>
              <a:ext uri="{FF2B5EF4-FFF2-40B4-BE49-F238E27FC236}">
                <a16:creationId xmlns:a16="http://schemas.microsoft.com/office/drawing/2014/main" id="{81D27AD7-50EE-1042-2254-B4FADED6A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839275"/>
            <a:ext cx="1018725" cy="1018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D851C-AAFD-3FB6-C017-448E054388BC}"/>
              </a:ext>
            </a:extLst>
          </p:cNvPr>
          <p:cNvSpPr txBox="1"/>
          <p:nvPr/>
        </p:nvSpPr>
        <p:spPr>
          <a:xfrm>
            <a:off x="72291" y="1684291"/>
            <a:ext cx="37281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Доходы государства </a:t>
            </a:r>
            <a:r>
              <a:rPr lang="ru-RU" sz="24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доходы, получаемые государством за счёт взимания </a:t>
            </a:r>
            <a:r>
              <a:rPr lang="ru-RU" sz="2400" b="1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налогов</a:t>
            </a:r>
            <a:r>
              <a:rPr lang="ru-RU" sz="24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пошлин, платежей, внешнеторговых операций, иностранных кредитов, иностранной помощи и используемые для осуществления государственных функций.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2013E-1444-2C92-078C-D92DAA5D5319}"/>
              </a:ext>
            </a:extLst>
          </p:cNvPr>
          <p:cNvSpPr txBox="1"/>
          <p:nvPr/>
        </p:nvSpPr>
        <p:spPr>
          <a:xfrm>
            <a:off x="3770963" y="1684291"/>
            <a:ext cx="4315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Доходы организации </a:t>
            </a:r>
            <a:r>
              <a:rPr lang="ru-RU" sz="24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увеличение экономических выгод в результате поступления активов и погашения обязательств, приводящее к увеличению капитала этой организации, за исключением вкладов участников (собственников имущества). Доходами от обычных видов деятельности организации является </a:t>
            </a:r>
            <a:r>
              <a:rPr lang="ru-RU" sz="2400" b="1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выручка</a:t>
            </a:r>
            <a:r>
              <a:rPr lang="ru-RU" sz="24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 реализации товаров и услуг.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23355E-A173-9CFB-61D1-E79F087662A4}"/>
              </a:ext>
            </a:extLst>
          </p:cNvPr>
          <p:cNvSpPr txBox="1"/>
          <p:nvPr/>
        </p:nvSpPr>
        <p:spPr>
          <a:xfrm>
            <a:off x="8086725" y="1682657"/>
            <a:ext cx="3813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Доходы населения </a:t>
            </a:r>
            <a:r>
              <a:rPr lang="ru-RU" sz="24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личные доходы граждан, семей и домохозяйств, получаемые в виде денежных средств. Например, зарплата, пенсия, стипендия и т.д.</a:t>
            </a:r>
          </a:p>
        </p:txBody>
      </p:sp>
    </p:spTree>
    <p:extLst>
      <p:ext uri="{BB962C8B-B14F-4D97-AF65-F5344CB8AC3E}">
        <p14:creationId xmlns:p14="http://schemas.microsoft.com/office/powerpoint/2010/main" val="351433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C23CE-6C60-9BE4-51F9-84900A17F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3511" y="-781059"/>
            <a:ext cx="12483966" cy="23876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 основных фактора производства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D851C-AAFD-3FB6-C017-448E054388BC}"/>
              </a:ext>
            </a:extLst>
          </p:cNvPr>
          <p:cNvSpPr txBox="1"/>
          <p:nvPr/>
        </p:nvSpPr>
        <p:spPr>
          <a:xfrm>
            <a:off x="1018725" y="1978951"/>
            <a:ext cx="5159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Земля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51B9C-5579-8338-F077-47750950759A}"/>
              </a:ext>
            </a:extLst>
          </p:cNvPr>
          <p:cNvSpPr txBox="1"/>
          <p:nvPr/>
        </p:nvSpPr>
        <p:spPr>
          <a:xfrm>
            <a:off x="5127109" y="1976385"/>
            <a:ext cx="5159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3A65A-1EB9-EE96-F385-BF2EC3E4AE10}"/>
              </a:ext>
            </a:extLst>
          </p:cNvPr>
          <p:cNvSpPr txBox="1"/>
          <p:nvPr/>
        </p:nvSpPr>
        <p:spPr>
          <a:xfrm>
            <a:off x="8179921" y="1978951"/>
            <a:ext cx="5159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</a:t>
            </a: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DFB714E6-659D-C793-A08F-B3483BEA0661}"/>
              </a:ext>
            </a:extLst>
          </p:cNvPr>
          <p:cNvCxnSpPr>
            <a:cxnSpLocks/>
            <a:stCxn id="2" idx="2"/>
            <a:endCxn id="7" idx="1"/>
          </p:cNvCxnSpPr>
          <p:nvPr/>
        </p:nvCxnSpPr>
        <p:spPr>
          <a:xfrm rot="5400000">
            <a:off x="3024645" y="-399378"/>
            <a:ext cx="787909" cy="4799747"/>
          </a:xfrm>
          <a:prstGeom prst="bentConnector4">
            <a:avLst>
              <a:gd name="adj1" fmla="val 30963"/>
              <a:gd name="adj2" fmla="val 10917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9785D371-92A8-7EF6-FAAA-A1DF60E56A1C}"/>
              </a:ext>
            </a:extLst>
          </p:cNvPr>
          <p:cNvCxnSpPr>
            <a:cxnSpLocks/>
          </p:cNvCxnSpPr>
          <p:nvPr/>
        </p:nvCxnSpPr>
        <p:spPr>
          <a:xfrm>
            <a:off x="5818472" y="1851434"/>
            <a:ext cx="4941019" cy="553787"/>
          </a:xfrm>
          <a:prstGeom prst="bentConnector3">
            <a:avLst>
              <a:gd name="adj1" fmla="val 1103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442B6666-D66F-A274-89D0-FCCA2D5A9CC3}"/>
              </a:ext>
            </a:extLst>
          </p:cNvPr>
          <p:cNvCxnSpPr>
            <a:stCxn id="2" idx="2"/>
          </p:cNvCxnSpPr>
          <p:nvPr/>
        </p:nvCxnSpPr>
        <p:spPr>
          <a:xfrm>
            <a:off x="5818472" y="1606541"/>
            <a:ext cx="0" cy="641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03AD876-E82E-594C-9387-70622B3ACB76}"/>
              </a:ext>
            </a:extLst>
          </p:cNvPr>
          <p:cNvSpPr txBox="1"/>
          <p:nvPr/>
        </p:nvSpPr>
        <p:spPr>
          <a:xfrm>
            <a:off x="311217" y="3470532"/>
            <a:ext cx="5159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Земельная рента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A97D4D-FB1D-B919-4166-BAA1589F775A}"/>
              </a:ext>
            </a:extLst>
          </p:cNvPr>
          <p:cNvSpPr txBox="1"/>
          <p:nvPr/>
        </p:nvSpPr>
        <p:spPr>
          <a:xfrm>
            <a:off x="4024965" y="3465560"/>
            <a:ext cx="5159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Заработная плата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E8E349-21CF-411F-CA9E-EBB23051D3D5}"/>
              </a:ext>
            </a:extLst>
          </p:cNvPr>
          <p:cNvSpPr txBox="1"/>
          <p:nvPr/>
        </p:nvSpPr>
        <p:spPr>
          <a:xfrm>
            <a:off x="8471835" y="3460588"/>
            <a:ext cx="5159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EECA68A7-CD85-586B-6EBB-2C82401F5290}"/>
              </a:ext>
            </a:extLst>
          </p:cNvPr>
          <p:cNvCxnSpPr/>
          <p:nvPr/>
        </p:nvCxnSpPr>
        <p:spPr>
          <a:xfrm>
            <a:off x="1860884" y="2807382"/>
            <a:ext cx="0" cy="641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05FE5033-57AB-4353-838E-DCED1F080CBB}"/>
              </a:ext>
            </a:extLst>
          </p:cNvPr>
          <p:cNvCxnSpPr/>
          <p:nvPr/>
        </p:nvCxnSpPr>
        <p:spPr>
          <a:xfrm>
            <a:off x="5818472" y="2819229"/>
            <a:ext cx="0" cy="641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8852F5F-960D-B09D-DDCA-23BEA1CF1EA0}"/>
              </a:ext>
            </a:extLst>
          </p:cNvPr>
          <p:cNvCxnSpPr/>
          <p:nvPr/>
        </p:nvCxnSpPr>
        <p:spPr>
          <a:xfrm>
            <a:off x="9378215" y="2787641"/>
            <a:ext cx="0" cy="641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Что такое земельная рента — рента земельного участка, что это в экономике">
            <a:extLst>
              <a:ext uri="{FF2B5EF4-FFF2-40B4-BE49-F238E27FC236}">
                <a16:creationId xmlns:a16="http://schemas.microsoft.com/office/drawing/2014/main" id="{B2AFB630-C025-B5CA-2B3C-D5C7AC329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5" y="4106919"/>
            <a:ext cx="3722567" cy="248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Заработная плата – Бесплатные иконки: бизнес и финансы">
            <a:extLst>
              <a:ext uri="{FF2B5EF4-FFF2-40B4-BE49-F238E27FC236}">
                <a16:creationId xmlns:a16="http://schemas.microsoft.com/office/drawing/2014/main" id="{E04C1246-BD94-9030-54BC-77C7E422A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16" y="4106918"/>
            <a:ext cx="2481711" cy="248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Процент – Бесплатные иконки: знаки">
            <a:extLst>
              <a:ext uri="{FF2B5EF4-FFF2-40B4-BE49-F238E27FC236}">
                <a16:creationId xmlns:a16="http://schemas.microsoft.com/office/drawing/2014/main" id="{7EA592B9-10FA-9444-2643-081D7FA4B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921" y="4184794"/>
            <a:ext cx="2403835" cy="24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Рисунок 43" descr="Монеты">
            <a:extLst>
              <a:ext uri="{FF2B5EF4-FFF2-40B4-BE49-F238E27FC236}">
                <a16:creationId xmlns:a16="http://schemas.microsoft.com/office/drawing/2014/main" id="{97237CC3-00C1-FB59-3371-7B43229426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46055" y="5896221"/>
            <a:ext cx="1067657" cy="106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7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C23CE-6C60-9BE4-51F9-84900A17F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3511" y="-781059"/>
            <a:ext cx="12483966" cy="23876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физических лиц по типу доходов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D851C-AAFD-3FB6-C017-448E054388BC}"/>
              </a:ext>
            </a:extLst>
          </p:cNvPr>
          <p:cNvSpPr txBox="1"/>
          <p:nvPr/>
        </p:nvSpPr>
        <p:spPr>
          <a:xfrm>
            <a:off x="533840" y="1890117"/>
            <a:ext cx="5087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51B9C-5579-8338-F077-47750950759A}"/>
              </a:ext>
            </a:extLst>
          </p:cNvPr>
          <p:cNvSpPr txBox="1"/>
          <p:nvPr/>
        </p:nvSpPr>
        <p:spPr>
          <a:xfrm>
            <a:off x="3921931" y="3974186"/>
            <a:ext cx="5087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Предприниматель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3A65A-1EB9-EE96-F385-BF2EC3E4AE10}"/>
              </a:ext>
            </a:extLst>
          </p:cNvPr>
          <p:cNvSpPr txBox="1"/>
          <p:nvPr/>
        </p:nvSpPr>
        <p:spPr>
          <a:xfrm>
            <a:off x="8064418" y="1857627"/>
            <a:ext cx="293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Собственное дело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2BAB7-7FFF-DE86-1929-02BE039B0168}"/>
              </a:ext>
            </a:extLst>
          </p:cNvPr>
          <p:cNvSpPr txBox="1"/>
          <p:nvPr/>
        </p:nvSpPr>
        <p:spPr>
          <a:xfrm>
            <a:off x="4356881" y="1888818"/>
            <a:ext cx="5087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C267C-62A4-B3A4-AEEE-EAB111837511}"/>
              </a:ext>
            </a:extLst>
          </p:cNvPr>
          <p:cNvSpPr txBox="1"/>
          <p:nvPr/>
        </p:nvSpPr>
        <p:spPr>
          <a:xfrm>
            <a:off x="0" y="2413337"/>
            <a:ext cx="5087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Стабильность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по найму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4B64D-A7E5-2134-5E12-5AF7C7666C04}"/>
              </a:ext>
            </a:extLst>
          </p:cNvPr>
          <p:cNvSpPr txBox="1"/>
          <p:nvPr/>
        </p:nvSpPr>
        <p:spPr>
          <a:xfrm>
            <a:off x="3388092" y="4497406"/>
            <a:ext cx="5087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Большой доход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Свобода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работы других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DE439-82D2-FF21-7072-D700D929DEC6}"/>
              </a:ext>
            </a:extLst>
          </p:cNvPr>
          <p:cNvSpPr txBox="1"/>
          <p:nvPr/>
        </p:nvSpPr>
        <p:spPr>
          <a:xfrm>
            <a:off x="3742623" y="2445827"/>
            <a:ext cx="5087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Большой доход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Абсолютная свобода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капитала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Высокие риски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BE0EA-D2C5-6A33-CDF8-69D665590D53}"/>
              </a:ext>
            </a:extLst>
          </p:cNvPr>
          <p:cNvSpPr txBox="1"/>
          <p:nvPr/>
        </p:nvSpPr>
        <p:spPr>
          <a:xfrm>
            <a:off x="7415490" y="2413337"/>
            <a:ext cx="5087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Риски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Свобода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 себе работник</a:t>
            </a:r>
          </a:p>
        </p:txBody>
      </p:sp>
      <p:pic>
        <p:nvPicPr>
          <p:cNvPr id="11" name="Рисунок 10" descr="Монеты">
            <a:extLst>
              <a:ext uri="{FF2B5EF4-FFF2-40B4-BE49-F238E27FC236}">
                <a16:creationId xmlns:a16="http://schemas.microsoft.com/office/drawing/2014/main" id="{0770716D-CFD5-065B-3094-D4870A6EB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839275"/>
            <a:ext cx="1018725" cy="1018725"/>
          </a:xfrm>
          <a:prstGeom prst="rect">
            <a:avLst/>
          </a:prstGeom>
        </p:spPr>
      </p:pic>
      <p:pic>
        <p:nvPicPr>
          <p:cNvPr id="13" name="Рисунок 12" descr="Целевая аудитория">
            <a:extLst>
              <a:ext uri="{FF2B5EF4-FFF2-40B4-BE49-F238E27FC236}">
                <a16:creationId xmlns:a16="http://schemas.microsoft.com/office/drawing/2014/main" id="{72FC6604-9F76-79DA-4E2C-3CDD6D684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2654" y="3562201"/>
            <a:ext cx="3584129" cy="35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0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C23CE-6C60-9BE4-51F9-84900A17F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97280" y="-698365"/>
            <a:ext cx="12483966" cy="2387600"/>
          </a:xfrm>
        </p:spPr>
        <p:txBody>
          <a:bodyPr/>
          <a:lstStyle/>
          <a:p>
            <a:r>
              <a:rPr lang="ru-RU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Доход</a:t>
            </a:r>
          </a:p>
        </p:txBody>
      </p:sp>
      <p:pic>
        <p:nvPicPr>
          <p:cNvPr id="5" name="Рисунок 4" descr="Монеты">
            <a:extLst>
              <a:ext uri="{FF2B5EF4-FFF2-40B4-BE49-F238E27FC236}">
                <a16:creationId xmlns:a16="http://schemas.microsoft.com/office/drawing/2014/main" id="{81D27AD7-50EE-1042-2254-B4FADED6A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839275"/>
            <a:ext cx="1018725" cy="1018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D851C-AAFD-3FB6-C017-448E054388BC}"/>
              </a:ext>
            </a:extLst>
          </p:cNvPr>
          <p:cNvSpPr txBox="1"/>
          <p:nvPr/>
        </p:nvSpPr>
        <p:spPr>
          <a:xfrm>
            <a:off x="1434164" y="1627345"/>
            <a:ext cx="5159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Активный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A5D45-CB44-3F55-DA4B-A0D32822DE43}"/>
              </a:ext>
            </a:extLst>
          </p:cNvPr>
          <p:cNvSpPr txBox="1"/>
          <p:nvPr/>
        </p:nvSpPr>
        <p:spPr>
          <a:xfrm>
            <a:off x="6593305" y="1689235"/>
            <a:ext cx="5159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Пассивный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9B645-D83B-A2C5-8C27-9E8A1E40213C}"/>
              </a:ext>
            </a:extLst>
          </p:cNvPr>
          <p:cNvSpPr txBox="1"/>
          <p:nvPr/>
        </p:nvSpPr>
        <p:spPr>
          <a:xfrm>
            <a:off x="1018725" y="2747317"/>
            <a:ext cx="5159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Зарплата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Подработка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Ведение бизнеса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68BD9-7A79-5CFD-4955-FA13750464F5}"/>
              </a:ext>
            </a:extLst>
          </p:cNvPr>
          <p:cNvSpPr txBox="1"/>
          <p:nvPr/>
        </p:nvSpPr>
        <p:spPr>
          <a:xfrm>
            <a:off x="6096000" y="2809207"/>
            <a:ext cx="52373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Арендные платежи с собственности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Проценты по депозиту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Дивиденды, купоны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Авторский гонорар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Лицензии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Реклама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906CC-1AD2-CDE4-E24D-0E34544BC5F5}"/>
              </a:ext>
            </a:extLst>
          </p:cNvPr>
          <p:cNvSpPr txBox="1"/>
          <p:nvPr/>
        </p:nvSpPr>
        <p:spPr>
          <a:xfrm>
            <a:off x="5876925" y="2224271"/>
            <a:ext cx="5438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AE44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Поступает даже в тех ситуациях, когда для этого не прилагаются никакие усилия со стороны получателя.</a:t>
            </a:r>
            <a:endParaRPr lang="ru-RU" dirty="0">
              <a:solidFill>
                <a:srgbClr val="AE44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95D86-DE35-DCD7-29AF-4FFD1A8A5619}"/>
              </a:ext>
            </a:extLst>
          </p:cNvPr>
          <p:cNvSpPr txBox="1"/>
          <p:nvPr/>
        </p:nvSpPr>
        <p:spPr>
          <a:xfrm>
            <a:off x="858655" y="2162876"/>
            <a:ext cx="3840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b="0" i="0" dirty="0">
                <a:solidFill>
                  <a:srgbClr val="AE44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риобретается путём определённых действий за конкретное время.</a:t>
            </a:r>
            <a:endParaRPr lang="ru-RU" dirty="0">
              <a:solidFill>
                <a:srgbClr val="AE44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3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C23CE-6C60-9BE4-51F9-84900A17F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9389" y="-674306"/>
            <a:ext cx="12483966" cy="2387600"/>
          </a:xfrm>
        </p:spPr>
        <p:txBody>
          <a:bodyPr/>
          <a:lstStyle/>
          <a:p>
            <a:r>
              <a:rPr lang="ru-RU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увеличения дохода</a:t>
            </a:r>
          </a:p>
        </p:txBody>
      </p:sp>
      <p:pic>
        <p:nvPicPr>
          <p:cNvPr id="5" name="Рисунок 4" descr="Монеты">
            <a:extLst>
              <a:ext uri="{FF2B5EF4-FFF2-40B4-BE49-F238E27FC236}">
                <a16:creationId xmlns:a16="http://schemas.microsoft.com/office/drawing/2014/main" id="{81D27AD7-50EE-1042-2254-B4FADED6A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839275"/>
            <a:ext cx="1018725" cy="1018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D851C-AAFD-3FB6-C017-448E054388BC}"/>
              </a:ext>
            </a:extLst>
          </p:cNvPr>
          <p:cNvSpPr txBox="1"/>
          <p:nvPr/>
        </p:nvSpPr>
        <p:spPr>
          <a:xfrm>
            <a:off x="595990" y="1701211"/>
            <a:ext cx="680506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карьеры, бренда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квалификации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клиентов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бизнеса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Инвестирование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Покупка активов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уровня финансовой грамотности</a:t>
            </a:r>
            <a:endParaRPr lang="ru-RU" sz="4000" dirty="0">
              <a:solidFill>
                <a:srgbClr val="AE44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наставника</a:t>
            </a:r>
          </a:p>
        </p:txBody>
      </p:sp>
      <p:pic>
        <p:nvPicPr>
          <p:cNvPr id="3074" name="Picture 2" descr="Мем Stonks - сюрреалистичный мем с 3D моделью бизнесмена">
            <a:extLst>
              <a:ext uri="{FF2B5EF4-FFF2-40B4-BE49-F238E27FC236}">
                <a16:creationId xmlns:a16="http://schemas.microsoft.com/office/drawing/2014/main" id="{7BD20AB1-FAAD-D5D8-5588-4C3562142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813" y="1713294"/>
            <a:ext cx="4128870" cy="307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05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C23CE-6C60-9BE4-51F9-84900A17F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0503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rgbClr val="AE4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AF58EAA-80C3-8CEC-854E-A6E57FDB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371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622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311</Words>
  <Application>Microsoft Office PowerPoint</Application>
  <PresentationFormat>Широкоэкранный</PresentationFormat>
  <Paragraphs>67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Тема Office</vt:lpstr>
      <vt:lpstr>Понятие и виды доходов</vt:lpstr>
      <vt:lpstr>В ходе повествования вы узнаете:</vt:lpstr>
      <vt:lpstr>Общее определение</vt:lpstr>
      <vt:lpstr>Виды доходов</vt:lpstr>
      <vt:lpstr>Три основных фактора производства</vt:lpstr>
      <vt:lpstr>Классификация физических лиц по типу доходов</vt:lpstr>
      <vt:lpstr>Доход</vt:lpstr>
      <vt:lpstr>Способы увеличения дохода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и виды доходов</dc:title>
  <dc:creator>Алексей Кузнецов</dc:creator>
  <cp:lastModifiedBy>Алексей Кузнецов</cp:lastModifiedBy>
  <cp:revision>2</cp:revision>
  <dcterms:created xsi:type="dcterms:W3CDTF">2023-03-23T13:07:04Z</dcterms:created>
  <dcterms:modified xsi:type="dcterms:W3CDTF">2023-03-23T15:03:59Z</dcterms:modified>
</cp:coreProperties>
</file>