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15"/>
  </p:notesMasterIdLst>
  <p:sldIdLst>
    <p:sldId id="256" r:id="rId2"/>
    <p:sldId id="258" r:id="rId3"/>
    <p:sldId id="261" r:id="rId4"/>
    <p:sldId id="264" r:id="rId5"/>
    <p:sldId id="260" r:id="rId6"/>
    <p:sldId id="263" r:id="rId7"/>
    <p:sldId id="262" r:id="rId8"/>
    <p:sldId id="265" r:id="rId9"/>
    <p:sldId id="268" r:id="rId10"/>
    <p:sldId id="266" r:id="rId11"/>
    <p:sldId id="267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15A"/>
    <a:srgbClr val="1E75AA"/>
    <a:srgbClr val="B6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CE823-A9D9-4AC4-B63B-F8D8FC5A82FC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E722-AC92-4BB1-A85F-2F26C6282C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4D6C-C442-4AD5-8851-FD713B51DB26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871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050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1292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002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724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838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A2F-2320-4DA5-8583-DBA953920F99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97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8A76-DDA4-4F38-A474-74C8777CFDD3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7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EA46-9EF8-4B42-9C2F-D28F7735CFC2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5D19-7D7A-44EB-B4AE-9619553861D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DCBE-DFD8-40ED-8F02-F7B4E6F8254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3447D-C051-4D37-BF8A-FDE04CEBFF2C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61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FE47-EA4F-4F74-9DE8-7EC01AB915E8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F680-DC01-4356-9DC9-69C4A668DCF9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0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85A0-10A0-4B44-90CB-4189D917C2A4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6E36-F676-411B-B760-ACA4A4CED7B8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05A222-C235-4C23-AB8B-34F648D2B2AF}" type="datetime1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22236D-4DD0-419F-8AD6-4E67C85ECD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75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security/identity-protection/credential-guard/" TargetMode="External"/><Relationship Id="rId13" Type="http://schemas.openxmlformats.org/officeDocument/2006/relationships/hyperlink" Target="https://learn.microsoft.com/en-us/windows-server/security/credentials-protection-and-management/configuring-additional-lsa-protection" TargetMode="External"/><Relationship Id="rId3" Type="http://schemas.openxmlformats.org/officeDocument/2006/relationships/hyperlink" Target="https://learn.microsoft.com/ru-ru/windows-server/security/security-and-assurance" TargetMode="External"/><Relationship Id="rId7" Type="http://schemas.openxmlformats.org/officeDocument/2006/relationships/hyperlink" Target="https://www.accuwebhosting.com/blog/windows-server-2022-vs-windows-server-2019/" TargetMode="External"/><Relationship Id="rId12" Type="http://schemas.openxmlformats.org/officeDocument/2006/relationships/hyperlink" Target="https://support.microsoft.com/ru-ru/windows/&#1080;&#1079;&#1086;&#1083;&#1103;&#1094;&#1080;&#1103;-&#1103;&#1076;&#1088;&#1072;-e30ed737-17d8-42f3-a2a9-87521df09b7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powershell/scripting/security/remoting/jea/overview?view=powershell-7.4" TargetMode="External"/><Relationship Id="rId11" Type="http://schemas.openxmlformats.org/officeDocument/2006/relationships/hyperlink" Target="https://ru.wikipedia.org/wiki/&#1043;&#1080;&#1087;&#1077;&#1088;&#1074;&#1080;&#1079;&#1086;&#1088;" TargetMode="External"/><Relationship Id="rId5" Type="http://schemas.openxmlformats.org/officeDocument/2006/relationships/hyperlink" Target="https://ru.wikipedia.org/wiki/&#1054;&#1073;&#1097;&#1080;&#1081;_&#1088;&#1077;&#1075;&#1083;&#1072;&#1084;&#1077;&#1085;&#1090;_&#1087;&#1086;_&#1079;&#1072;&#1097;&#1080;&#1090;&#1077;_&#1076;&#1072;&#1085;&#1085;&#1099;&#1093;" TargetMode="External"/><Relationship Id="rId10" Type="http://schemas.openxmlformats.org/officeDocument/2006/relationships/hyperlink" Target="https://ru.wikipedia.org/wiki/&#1056;&#1077;&#1078;&#1080;&#1084;_&#1103;&#1076;&#1088;&#1072;" TargetMode="External"/><Relationship Id="rId4" Type="http://schemas.openxmlformats.org/officeDocument/2006/relationships/hyperlink" Target="https://learn.microsoft.com/en-us/windows-server/security/gdpr/gdpr-winserver-whitepaper" TargetMode="External"/><Relationship Id="rId9" Type="http://schemas.openxmlformats.org/officeDocument/2006/relationships/hyperlink" Target="https://learn.microsoft.com/en-us/windows-hardware/design/device-experiences/oem-vbs" TargetMode="Externa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ИРЭА — Российский технологический университет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208" y="857120"/>
            <a:ext cx="1517073" cy="15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107567" y="2449558"/>
            <a:ext cx="79768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ЗАЩИТЫ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2022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71337"/>
              </p:ext>
            </p:extLst>
          </p:nvPr>
        </p:nvGraphicFramePr>
        <p:xfrm>
          <a:off x="299593" y="4463081"/>
          <a:ext cx="646430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0">
                  <a:extLst>
                    <a:ext uri="{9D8B030D-6E8A-4147-A177-3AD203B41FA5}">
                      <a16:colId xmlns:a16="http://schemas.microsoft.com/office/drawing/2014/main" val="262439499"/>
                    </a:ext>
                  </a:extLst>
                </a:gridCol>
                <a:gridCol w="3232150">
                  <a:extLst>
                    <a:ext uri="{9D8B030D-6E8A-4147-A177-3AD203B41FA5}">
                      <a16:colId xmlns:a16="http://schemas.microsoft.com/office/drawing/2014/main" val="2777906885"/>
                    </a:ext>
                  </a:extLst>
                </a:gridCol>
              </a:tblGrid>
              <a:tr h="44238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  <a:r>
                        <a:rPr lang="ru-RU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группы</a:t>
                      </a:r>
                      <a:endParaRPr lang="ru-R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11"/>
                  </a:ext>
                </a:extLst>
              </a:tr>
              <a:tr h="702205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БАСО-04-22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Кузнецов Алексей Александрович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35365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3" y="888603"/>
            <a:ext cx="2303742" cy="14855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36165" y="1193993"/>
            <a:ext cx="73196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кибербезопасности</a:t>
            </a:r>
          </a:p>
          <a:p>
            <a:pPr algn="ctr"/>
            <a:r>
              <a:rPr lang="ru-RU" sz="3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цифровых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07000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A61EC-048B-BF7E-4DEF-E6EE2074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E4FA9F-A5B0-5408-6624-5F991470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32546E-F525-58FD-CEDD-624EC26B2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1BA096-CB74-B715-7767-3DDBED3108FC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89330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ИСПОЛЬЗУЮЩИЕ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VBS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305F476-05E7-E03C-5447-639BCDF8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89" y="849487"/>
            <a:ext cx="7372376" cy="568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F9CB99A-73F9-5C8D-E335-7F0E96D2D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9" y="849487"/>
            <a:ext cx="2431586" cy="3194459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Защитник 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sz="3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7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2E399-F7A0-5515-718B-72C2BE77B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B35537-D4A1-1B2E-7225-16461FA7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47" y="845923"/>
            <a:ext cx="3370677" cy="5957191"/>
          </a:xfrm>
        </p:spPr>
        <p:txBody>
          <a:bodyPr anchor="t"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защитить маркеры проверки подлинности (секреты), помещая их в защищенную,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виртуализированную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среду, где только определенные службы могут получить к ним доступ при необходимости.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Предотвращает атаки по краже учетных данных, защищая хэши паролей протокола сетевой аутентификации NT LAN Manager (NTLM), билеты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Kerberos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Granting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Tickets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(TGT) и учетные данные, хранящиеся приложениями в качестве учетных данных домена.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E36590-9D01-8A22-4569-36AF5913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C30538-DB0E-AE1C-756A-C82A0B95F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26E12A0-E28E-05CC-6F4D-805DC5D0954D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89330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 Guard 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EF143B-0CA8-5EE5-1439-2EE543D2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99" y="845923"/>
            <a:ext cx="5957191" cy="595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10529-EBA2-60AE-04D5-B44AA79510F8}"/>
              </a:ext>
            </a:extLst>
          </p:cNvPr>
          <p:cNvSpPr txBox="1"/>
          <p:nvPr/>
        </p:nvSpPr>
        <p:spPr>
          <a:xfrm>
            <a:off x="9522850" y="2040120"/>
            <a:ext cx="19491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Несанкционированный доступ к этим секретам может привести к атакам по краже учетных данных, таким как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 the hash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 the ticket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4CB91-27D2-41C4-7AB5-7DBEC93B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0C76F7-B12B-2747-6DC3-11E41851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7" y="994780"/>
            <a:ext cx="9487877" cy="5863220"/>
          </a:xfrm>
        </p:spPr>
        <p:txBody>
          <a:bodyPr anchor="t"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Документация по безопасности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– 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https://learn.microsoft.com/ru-ru/windows-server/security/security-and-assurance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Beginning your General Data Protection Regulation (GDPR) journey for Windows Server 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https://learn.microsoft.com/en-us/windows-server/security/gdpr/gdpr-winserver-whitepaper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регламент по защите данных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https://ru.wikipedia.org/wiki/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Общий_регламент_по_защите_данных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Администрирование по принципу «необходимого минимума»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https://learn.microsoft.com/ru-ru/powershell/scripting/security/remoting/jea/overview?view=powershell-7.4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Windows Server 2022 vs Windows Server 2019 – Feature Comparison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https://www.accuwebhosting.com/blog/windows-server-2022-vs-windows-server-2019/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Credential Guard overview – 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https://learn.microsoft.com/en-us/windows/security/identity-protection/credential-guard/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Virtualization-based Security (VBS) – 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https://learn.microsoft.com/en-us/windows-hardware/design/device-experiences/oem-vbs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 ядра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https://ru.wikipedia.org/wiki/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Режим_ядра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Гипервизор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https://ru.wikipedia.org/wiki/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Гипервизор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Изоляция ядра и целостность памяти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https://support.microsoft.com/ru-ru/windows/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изоляция-ядра-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e30ed737-17d8-42f3-a2a9-87521df09b78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Configure added LSA protection – URL: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https://learn.microsoft.com/en-us/windows-server/security/credentials-protection-and-management/configuring-additional-lsa-protection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8B961F-CA84-C4D9-BB49-6812D387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47EA40-D2F9-BA89-DEB5-5945A11CA29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90895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8C8849-94D7-7FB6-AC75-CDEBA178CB87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89330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47101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ИРЭА — Российский технологический университет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06" y="890007"/>
            <a:ext cx="1517073" cy="15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946139" y="2948759"/>
            <a:ext cx="6716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" y="921490"/>
            <a:ext cx="2303742" cy="14855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36165" y="1206751"/>
            <a:ext cx="73196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кибербезопасности</a:t>
            </a:r>
          </a:p>
          <a:p>
            <a:pPr algn="ctr"/>
            <a:r>
              <a:rPr lang="ru-RU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цифровых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2688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rgbClr val="0E41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dirty="0">
              <a:solidFill>
                <a:srgbClr val="0E41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72934EA-7FD4-F453-72A8-C6B66AF41FD1}"/>
              </a:ext>
            </a:extLst>
          </p:cNvPr>
          <p:cNvSpPr txBox="1">
            <a:spLocks/>
          </p:cNvSpPr>
          <p:nvPr/>
        </p:nvSpPr>
        <p:spPr>
          <a:xfrm>
            <a:off x="208637" y="54886"/>
            <a:ext cx="1017837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Data Protection Regulation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FDC834-1F4F-C4D5-A66D-72E88448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7" y="898740"/>
            <a:ext cx="10827963" cy="51334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802"/>
            <a:ext cx="1895293" cy="1222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10790-6566-A74B-112D-10ADD57D8D80}"/>
              </a:ext>
            </a:extLst>
          </p:cNvPr>
          <p:cNvSpPr txBox="1"/>
          <p:nvPr/>
        </p:nvSpPr>
        <p:spPr>
          <a:xfrm>
            <a:off x="4019106" y="1238468"/>
            <a:ext cx="62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25 мая 2018 года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rgbClr val="0E41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dirty="0">
              <a:solidFill>
                <a:srgbClr val="0E41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0D6DD-95DA-775D-8651-87C2479E75B3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368027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основных принципа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84EE16-6B47-C2D5-8F1D-69C8A3577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/>
          <a:stretch/>
        </p:blipFill>
        <p:spPr bwMode="auto">
          <a:xfrm>
            <a:off x="169725" y="1601292"/>
            <a:ext cx="9064294" cy="51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3C3BD-DF96-BA23-EDFD-7D2CE024A8A4}"/>
              </a:ext>
            </a:extLst>
          </p:cNvPr>
          <p:cNvSpPr txBox="1"/>
          <p:nvPr/>
        </p:nvSpPr>
        <p:spPr>
          <a:xfrm>
            <a:off x="467436" y="1057704"/>
            <a:ext cx="11451661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kern="10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</a:t>
            </a:r>
            <a:r>
              <a:rPr lang="en-US" sz="2000" b="1" kern="100" cap="all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b="1" kern="10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</a:t>
            </a:r>
            <a:r>
              <a:rPr lang="en-US" sz="2000" b="1" kern="10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b="1" kern="10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Реагирование</a:t>
            </a:r>
            <a:r>
              <a:rPr lang="en-US" sz="2000" b="1" kern="100" cap="all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b="1" kern="10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Изолирование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79327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0BCEEA63-8EC3-1375-31C3-38A259D1D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82444"/>
              </p:ext>
            </p:extLst>
          </p:nvPr>
        </p:nvGraphicFramePr>
        <p:xfrm>
          <a:off x="208637" y="976086"/>
          <a:ext cx="9269192" cy="357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534">
                  <a:extLst>
                    <a:ext uri="{9D8B030D-6E8A-4147-A177-3AD203B41FA5}">
                      <a16:colId xmlns:a16="http://schemas.microsoft.com/office/drawing/2014/main" val="2373217134"/>
                    </a:ext>
                  </a:extLst>
                </a:gridCol>
                <a:gridCol w="2598058">
                  <a:extLst>
                    <a:ext uri="{9D8B030D-6E8A-4147-A177-3AD203B41FA5}">
                      <a16:colId xmlns:a16="http://schemas.microsoft.com/office/drawing/2014/main" val="3277911453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713408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latin typeface="Times New Roman" panose="02020603050405020304" pitchFamily="18" charset="0"/>
                        </a:rPr>
                        <a:t>Ключевые особенности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</a:rPr>
                        <a:t>Windows Server 2019</a:t>
                      </a:r>
                      <a:endParaRPr lang="ru-RU" sz="20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Times New Roman" panose="02020603050405020304" pitchFamily="18" charset="0"/>
                        </a:rPr>
                        <a:t>Windows Server 2022</a:t>
                      </a:r>
                      <a:endParaRPr lang="ru-RU" sz="20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6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latin typeface="Times New Roman" panose="02020603050405020304" pitchFamily="18" charset="0"/>
                        </a:rPr>
                        <a:t>Аппаратная защита стека -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</a:rPr>
                        <a:t>Hardware-enforced Stack Protection</a:t>
                      </a:r>
                      <a:endParaRPr lang="ru-RU" sz="20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9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latin typeface="Times New Roman" panose="02020603050405020304" pitchFamily="18" charset="0"/>
                        </a:rPr>
                        <a:t>Протокол защиты транспортного уровня 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</a:rPr>
                        <a:t>TLS</a:t>
                      </a:r>
                      <a:endParaRPr lang="ru-RU" sz="2000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Поддерживает версию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</a:rPr>
                        <a:t> 1.2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Версия 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</a:rPr>
                        <a:t>1.3 </a:t>
                      </a:r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включена по умолчанию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08911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Сервер с защищенным ядром - </a:t>
                      </a:r>
                    </a:p>
                    <a:p>
                      <a:pPr algn="ctr"/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</a:rPr>
                        <a:t>Secured-core server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extLst>
                  <a:ext uri="{0D108BD9-81ED-4DB2-BD59-A6C34878D82A}">
                    <a16:rowId xmlns:a16="http://schemas.microsoft.com/office/drawing/2014/main" val="677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Целостность кода на основе гипервизора - </a:t>
                      </a:r>
                    </a:p>
                    <a:p>
                      <a:pPr algn="ctr"/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</a:rPr>
                        <a:t>Hypervisor-based code integrity</a:t>
                      </a: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Нет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aseline="0" dirty="0">
                          <a:effectLst/>
                          <a:latin typeface="Times New Roman" panose="02020603050405020304" pitchFamily="18" charset="0"/>
                        </a:rPr>
                        <a:t>Да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0" marR="95250" marT="57150" marB="57150" anchor="ctr"/>
                </a:tc>
                <a:extLst>
                  <a:ext uri="{0D108BD9-81ED-4DB2-BD59-A6C34878D82A}">
                    <a16:rowId xmlns:a16="http://schemas.microsoft.com/office/drawing/2014/main" val="2262489686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0D6DD-95DA-775D-8651-87C2479E75B3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89330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2019 VS 2022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5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638" y="54886"/>
            <a:ext cx="10435550" cy="65094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Enough Administration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17380" y="2579866"/>
            <a:ext cx="1895293" cy="3857343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Ограниченный набор команд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Связка с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Identity Manager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rgbClr val="0E41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dirty="0">
              <a:solidFill>
                <a:srgbClr val="0E41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C96370-CB36-1DEA-5C1F-520BB9115A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"/>
          <a:stretch/>
        </p:blipFill>
        <p:spPr>
          <a:xfrm>
            <a:off x="234037" y="960548"/>
            <a:ext cx="8824425" cy="45113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FA8856-0897-59E8-F164-493E58B559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388"/>
          <a:stretch/>
        </p:blipFill>
        <p:spPr>
          <a:xfrm>
            <a:off x="234038" y="4933949"/>
            <a:ext cx="8471695" cy="13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77" y="2973103"/>
            <a:ext cx="9236253" cy="4297958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ВНЕДРЕНИЯ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LAPS: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Проверка компонентов и устройств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Расширение схемы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параметров пароля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Применение разрешений доступа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Конфигурация групповой политики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rgbClr val="0E41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dirty="0">
              <a:solidFill>
                <a:srgbClr val="0E41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0D6DD-95DA-775D-8651-87C2479E75B3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10430333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Administrator Password Solution (LAPS)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141913-ED5B-472C-AD2D-57E72DE4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1" y="2255734"/>
            <a:ext cx="44005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rgbClr val="0E41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dirty="0">
              <a:solidFill>
                <a:srgbClr val="0E41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0D6DD-95DA-775D-8651-87C2479E75B3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10206950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TRUSTED PLATFORM MODULE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TPM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FD9601-4745-B360-B7EA-DD939DBC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032"/>
            <a:ext cx="5507177" cy="55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1983" y="2320005"/>
            <a:ext cx="5614612" cy="4297958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физические механизмы безопасности, устойчив ко взлому и не подвержен воздействию ВПО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Генерирует, хранит и ограничивает использование криптографических ключей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 уникальный встроенный ключ RSA TPM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E6319-6202-DD3C-7DED-192987198231}"/>
              </a:ext>
            </a:extLst>
          </p:cNvPr>
          <p:cNvSpPr txBox="1"/>
          <p:nvPr/>
        </p:nvSpPr>
        <p:spPr>
          <a:xfrm>
            <a:off x="2333225" y="5164955"/>
            <a:ext cx="6177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BitLocker Drive Encryption 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Encryption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Credential Guard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F0D6DD-95DA-775D-8651-87C2479E75B3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89330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Virtualization-based security (VBS) 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52A26A-67B0-5481-BB83-7624A01F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" y="833437"/>
            <a:ext cx="9461638" cy="50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FD13A6-49CF-A51E-2FA4-5B0BA0725430}"/>
              </a:ext>
            </a:extLst>
          </p:cNvPr>
          <p:cNvSpPr txBox="1"/>
          <p:nvPr/>
        </p:nvSpPr>
        <p:spPr>
          <a:xfrm>
            <a:off x="72801" y="5878175"/>
            <a:ext cx="9461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HVCI — Hypervisor Enforced Code Integrity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кода, обеспечиваемая гипервизором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памяти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LSA — Local Security Authority |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Центр Безопасности</a:t>
            </a:r>
            <a:endParaRPr lang="en-US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4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6633C-F522-AD0A-249B-8194F7F8C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727F6-8A57-EED8-B3B7-D6D4514F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958" y="6016419"/>
            <a:ext cx="720042" cy="841581"/>
          </a:xfrm>
        </p:spPr>
        <p:txBody>
          <a:bodyPr/>
          <a:lstStyle/>
          <a:p>
            <a:fld id="{4322236D-4DD0-419F-8AD6-4E67C85ECD9A}" type="slidenum"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9F5ED2-74F0-660E-1D54-433A55CA3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65" y="761878"/>
            <a:ext cx="1895293" cy="12221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20517E-93F1-37C9-1105-EA63C4396A64}"/>
              </a:ext>
            </a:extLst>
          </p:cNvPr>
          <p:cNvSpPr txBox="1">
            <a:spLocks/>
          </p:cNvSpPr>
          <p:nvPr/>
        </p:nvSpPr>
        <p:spPr>
          <a:xfrm>
            <a:off x="208638" y="54886"/>
            <a:ext cx="9893305" cy="650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 Enforced Code Integrity (HVCI) 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3D264-59C0-78C4-4207-E1AA0604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38" y="996713"/>
            <a:ext cx="9289900" cy="4936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76126-67F9-2751-D734-2182A9942F9A}"/>
              </a:ext>
            </a:extLst>
          </p:cNvPr>
          <p:cNvSpPr txBox="1"/>
          <p:nvPr/>
        </p:nvSpPr>
        <p:spPr>
          <a:xfrm>
            <a:off x="5974821" y="3095507"/>
            <a:ext cx="29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(HVCI)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4EE1D-355C-CA81-5954-FA97A92856A0}"/>
              </a:ext>
            </a:extLst>
          </p:cNvPr>
          <p:cNvSpPr txBox="1"/>
          <p:nvPr/>
        </p:nvSpPr>
        <p:spPr>
          <a:xfrm>
            <a:off x="5399634" y="4466488"/>
            <a:ext cx="4098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Затрудняет использование вредоносными программами низкоуровневых драйверов для захвата компьютера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23776-06EC-A540-6506-4471988191F3}"/>
              </a:ext>
            </a:extLst>
          </p:cNvPr>
          <p:cNvSpPr txBox="1"/>
          <p:nvPr/>
        </p:nvSpPr>
        <p:spPr>
          <a:xfrm>
            <a:off x="101009" y="6096122"/>
            <a:ext cx="10946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"HKLM\SYSTEM\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\Control\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DeviceGuard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HypervisorEnforcedCodeIntegrity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/v "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/t REG_DWORD /d 1 /f</a:t>
            </a:r>
          </a:p>
        </p:txBody>
      </p:sp>
    </p:spTree>
    <p:extLst>
      <p:ext uri="{BB962C8B-B14F-4D97-AF65-F5344CB8AC3E}">
        <p14:creationId xmlns:p14="http://schemas.microsoft.com/office/powerpoint/2010/main" val="301923779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1198</TotalTime>
  <Words>668</Words>
  <Application>Microsoft Office PowerPoint</Application>
  <PresentationFormat>Широкоэкранный</PresentationFormat>
  <Paragraphs>93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Just Enough Administration (JEA)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Кузнецов</dc:creator>
  <cp:lastModifiedBy>Алексей Кузнецов</cp:lastModifiedBy>
  <cp:revision>129</cp:revision>
  <dcterms:created xsi:type="dcterms:W3CDTF">2020-05-22T16:43:08Z</dcterms:created>
  <dcterms:modified xsi:type="dcterms:W3CDTF">2024-10-29T20:02:34Z</dcterms:modified>
</cp:coreProperties>
</file>