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950c4bb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950c4bb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4d8b6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4d8b6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4d8b61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4d8b61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6250e8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6250e8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6250e8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6250e8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6250e8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6250e8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4d8b61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4d8b61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4d8b61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4d8b61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4afbe70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4afbe70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4afbe70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4afbe70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3950c4b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3950c4b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4afbe70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4afbe70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above figure, nodes have 3 fields, </a:t>
            </a:r>
            <a:r>
              <a:rPr i="1" lang="en"/>
              <a:t>tag</a:t>
            </a:r>
            <a:r>
              <a:rPr lang="en"/>
              <a:t>, </a:t>
            </a:r>
            <a:r>
              <a:rPr i="1" lang="en"/>
              <a:t>data </a:t>
            </a:r>
            <a:r>
              <a:rPr lang="en"/>
              <a:t>and </a:t>
            </a:r>
            <a:r>
              <a:rPr i="1" lang="en"/>
              <a:t>link</a:t>
            </a:r>
            <a:r>
              <a:rPr lang="en"/>
              <a:t>. </a:t>
            </a:r>
            <a:r>
              <a:rPr lang="en"/>
              <a:t>The fields data and link are used as before with the exception that when tag = 1,data contains a pointer to a list rather than a data item. A tree is represented by storing the rootin the first node followed by nodes that point to sublists each of which contains one subtree of the root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4d8b61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4d8b61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44d8b61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44d8b61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4afbe70a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4afbe70a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4afbe70a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4afbe70a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4afbe70a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4afbe70a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44d8b61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44d8b61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4d8b613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4d8b613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3950c4b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3950c4b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950c4b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3950c4b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950c4b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950c4b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950c4b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950c4b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3950c4b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3950c4bb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950c4b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950c4b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950c4bb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950c4b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Chapter 2</a:t>
            </a:r>
            <a:endParaRPr/>
          </a:p>
          <a:p>
            <a:pPr indent="0" lvl="0" marL="0" rtl="0" algn="ctr">
              <a:spcBef>
                <a:spcPts val="0"/>
              </a:spcBef>
              <a:spcAft>
                <a:spcPts val="0"/>
              </a:spcAft>
              <a:buNone/>
            </a:pPr>
            <a:r>
              <a:rPr lang="en"/>
              <a:t>Review of Abstract Data Types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Prepared By: Er. Amrit Poudel(GCES)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ADD and DELETE algorithms in linked stack</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execution of </a:t>
            </a:r>
            <a:r>
              <a:rPr b="1" lang="en"/>
              <a:t>Add </a:t>
            </a:r>
            <a:r>
              <a:rPr lang="en"/>
              <a:t>or </a:t>
            </a:r>
            <a:r>
              <a:rPr b="1" lang="en"/>
              <a:t>Delete </a:t>
            </a:r>
            <a:r>
              <a:rPr lang="en"/>
              <a:t>takes  a constant amount of time and is</a:t>
            </a:r>
            <a:endParaRPr/>
          </a:p>
          <a:p>
            <a:pPr indent="0" lvl="0" marL="457200" rtl="0" algn="l">
              <a:spcBef>
                <a:spcPts val="1200"/>
              </a:spcBef>
              <a:spcAft>
                <a:spcPts val="0"/>
              </a:spcAft>
              <a:buNone/>
            </a:pPr>
            <a:r>
              <a:rPr lang="en"/>
              <a:t>independent of the number of elements in the stack.</a:t>
            </a:r>
            <a:endParaRPr/>
          </a:p>
          <a:p>
            <a:pPr indent="0" lvl="0" marL="457200" rtl="0" algn="l">
              <a:spcBef>
                <a:spcPts val="1200"/>
              </a:spcBef>
              <a:spcAft>
                <a:spcPts val="0"/>
              </a:spcAft>
              <a:buNone/>
            </a:pPr>
            <a:r>
              <a:rPr b="1" lang="en"/>
              <a:t>Time Complexity : O(1) </a:t>
            </a:r>
            <a:r>
              <a:rPr i="1" lang="en"/>
              <a:t>because they only work with one end of the data structure - the top of the stack</a:t>
            </a:r>
            <a:endParaRPr i="1"/>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queue is an ordered list in which all insertions take place at one end,the </a:t>
            </a:r>
            <a:r>
              <a:rPr i="1" lang="en"/>
              <a:t>rear</a:t>
            </a:r>
            <a:r>
              <a:rPr lang="en"/>
              <a:t>, where as all deletions take place at the other end,the </a:t>
            </a:r>
            <a:r>
              <a:rPr i="1" lang="en"/>
              <a:t>front.</a:t>
            </a:r>
            <a:endParaRPr i="1"/>
          </a:p>
          <a:p>
            <a:pPr indent="-342900" lvl="0" marL="457200" rtl="0" algn="l">
              <a:spcBef>
                <a:spcPts val="0"/>
              </a:spcBef>
              <a:spcAft>
                <a:spcPts val="0"/>
              </a:spcAft>
              <a:buSzPts val="1800"/>
              <a:buChar char="●"/>
            </a:pPr>
            <a:r>
              <a:rPr lang="en"/>
              <a:t>Queues are known as First In First Out (FIFO) lists</a:t>
            </a:r>
            <a:endParaRPr/>
          </a:p>
          <a:p>
            <a:pPr indent="0" lvl="0" marL="0" rtl="0" algn="l">
              <a:spcBef>
                <a:spcPts val="120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1410738" y="2289400"/>
            <a:ext cx="3419475" cy="255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 Queue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efficient queue representation can be obtained by taking an array           </a:t>
            </a:r>
            <a:r>
              <a:rPr b="1" i="1" lang="en"/>
              <a:t>q</a:t>
            </a:r>
            <a:r>
              <a:rPr b="1" lang="en"/>
              <a:t>[0 : </a:t>
            </a:r>
            <a:r>
              <a:rPr b="1" i="1" lang="en"/>
              <a:t>n</a:t>
            </a:r>
            <a:r>
              <a:rPr b="1" lang="en"/>
              <a:t>-1] </a:t>
            </a:r>
            <a:r>
              <a:rPr lang="en"/>
              <a:t>and treating it as if it were circular.</a:t>
            </a:r>
            <a:endParaRPr/>
          </a:p>
          <a:p>
            <a:pPr indent="-342900" lvl="0" marL="457200" rtl="0" algn="l">
              <a:spcBef>
                <a:spcPts val="0"/>
              </a:spcBef>
              <a:spcAft>
                <a:spcPts val="0"/>
              </a:spcAft>
              <a:buSzPts val="1800"/>
              <a:buChar char="●"/>
            </a:pPr>
            <a:r>
              <a:rPr lang="en"/>
              <a:t>A circular queue is an improvement over the standard queue structure. In a standard queue, when an element is deleted, the vacant space is not reutilized. However in a circular queue, vacant space is utilized.</a:t>
            </a:r>
            <a:endParaRPr/>
          </a:p>
          <a:p>
            <a:pPr indent="-342900" lvl="0" marL="457200" rtl="0" algn="l">
              <a:spcBef>
                <a:spcPts val="0"/>
              </a:spcBef>
              <a:spcAft>
                <a:spcPts val="0"/>
              </a:spcAft>
              <a:buSzPts val="1800"/>
              <a:buChar char="●"/>
            </a:pPr>
            <a:r>
              <a:rPr lang="en"/>
              <a:t>While inserting </a:t>
            </a:r>
            <a:r>
              <a:rPr lang="en"/>
              <a:t>elements</a:t>
            </a:r>
            <a:r>
              <a:rPr lang="en"/>
              <a:t>, when you reach the end of an array and you need to insert another element, you must insert that element at the beginning(given that the first element is deleted and the space is vacant)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693" y="0"/>
            <a:ext cx="6392163"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0" y="243275"/>
            <a:ext cx="8172450"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algorithm</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 complexity of AddQ(), DeleteQ() operation is O(1) as there is no loop in any of the operation.</a:t>
            </a:r>
            <a:endParaRPr/>
          </a:p>
          <a:p>
            <a:pPr indent="-342900" lvl="0" marL="457200" rtl="0" algn="l">
              <a:spcBef>
                <a:spcPts val="0"/>
              </a:spcBef>
              <a:spcAft>
                <a:spcPts val="0"/>
              </a:spcAft>
              <a:buSzPts val="1800"/>
              <a:buChar char="●"/>
            </a:pPr>
            <a:r>
              <a:rPr lang="en"/>
              <a:t>The test for queue full in AddQ and the test for queue empty in  DeleteQ are the same..So, we signal queue full and permit maximum n-1 rather than n elements.</a:t>
            </a:r>
            <a:endParaRPr/>
          </a:p>
          <a:p>
            <a:pPr indent="0" lvl="0" marL="457200" rtl="0" algn="l">
              <a:spcBef>
                <a:spcPts val="120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3244296" y="2571746"/>
            <a:ext cx="2655400" cy="244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Trees</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tree is a finite set of one or more nodes such that there is a specially designated node called the root and the remaining nodes are partitioned into </a:t>
            </a:r>
            <a:r>
              <a:rPr i="1" lang="en"/>
              <a:t>n</a:t>
            </a:r>
            <a:r>
              <a:rPr lang="en"/>
              <a:t> &gt; 0 disjoint sets </a:t>
            </a:r>
            <a:r>
              <a:rPr i="1" lang="en"/>
              <a:t>Ti,.,.T.n</a:t>
            </a:r>
            <a:r>
              <a:rPr lang="en"/>
              <a:t> ,where each of these sets is a tree.</a:t>
            </a:r>
            <a:endParaRPr/>
          </a:p>
          <a:p>
            <a:pPr indent="-342900" lvl="0" marL="457200" rtl="0" algn="l">
              <a:spcBef>
                <a:spcPts val="0"/>
              </a:spcBef>
              <a:spcAft>
                <a:spcPts val="0"/>
              </a:spcAft>
              <a:buSzPts val="1800"/>
              <a:buChar char="●"/>
            </a:pPr>
            <a:r>
              <a:rPr lang="en"/>
              <a:t>The sets</a:t>
            </a:r>
            <a:r>
              <a:rPr i="1" lang="en"/>
              <a:t>Ti,.,.T.n</a:t>
            </a:r>
            <a:r>
              <a:rPr lang="en"/>
              <a:t> are called the subtrees of the root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311700" y="445030"/>
            <a:ext cx="7866618" cy="412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Trees</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FF0000"/>
                </a:solidFill>
              </a:rPr>
              <a:t>Root Node:</a:t>
            </a:r>
            <a:r>
              <a:rPr lang="en"/>
              <a:t> </a:t>
            </a:r>
            <a:r>
              <a:rPr lang="en"/>
              <a:t> the highest node in the tree, and has no parent. </a:t>
            </a:r>
            <a:endParaRPr/>
          </a:p>
          <a:p>
            <a:pPr indent="-317500" lvl="1" marL="914400" rtl="0" algn="l">
              <a:spcBef>
                <a:spcPts val="0"/>
              </a:spcBef>
              <a:spcAft>
                <a:spcPts val="0"/>
              </a:spcAft>
              <a:buSzPts val="1400"/>
              <a:buChar char="○"/>
            </a:pPr>
            <a:r>
              <a:rPr lang="en"/>
              <a:t>Root Node in above tree: A</a:t>
            </a:r>
            <a:endParaRPr/>
          </a:p>
          <a:p>
            <a:pPr indent="-342900" lvl="0" marL="457200" rtl="0" algn="l">
              <a:spcBef>
                <a:spcPts val="0"/>
              </a:spcBef>
              <a:spcAft>
                <a:spcPts val="0"/>
              </a:spcAft>
              <a:buSzPts val="1800"/>
              <a:buChar char="●"/>
            </a:pPr>
            <a:r>
              <a:rPr b="1" lang="en">
                <a:solidFill>
                  <a:srgbClr val="FF0000"/>
                </a:solidFill>
              </a:rPr>
              <a:t>Degree</a:t>
            </a:r>
            <a:r>
              <a:rPr lang="en"/>
              <a:t>: The number of subtrees of a node is called its degree</a:t>
            </a:r>
            <a:endParaRPr/>
          </a:p>
          <a:p>
            <a:pPr indent="-317500" lvl="1" marL="914400" rtl="0" algn="l">
              <a:spcBef>
                <a:spcPts val="0"/>
              </a:spcBef>
              <a:spcAft>
                <a:spcPts val="0"/>
              </a:spcAft>
              <a:buSzPts val="1400"/>
              <a:buChar char="○"/>
            </a:pPr>
            <a:r>
              <a:rPr lang="en"/>
              <a:t>Degree of A is 3, of C is 1, and of F is 0</a:t>
            </a:r>
            <a:endParaRPr/>
          </a:p>
          <a:p>
            <a:pPr indent="-342900" lvl="0" marL="457200" rtl="0" algn="l">
              <a:spcBef>
                <a:spcPts val="0"/>
              </a:spcBef>
              <a:spcAft>
                <a:spcPts val="0"/>
              </a:spcAft>
              <a:buClr>
                <a:srgbClr val="FF0000"/>
              </a:buClr>
              <a:buSzPts val="1800"/>
              <a:buChar char="●"/>
            </a:pPr>
            <a:r>
              <a:rPr lang="en">
                <a:solidFill>
                  <a:srgbClr val="FF0000"/>
                </a:solidFill>
              </a:rPr>
              <a:t>Leaf Nodes or Terminal Nodes:</a:t>
            </a:r>
            <a:r>
              <a:rPr lang="en"/>
              <a:t> Nodes with degree 0</a:t>
            </a:r>
            <a:endParaRPr/>
          </a:p>
          <a:p>
            <a:pPr indent="-317500" lvl="1" marL="914400" rtl="0" algn="l">
              <a:spcBef>
                <a:spcPts val="0"/>
              </a:spcBef>
              <a:spcAft>
                <a:spcPts val="0"/>
              </a:spcAft>
              <a:buSzPts val="1400"/>
              <a:buChar char="○"/>
            </a:pPr>
            <a:r>
              <a:rPr lang="en"/>
              <a:t>The set {K,L, F,G,M, I, J} is the set of leaf node</a:t>
            </a:r>
            <a:endParaRPr/>
          </a:p>
          <a:p>
            <a:pPr indent="-342900" lvl="0" marL="457200" rtl="0" algn="l">
              <a:spcBef>
                <a:spcPts val="0"/>
              </a:spcBef>
              <a:spcAft>
                <a:spcPts val="0"/>
              </a:spcAft>
              <a:buSzPts val="1800"/>
              <a:buChar char="●"/>
            </a:pPr>
            <a:r>
              <a:rPr lang="en"/>
              <a:t>The roots of the subtrees of a node X are the </a:t>
            </a:r>
            <a:r>
              <a:rPr b="1" lang="en">
                <a:solidFill>
                  <a:srgbClr val="FF0000"/>
                </a:solidFill>
                <a:highlight>
                  <a:schemeClr val="lt1"/>
                </a:highlight>
              </a:rPr>
              <a:t>children </a:t>
            </a:r>
            <a:r>
              <a:rPr lang="en"/>
              <a:t>of X. The node X is the </a:t>
            </a:r>
            <a:r>
              <a:rPr b="1" lang="en">
                <a:solidFill>
                  <a:srgbClr val="FF0000"/>
                </a:solidFill>
              </a:rPr>
              <a:t>parent </a:t>
            </a:r>
            <a:r>
              <a:rPr lang="en"/>
              <a:t>of its children.</a:t>
            </a:r>
            <a:endParaRPr/>
          </a:p>
          <a:p>
            <a:pPr indent="-317500" lvl="1" marL="914400" rtl="0" algn="l">
              <a:spcBef>
                <a:spcPts val="0"/>
              </a:spcBef>
              <a:spcAft>
                <a:spcPts val="0"/>
              </a:spcAft>
              <a:buSzPts val="1400"/>
              <a:buChar char="○"/>
            </a:pPr>
            <a:r>
              <a:rPr lang="en"/>
              <a:t>Thus the children of D are H,I,and J, and the parent of D is A.</a:t>
            </a:r>
            <a:endParaRPr/>
          </a:p>
          <a:p>
            <a:pPr indent="-342900" lvl="0" marL="457200" rtl="0" algn="l">
              <a:spcBef>
                <a:spcPts val="0"/>
              </a:spcBef>
              <a:spcAft>
                <a:spcPts val="0"/>
              </a:spcAft>
              <a:buSzPts val="1800"/>
              <a:buChar char="●"/>
            </a:pPr>
            <a:r>
              <a:rPr lang="en"/>
              <a:t>Children of the same parent are said to be </a:t>
            </a:r>
            <a:r>
              <a:rPr b="1" lang="en">
                <a:solidFill>
                  <a:srgbClr val="FF0000"/>
                </a:solidFill>
              </a:rPr>
              <a:t>siblings</a:t>
            </a:r>
            <a:endParaRPr b="1">
              <a:solidFill>
                <a:srgbClr val="FF0000"/>
              </a:solidFill>
            </a:endParaRPr>
          </a:p>
          <a:p>
            <a:pPr indent="-317500" lvl="1" marL="914400" rtl="0" algn="l">
              <a:spcBef>
                <a:spcPts val="0"/>
              </a:spcBef>
              <a:spcAft>
                <a:spcPts val="0"/>
              </a:spcAft>
              <a:buSzPts val="1400"/>
              <a:buChar char="○"/>
            </a:pPr>
            <a:r>
              <a:rPr lang="en"/>
              <a:t>For example H, I, and J are siblings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Trees</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solidFill>
                  <a:srgbClr val="FF0000"/>
                </a:solidFill>
              </a:rPr>
              <a:t>level </a:t>
            </a:r>
            <a:r>
              <a:rPr lang="en"/>
              <a:t>of a node is defined by initially letting the root be at level one.</a:t>
            </a:r>
            <a:endParaRPr/>
          </a:p>
          <a:p>
            <a:pPr indent="-317500" lvl="1" marL="914400" rtl="0" algn="l">
              <a:spcBef>
                <a:spcPts val="0"/>
              </a:spcBef>
              <a:spcAft>
                <a:spcPts val="0"/>
              </a:spcAft>
              <a:buSzPts val="1400"/>
              <a:buChar char="○"/>
            </a:pPr>
            <a:r>
              <a:rPr lang="en"/>
              <a:t>If a node is at level p,then its children are at level p + 1</a:t>
            </a:r>
            <a:endParaRPr/>
          </a:p>
          <a:p>
            <a:pPr indent="-342900" lvl="0" marL="457200" rtl="0" algn="l">
              <a:spcBef>
                <a:spcPts val="0"/>
              </a:spcBef>
              <a:spcAft>
                <a:spcPts val="0"/>
              </a:spcAft>
              <a:buSzPts val="1800"/>
              <a:buChar char="●"/>
            </a:pPr>
            <a:r>
              <a:rPr lang="en"/>
              <a:t>The </a:t>
            </a:r>
            <a:r>
              <a:rPr b="1" lang="en">
                <a:solidFill>
                  <a:srgbClr val="FF0000"/>
                </a:solidFill>
              </a:rPr>
              <a:t>height </a:t>
            </a:r>
            <a:r>
              <a:rPr lang="en"/>
              <a:t>or </a:t>
            </a:r>
            <a:r>
              <a:rPr b="1" lang="en">
                <a:solidFill>
                  <a:srgbClr val="FF0000"/>
                </a:solidFill>
              </a:rPr>
              <a:t>depth </a:t>
            </a:r>
            <a:r>
              <a:rPr lang="en"/>
              <a:t>of a tree is defined to be the maximum level of any node in the tree.</a:t>
            </a:r>
            <a:endParaRPr/>
          </a:p>
          <a:p>
            <a:pPr indent="-342900" lvl="0" marL="457200" rtl="0" algn="l">
              <a:spcBef>
                <a:spcPts val="0"/>
              </a:spcBef>
              <a:spcAft>
                <a:spcPts val="0"/>
              </a:spcAft>
              <a:buSzPts val="1800"/>
              <a:buChar char="●"/>
            </a:pPr>
            <a:r>
              <a:rPr lang="en"/>
              <a:t>A </a:t>
            </a:r>
            <a:r>
              <a:rPr b="1" lang="en">
                <a:solidFill>
                  <a:srgbClr val="FF0000"/>
                </a:solidFill>
              </a:rPr>
              <a:t>forest </a:t>
            </a:r>
            <a:r>
              <a:rPr lang="en"/>
              <a:t>is a set of n &gt;0 disjoint trees</a:t>
            </a:r>
            <a:endParaRPr/>
          </a:p>
          <a:p>
            <a:pPr indent="-317500" lvl="1" marL="914400" rtl="0" algn="l">
              <a:spcBef>
                <a:spcPts val="0"/>
              </a:spcBef>
              <a:spcAft>
                <a:spcPts val="0"/>
              </a:spcAft>
              <a:buSzPts val="1400"/>
              <a:buChar char="○"/>
            </a:pPr>
            <a:r>
              <a:rPr lang="en"/>
              <a:t>if we remove the root f a tree,we get a forest</a:t>
            </a:r>
            <a:endParaRPr/>
          </a:p>
          <a:p>
            <a:pPr indent="-317500" lvl="1" marL="914400" rtl="0" algn="l">
              <a:spcBef>
                <a:spcPts val="0"/>
              </a:spcBef>
              <a:spcAft>
                <a:spcPts val="0"/>
              </a:spcAft>
              <a:buSzPts val="1400"/>
              <a:buChar char="○"/>
            </a:pPr>
            <a:r>
              <a:rPr lang="en"/>
              <a:t>If we remove A in above tree, we get a forest with 3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a:t>
            </a:r>
            <a:endParaRPr/>
          </a:p>
        </p:txBody>
      </p:sp>
      <p:sp>
        <p:nvSpPr>
          <p:cNvPr id="61" name="Google Shape;61;p14"/>
          <p:cNvSpPr txBox="1"/>
          <p:nvPr>
            <p:ph idx="1" type="body"/>
          </p:nvPr>
        </p:nvSpPr>
        <p:spPr>
          <a:xfrm>
            <a:off x="311700" y="1152475"/>
            <a:ext cx="6456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A stack is an ordered list in which all insertions and deletions are made at one end, called the top</a:t>
            </a:r>
            <a:endParaRPr sz="1800"/>
          </a:p>
          <a:p>
            <a:pPr indent="-342900" lvl="0" marL="457200" rtl="0" algn="l">
              <a:spcBef>
                <a:spcPts val="0"/>
              </a:spcBef>
              <a:spcAft>
                <a:spcPts val="0"/>
              </a:spcAft>
              <a:buSzPts val="1800"/>
              <a:buChar char="●"/>
            </a:pPr>
            <a:r>
              <a:rPr lang="en" sz="1800"/>
              <a:t>Stacks are </a:t>
            </a:r>
            <a:r>
              <a:rPr b="1" lang="en" sz="1800"/>
              <a:t>L</a:t>
            </a:r>
            <a:r>
              <a:rPr lang="en" sz="1800"/>
              <a:t>ast </a:t>
            </a:r>
            <a:r>
              <a:rPr b="1" lang="en" sz="1800"/>
              <a:t>I</a:t>
            </a:r>
            <a:r>
              <a:rPr lang="en" sz="1800"/>
              <a:t>n </a:t>
            </a:r>
            <a:r>
              <a:rPr b="1" lang="en" sz="1800"/>
              <a:t>F</a:t>
            </a:r>
            <a:r>
              <a:rPr lang="en" sz="1800"/>
              <a:t>irst </a:t>
            </a:r>
            <a:r>
              <a:rPr b="1" lang="en" sz="1800"/>
              <a:t>O</a:t>
            </a:r>
            <a:r>
              <a:rPr lang="en" sz="1800"/>
              <a:t>ut(</a:t>
            </a:r>
            <a:r>
              <a:rPr b="1" lang="en" sz="1800"/>
              <a:t>LIFO</a:t>
            </a:r>
            <a:r>
              <a:rPr lang="en" sz="1800"/>
              <a:t>) lists.</a:t>
            </a:r>
            <a:endParaRPr sz="1800"/>
          </a:p>
          <a:p>
            <a:pPr indent="-342900" lvl="0" marL="457200" rtl="0" algn="l">
              <a:spcBef>
                <a:spcPts val="0"/>
              </a:spcBef>
              <a:spcAft>
                <a:spcPts val="0"/>
              </a:spcAft>
              <a:buSzPts val="1800"/>
              <a:buChar char="●"/>
            </a:pPr>
            <a:r>
              <a:rPr lang="en" sz="1800"/>
              <a:t>The simplest way to represent stack is by using a one-dimensional array, say </a:t>
            </a:r>
            <a:r>
              <a:rPr i="1" lang="en" sz="1800"/>
              <a:t>stack</a:t>
            </a:r>
            <a:r>
              <a:rPr lang="en" sz="1800"/>
              <a:t>[0 : n-1], where n is the maximum number of allowable entities</a:t>
            </a:r>
            <a:endParaRPr sz="1800"/>
          </a:p>
          <a:p>
            <a:pPr indent="-317500" lvl="1" marL="914400" rtl="0" algn="l">
              <a:spcBef>
                <a:spcPts val="0"/>
              </a:spcBef>
              <a:spcAft>
                <a:spcPts val="0"/>
              </a:spcAft>
              <a:buSzPts val="1400"/>
              <a:buChar char="○"/>
            </a:pPr>
            <a:r>
              <a:rPr lang="en" sz="1400"/>
              <a:t>First element in the stack is stored as </a:t>
            </a:r>
            <a:r>
              <a:rPr i="1" lang="en" sz="1400"/>
              <a:t>stack</a:t>
            </a:r>
            <a:r>
              <a:rPr lang="en" sz="1400"/>
              <a:t>[0], second at </a:t>
            </a:r>
            <a:r>
              <a:rPr i="1" lang="en" sz="1400"/>
              <a:t>stack</a:t>
            </a:r>
            <a:r>
              <a:rPr lang="en" sz="1400"/>
              <a:t>[1], and ith at </a:t>
            </a:r>
            <a:r>
              <a:rPr i="1" lang="en" sz="1400"/>
              <a:t>stack</a:t>
            </a:r>
            <a:r>
              <a:rPr lang="en" sz="1400"/>
              <a:t>[i+1]</a:t>
            </a:r>
            <a:endParaRPr sz="1400"/>
          </a:p>
          <a:p>
            <a:pPr indent="-317500" lvl="1" marL="914400" rtl="0" algn="l">
              <a:spcBef>
                <a:spcPts val="0"/>
              </a:spcBef>
              <a:spcAft>
                <a:spcPts val="0"/>
              </a:spcAft>
              <a:buSzPts val="1400"/>
              <a:buChar char="○"/>
            </a:pPr>
            <a:r>
              <a:rPr i="1" lang="en" sz="1400"/>
              <a:t>top </a:t>
            </a:r>
            <a:r>
              <a:rPr lang="en" sz="1400"/>
              <a:t>points to the top element in the stack</a:t>
            </a:r>
            <a:endParaRPr sz="1400"/>
          </a:p>
          <a:p>
            <a:pPr indent="-342900" lvl="0" marL="457200" rtl="0" algn="l">
              <a:spcBef>
                <a:spcPts val="0"/>
              </a:spcBef>
              <a:spcAft>
                <a:spcPts val="0"/>
              </a:spcAft>
              <a:buSzPts val="1800"/>
              <a:buChar char="●"/>
            </a:pPr>
            <a:r>
              <a:rPr lang="en" sz="1800"/>
              <a:t>Operations in Stack</a:t>
            </a:r>
            <a:endParaRPr sz="1800"/>
          </a:p>
          <a:p>
            <a:pPr indent="-317500" lvl="1" marL="914400" rtl="0" algn="l">
              <a:spcBef>
                <a:spcPts val="0"/>
              </a:spcBef>
              <a:spcAft>
                <a:spcPts val="0"/>
              </a:spcAft>
              <a:buSzPts val="1400"/>
              <a:buChar char="○"/>
            </a:pPr>
            <a:r>
              <a:rPr lang="en" sz="1400"/>
              <a:t>Adding element</a:t>
            </a:r>
            <a:endParaRPr sz="1400"/>
          </a:p>
          <a:p>
            <a:pPr indent="-317500" lvl="1" marL="914400" rtl="0" algn="l">
              <a:spcBef>
                <a:spcPts val="0"/>
              </a:spcBef>
              <a:spcAft>
                <a:spcPts val="0"/>
              </a:spcAft>
              <a:buSzPts val="1400"/>
              <a:buChar char="○"/>
            </a:pPr>
            <a:r>
              <a:rPr lang="en" sz="1400"/>
              <a:t>Deleting element</a:t>
            </a:r>
            <a:endParaRPr/>
          </a:p>
        </p:txBody>
      </p:sp>
      <p:sp>
        <p:nvSpPr>
          <p:cNvPr id="62" name="Google Shape;62;p14"/>
          <p:cNvSpPr txBox="1"/>
          <p:nvPr>
            <p:ph idx="2" type="body"/>
          </p:nvPr>
        </p:nvSpPr>
        <p:spPr>
          <a:xfrm>
            <a:off x="6768600" y="566425"/>
            <a:ext cx="2063700" cy="400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rotWithShape="1">
          <a:blip r:embed="rId3">
            <a:alphaModFix/>
          </a:blip>
          <a:srcRect b="30669" l="3880" r="-3880" t="-30669"/>
          <a:stretch/>
        </p:blipFill>
        <p:spPr>
          <a:xfrm>
            <a:off x="6581250" y="771525"/>
            <a:ext cx="2438400" cy="360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311700" y="445025"/>
            <a:ext cx="8520600" cy="40376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Tree</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Tree where any node can have at most two children.</a:t>
            </a:r>
            <a:endParaRPr/>
          </a:p>
          <a:p>
            <a:pPr indent="-342900" lvl="0" marL="457200" rtl="0" algn="l">
              <a:spcBef>
                <a:spcPts val="0"/>
              </a:spcBef>
              <a:spcAft>
                <a:spcPts val="0"/>
              </a:spcAft>
              <a:buSzPts val="1800"/>
              <a:buChar char="●"/>
            </a:pPr>
            <a:r>
              <a:rPr lang="en"/>
              <a:t>A binary tree is allowed to have zero nodes whereas any other tree must have at least one node.</a:t>
            </a:r>
            <a:endParaRPr/>
          </a:p>
          <a:p>
            <a:pPr indent="-342900" lvl="0" marL="457200" rtl="0" algn="l">
              <a:spcBef>
                <a:spcPts val="0"/>
              </a:spcBef>
              <a:spcAft>
                <a:spcPts val="0"/>
              </a:spcAft>
              <a:buSzPts val="1800"/>
              <a:buChar char="●"/>
            </a:pPr>
            <a:r>
              <a:rPr lang="en"/>
              <a:t>A binary tree is a finite set of nodes that is either empty or consists of a root and two disjoint binary trees called the left and right subtrees.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lang="en"/>
              <a:t>Skewed Tree(Skewed to the left)    b) Complete Binary Tree</a:t>
            </a:r>
            <a:endParaRPr/>
          </a:p>
        </p:txBody>
      </p:sp>
      <p:pic>
        <p:nvPicPr>
          <p:cNvPr id="197" name="Google Shape;197;p34"/>
          <p:cNvPicPr preferRelativeResize="0"/>
          <p:nvPr/>
        </p:nvPicPr>
        <p:blipFill>
          <a:blip r:embed="rId3">
            <a:alphaModFix/>
          </a:blip>
          <a:stretch>
            <a:fillRect/>
          </a:stretch>
        </p:blipFill>
        <p:spPr>
          <a:xfrm>
            <a:off x="823798" y="1656048"/>
            <a:ext cx="4808800" cy="348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linked representation of binary tree</a:t>
            </a:r>
            <a:r>
              <a:rPr lang="en"/>
              <a:t>. Each node has three fields:</a:t>
            </a:r>
            <a:r>
              <a:rPr i="1" lang="en"/>
              <a:t>Ichild</a:t>
            </a:r>
            <a:r>
              <a:rPr lang="en"/>
              <a:t>, </a:t>
            </a:r>
            <a:r>
              <a:rPr i="1" lang="en"/>
              <a:t>data</a:t>
            </a:r>
            <a:r>
              <a:rPr lang="en"/>
              <a:t>, and </a:t>
            </a:r>
            <a:r>
              <a:rPr i="1" lang="en"/>
              <a:t>rchild.</a:t>
            </a:r>
            <a:endParaRPr i="1"/>
          </a:p>
        </p:txBody>
      </p:sp>
      <p:pic>
        <p:nvPicPr>
          <p:cNvPr id="204" name="Google Shape;204;p35"/>
          <p:cNvPicPr preferRelativeResize="0"/>
          <p:nvPr/>
        </p:nvPicPr>
        <p:blipFill>
          <a:blip r:embed="rId3">
            <a:alphaModFix/>
          </a:blip>
          <a:stretch>
            <a:fillRect/>
          </a:stretch>
        </p:blipFill>
        <p:spPr>
          <a:xfrm>
            <a:off x="1558125" y="0"/>
            <a:ext cx="5156142" cy="379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Tree</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maximum number of nodes on level i of a binary tree is 2</a:t>
            </a:r>
            <a:r>
              <a:rPr baseline="30000" i="1" lang="en"/>
              <a:t>i</a:t>
            </a:r>
            <a:r>
              <a:rPr baseline="30000" lang="en"/>
              <a:t>-1</a:t>
            </a:r>
            <a:r>
              <a:rPr lang="en"/>
              <a:t>. Also, the maximum number of nodes in a binary tree of depth k is 2</a:t>
            </a:r>
            <a:r>
              <a:rPr baseline="30000" i="1" lang="en"/>
              <a:t>k</a:t>
            </a:r>
            <a:r>
              <a:rPr i="1" lang="en"/>
              <a:t> </a:t>
            </a:r>
            <a:r>
              <a:rPr lang="en"/>
              <a:t>-1,</a:t>
            </a:r>
            <a:r>
              <a:rPr i="1" lang="en"/>
              <a:t>k</a:t>
            </a:r>
            <a:r>
              <a:rPr lang="en"/>
              <a:t> &gt;0.</a:t>
            </a:r>
            <a:endParaRPr/>
          </a:p>
          <a:p>
            <a:pPr indent="-342900" lvl="0" marL="457200" rtl="0" algn="l">
              <a:spcBef>
                <a:spcPts val="0"/>
              </a:spcBef>
              <a:spcAft>
                <a:spcPts val="0"/>
              </a:spcAft>
              <a:buSzPts val="1800"/>
              <a:buChar char="●"/>
            </a:pPr>
            <a:r>
              <a:rPr lang="en"/>
              <a:t>The binary tree of depth </a:t>
            </a:r>
            <a:r>
              <a:rPr i="1" lang="en"/>
              <a:t>k</a:t>
            </a:r>
            <a:r>
              <a:rPr lang="en"/>
              <a:t> that has exactly 2</a:t>
            </a:r>
            <a:r>
              <a:rPr baseline="30000" lang="en"/>
              <a:t>k</a:t>
            </a:r>
            <a:r>
              <a:rPr lang="en"/>
              <a:t>-1 nodes is called a full binary tree of depth </a:t>
            </a:r>
            <a:r>
              <a:rPr i="1" lang="en"/>
              <a:t>k</a:t>
            </a:r>
            <a:endParaRPr i="1"/>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7"/>
          <p:cNvPicPr preferRelativeResize="0"/>
          <p:nvPr/>
        </p:nvPicPr>
        <p:blipFill>
          <a:blip r:embed="rId3">
            <a:alphaModFix/>
          </a:blip>
          <a:stretch>
            <a:fillRect/>
          </a:stretch>
        </p:blipFill>
        <p:spPr>
          <a:xfrm>
            <a:off x="311700" y="445025"/>
            <a:ext cx="8136244" cy="412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Tree</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complete tree with nodes is represented sequentially as described in figure 2.8, then for any node with index</a:t>
            </a:r>
            <a:r>
              <a:rPr i="1" lang="en"/>
              <a:t> i</a:t>
            </a:r>
            <a:r>
              <a:rPr lang="en"/>
              <a:t>, 1&lt;=</a:t>
            </a:r>
            <a:r>
              <a:rPr i="1" lang="en"/>
              <a:t>i&lt;=n</a:t>
            </a:r>
            <a:r>
              <a:rPr lang="en"/>
              <a:t>, we have,</a:t>
            </a:r>
            <a:endParaRPr/>
          </a:p>
        </p:txBody>
      </p:sp>
      <p:pic>
        <p:nvPicPr>
          <p:cNvPr id="224" name="Google Shape;224;p38"/>
          <p:cNvPicPr preferRelativeResize="0"/>
          <p:nvPr/>
        </p:nvPicPr>
        <p:blipFill>
          <a:blip r:embed="rId3">
            <a:alphaModFix/>
          </a:blip>
          <a:stretch>
            <a:fillRect/>
          </a:stretch>
        </p:blipFill>
        <p:spPr>
          <a:xfrm>
            <a:off x="311707" y="2088650"/>
            <a:ext cx="8520600" cy="17922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9"/>
          <p:cNvPicPr preferRelativeResize="0"/>
          <p:nvPr/>
        </p:nvPicPr>
        <p:blipFill>
          <a:blip r:embed="rId3">
            <a:alphaModFix/>
          </a:blip>
          <a:stretch>
            <a:fillRect/>
          </a:stretch>
        </p:blipFill>
        <p:spPr>
          <a:xfrm>
            <a:off x="311705" y="1152475"/>
            <a:ext cx="7545550" cy="334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to add item on stack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11688" y="1152475"/>
            <a:ext cx="7515225" cy="3829050"/>
          </a:xfrm>
          <a:prstGeom prst="rect">
            <a:avLst/>
          </a:prstGeom>
          <a:noFill/>
          <a:ln>
            <a:noFill/>
          </a:ln>
        </p:spPr>
      </p:pic>
      <p:pic>
        <p:nvPicPr>
          <p:cNvPr id="71" name="Google Shape;71;p15"/>
          <p:cNvPicPr preferRelativeResize="0"/>
          <p:nvPr/>
        </p:nvPicPr>
        <p:blipFill>
          <a:blip r:embed="rId4">
            <a:alphaModFix/>
          </a:blip>
          <a:stretch>
            <a:fillRect/>
          </a:stretch>
        </p:blipFill>
        <p:spPr>
          <a:xfrm>
            <a:off x="6134100" y="2414063"/>
            <a:ext cx="3009900" cy="151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to delete item from stack</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11688" y="1152463"/>
            <a:ext cx="7896225" cy="391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Add and Delete algorithm of stack</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execution of </a:t>
            </a:r>
            <a:r>
              <a:rPr b="1" lang="en"/>
              <a:t>Add </a:t>
            </a:r>
            <a:r>
              <a:rPr lang="en"/>
              <a:t>or </a:t>
            </a:r>
            <a:r>
              <a:rPr b="1" lang="en"/>
              <a:t>Delete </a:t>
            </a:r>
            <a:r>
              <a:rPr lang="en"/>
              <a:t>takes  a constant amount of time and is</a:t>
            </a:r>
            <a:endParaRPr/>
          </a:p>
          <a:p>
            <a:pPr indent="0" lvl="0" marL="457200" rtl="0" algn="l">
              <a:spcBef>
                <a:spcPts val="1200"/>
              </a:spcBef>
              <a:spcAft>
                <a:spcPts val="0"/>
              </a:spcAft>
              <a:buNone/>
            </a:pPr>
            <a:r>
              <a:rPr lang="en"/>
              <a:t>independent of the number of elements in the stack.</a:t>
            </a:r>
            <a:endParaRPr/>
          </a:p>
          <a:p>
            <a:pPr indent="0" lvl="0" marL="457200" rtl="0" algn="l">
              <a:spcBef>
                <a:spcPts val="1200"/>
              </a:spcBef>
              <a:spcAft>
                <a:spcPts val="0"/>
              </a:spcAft>
              <a:buNone/>
            </a:pPr>
            <a:r>
              <a:rPr b="1" lang="en"/>
              <a:t>Time Complexity : O(1) </a:t>
            </a:r>
            <a:r>
              <a:rPr i="1" lang="en"/>
              <a:t>because they only work with one end of the data structure - the top of the stack</a:t>
            </a:r>
            <a:endParaRPr i="1"/>
          </a:p>
          <a:p>
            <a:pPr indent="0" lvl="0" marL="0" rtl="0" algn="l">
              <a:spcBef>
                <a:spcPts val="1200"/>
              </a:spcBef>
              <a:spcAft>
                <a:spcPts val="1200"/>
              </a:spcAft>
              <a:buNone/>
            </a:pPr>
            <a:r>
              <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Stack</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way to represent a stack is by using links (or pointers).</a:t>
            </a:r>
            <a:endParaRPr/>
          </a:p>
          <a:p>
            <a:pPr indent="-342900" lvl="0" marL="457200" rtl="0" algn="l">
              <a:spcBef>
                <a:spcPts val="0"/>
              </a:spcBef>
              <a:spcAft>
                <a:spcPts val="0"/>
              </a:spcAft>
              <a:buSzPts val="1800"/>
              <a:buChar char="●"/>
            </a:pPr>
            <a:r>
              <a:rPr lang="en"/>
              <a:t>A node is a collection of </a:t>
            </a:r>
            <a:r>
              <a:rPr i="1" lang="en"/>
              <a:t>data </a:t>
            </a:r>
            <a:r>
              <a:rPr lang="en"/>
              <a:t>and </a:t>
            </a:r>
            <a:r>
              <a:rPr i="1" lang="en"/>
              <a:t>link </a:t>
            </a:r>
            <a:r>
              <a:rPr lang="en"/>
              <a:t>information.</a:t>
            </a:r>
            <a:endParaRPr/>
          </a:p>
          <a:p>
            <a:pPr indent="-342900" lvl="0" marL="457200" rtl="0" algn="l">
              <a:spcBef>
                <a:spcPts val="0"/>
              </a:spcBef>
              <a:spcAft>
                <a:spcPts val="0"/>
              </a:spcAft>
              <a:buSzPts val="1800"/>
              <a:buChar char="●"/>
            </a:pPr>
            <a:r>
              <a:rPr lang="en"/>
              <a:t>A stack can be represented by using nodes with two fields, called </a:t>
            </a:r>
            <a:r>
              <a:rPr i="1" lang="en"/>
              <a:t>data </a:t>
            </a:r>
            <a:r>
              <a:rPr lang="en"/>
              <a:t>and </a:t>
            </a:r>
            <a:r>
              <a:rPr i="1" lang="en"/>
              <a:t>link.</a:t>
            </a:r>
            <a:endParaRPr i="1"/>
          </a:p>
          <a:p>
            <a:pPr indent="-342900" lvl="0" marL="457200" rtl="0" algn="l">
              <a:spcBef>
                <a:spcPts val="0"/>
              </a:spcBef>
              <a:spcAft>
                <a:spcPts val="0"/>
              </a:spcAft>
              <a:buSzPts val="1800"/>
              <a:buChar char="●"/>
            </a:pPr>
            <a:r>
              <a:rPr lang="en"/>
              <a:t>The data field of each node contains an item in the stack and the corresponding link field points to the node containing the next item in the </a:t>
            </a:r>
            <a:r>
              <a:rPr lang="en"/>
              <a:t>stack.</a:t>
            </a:r>
            <a:endParaRPr/>
          </a:p>
          <a:p>
            <a:pPr indent="-342900" lvl="0" marL="457200" rtl="0" algn="l">
              <a:spcBef>
                <a:spcPts val="0"/>
              </a:spcBef>
              <a:spcAft>
                <a:spcPts val="0"/>
              </a:spcAft>
              <a:buSzPts val="1800"/>
              <a:buChar char="●"/>
            </a:pPr>
            <a:r>
              <a:rPr lang="en"/>
              <a:t>The link field of last node is zero, for others we assume that all nodes have an address greater than zero.</a:t>
            </a:r>
            <a:endParaRPr/>
          </a:p>
        </p:txBody>
      </p:sp>
      <p:pic>
        <p:nvPicPr>
          <p:cNvPr id="91" name="Google Shape;91;p18"/>
          <p:cNvPicPr preferRelativeResize="0"/>
          <p:nvPr/>
        </p:nvPicPr>
        <p:blipFill>
          <a:blip r:embed="rId3">
            <a:alphaModFix/>
          </a:blip>
          <a:stretch>
            <a:fillRect/>
          </a:stretch>
        </p:blipFill>
        <p:spPr>
          <a:xfrm>
            <a:off x="3528525" y="3806125"/>
            <a:ext cx="5480499" cy="117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Item in Linked Stack</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311700" y="1017725"/>
            <a:ext cx="6193122"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311700" y="445025"/>
            <a:ext cx="8594553" cy="41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Item from linked stack</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700" y="1152475"/>
            <a:ext cx="5150888" cy="39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