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BBB75F8-E4C4-419B-B721-F5CABD1FFDD1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124BF12-18D6-4E50-9471-58F4A7BD10F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>
              <a:latin typeface="Bahnschrift" panose="020B0502040204020203" pitchFamily="34" charset="0"/>
            </a:rPr>
            <a:t>Size of gaming industry</a:t>
          </a:r>
          <a:endParaRPr lang="en-US" dirty="0">
            <a:latin typeface="Bahnschrift" panose="020B0502040204020203" pitchFamily="34" charset="0"/>
          </a:endParaRPr>
        </a:p>
      </dgm:t>
    </dgm:pt>
    <dgm:pt modelId="{98ADC5A6-B150-4181-9828-473A1BC1A203}" type="parTrans" cxnId="{095B669E-8A65-48C6-B021-D16D07B40530}">
      <dgm:prSet/>
      <dgm:spPr/>
      <dgm:t>
        <a:bodyPr/>
        <a:lstStyle/>
        <a:p>
          <a:endParaRPr lang="en-US"/>
        </a:p>
      </dgm:t>
    </dgm:pt>
    <dgm:pt modelId="{0A3E6896-96D7-4961-A5BF-34FD3789BFC1}" type="sibTrans" cxnId="{095B669E-8A65-48C6-B021-D16D07B40530}">
      <dgm:prSet/>
      <dgm:spPr/>
      <dgm:t>
        <a:bodyPr/>
        <a:lstStyle/>
        <a:p>
          <a:endParaRPr lang="en-US"/>
        </a:p>
      </dgm:t>
    </dgm:pt>
    <dgm:pt modelId="{4E4B5E12-BB39-4EBF-91A5-E4C08B6F977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>
              <a:latin typeface="Bahnschrift" panose="020B0502040204020203" pitchFamily="34" charset="0"/>
            </a:rPr>
            <a:t>Advertising spend trends</a:t>
          </a:r>
          <a:endParaRPr lang="en-US" dirty="0">
            <a:latin typeface="Bahnschrift" panose="020B0502040204020203" pitchFamily="34" charset="0"/>
          </a:endParaRPr>
        </a:p>
      </dgm:t>
    </dgm:pt>
    <dgm:pt modelId="{FECB105F-A948-4FD7-87A7-C088E0276EAA}" type="parTrans" cxnId="{65BD4A1C-8A91-4A88-B647-24A85379FA61}">
      <dgm:prSet/>
      <dgm:spPr/>
      <dgm:t>
        <a:bodyPr/>
        <a:lstStyle/>
        <a:p>
          <a:endParaRPr lang="en-US"/>
        </a:p>
      </dgm:t>
    </dgm:pt>
    <dgm:pt modelId="{E25BBC7A-5939-4FDB-8C4F-D11A4509035D}" type="sibTrans" cxnId="{65BD4A1C-8A91-4A88-B647-24A85379FA61}">
      <dgm:prSet/>
      <dgm:spPr/>
      <dgm:t>
        <a:bodyPr/>
        <a:lstStyle/>
        <a:p>
          <a:endParaRPr lang="en-US"/>
        </a:p>
      </dgm:t>
    </dgm:pt>
    <dgm:pt modelId="{A7C97E23-2CAC-4401-AA32-8DEF9AE34AD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b="0" i="0" dirty="0">
              <a:latin typeface="Bahnschrift" panose="020B0502040204020203" pitchFamily="34" charset="0"/>
            </a:rPr>
            <a:t>Demand for </a:t>
          </a:r>
          <a:r>
            <a:rPr lang="en-US" sz="1800" b="0" i="0" dirty="0" err="1">
              <a:latin typeface="Bahnschrift" panose="020B0502040204020203" pitchFamily="34" charset="0"/>
            </a:rPr>
            <a:t>personalised</a:t>
          </a:r>
          <a:r>
            <a:rPr lang="en-US" sz="1800" b="0" i="0" dirty="0">
              <a:latin typeface="Bahnschrift" panose="020B0502040204020203" pitchFamily="34" charset="0"/>
            </a:rPr>
            <a:t> advertising</a:t>
          </a:r>
          <a:endParaRPr lang="en-US" sz="1800" dirty="0">
            <a:latin typeface="Bahnschrift" panose="020B0502040204020203" pitchFamily="34" charset="0"/>
          </a:endParaRPr>
        </a:p>
      </dgm:t>
    </dgm:pt>
    <dgm:pt modelId="{A9119C02-A2A6-46F9-9208-06680E42A723}" type="parTrans" cxnId="{F08B28D0-69B9-481F-81E0-7AF8FA877D91}">
      <dgm:prSet/>
      <dgm:spPr/>
      <dgm:t>
        <a:bodyPr/>
        <a:lstStyle/>
        <a:p>
          <a:endParaRPr lang="en-US"/>
        </a:p>
      </dgm:t>
    </dgm:pt>
    <dgm:pt modelId="{7BEFFB48-DE77-484D-9097-87058C0FA347}" type="sibTrans" cxnId="{F08B28D0-69B9-481F-81E0-7AF8FA877D91}">
      <dgm:prSet/>
      <dgm:spPr/>
      <dgm:t>
        <a:bodyPr/>
        <a:lstStyle/>
        <a:p>
          <a:endParaRPr lang="en-US"/>
        </a:p>
      </dgm:t>
    </dgm:pt>
    <dgm:pt modelId="{7E22A6E0-FBB1-4A8C-8D8F-56CAF100ECD2}" type="pres">
      <dgm:prSet presAssocID="{3BBB75F8-E4C4-419B-B721-F5CABD1FFDD1}" presName="root" presStyleCnt="0">
        <dgm:presLayoutVars>
          <dgm:dir/>
          <dgm:resizeHandles val="exact"/>
        </dgm:presLayoutVars>
      </dgm:prSet>
      <dgm:spPr/>
    </dgm:pt>
    <dgm:pt modelId="{1F52A22F-AD47-46E8-A7C6-17E64179A38C}" type="pres">
      <dgm:prSet presAssocID="{7124BF12-18D6-4E50-9471-58F4A7BD10F0}" presName="compNode" presStyleCnt="0"/>
      <dgm:spPr/>
    </dgm:pt>
    <dgm:pt modelId="{1FF8D88A-572F-44A3-BF6E-BD89F9A10BC7}" type="pres">
      <dgm:prSet presAssocID="{7124BF12-18D6-4E50-9471-58F4A7BD10F0}" presName="iconRect" presStyleLbl="node1" presStyleIdx="0" presStyleCnt="3" custScaleX="178302" custScaleY="17830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ame controller"/>
        </a:ext>
      </dgm:extLst>
    </dgm:pt>
    <dgm:pt modelId="{65C23E56-BD83-4226-BC37-844063A0540A}" type="pres">
      <dgm:prSet presAssocID="{7124BF12-18D6-4E50-9471-58F4A7BD10F0}" presName="spaceRect" presStyleCnt="0"/>
      <dgm:spPr/>
    </dgm:pt>
    <dgm:pt modelId="{55D45E90-0E3D-48AC-95C2-F458FB6983FA}" type="pres">
      <dgm:prSet presAssocID="{7124BF12-18D6-4E50-9471-58F4A7BD10F0}" presName="textRect" presStyleLbl="revTx" presStyleIdx="0" presStyleCnt="3" custAng="0" custLinFactNeighborX="-27" custLinFactNeighborY="38838">
        <dgm:presLayoutVars>
          <dgm:chMax val="1"/>
          <dgm:chPref val="1"/>
        </dgm:presLayoutVars>
      </dgm:prSet>
      <dgm:spPr/>
    </dgm:pt>
    <dgm:pt modelId="{C4394E33-6791-42B8-999E-F3B49E208411}" type="pres">
      <dgm:prSet presAssocID="{0A3E6896-96D7-4961-A5BF-34FD3789BFC1}" presName="sibTrans" presStyleCnt="0"/>
      <dgm:spPr/>
    </dgm:pt>
    <dgm:pt modelId="{3627EA5C-5D9A-4743-9F57-9F7CDFB47707}" type="pres">
      <dgm:prSet presAssocID="{4E4B5E12-BB39-4EBF-91A5-E4C08B6F9777}" presName="compNode" presStyleCnt="0"/>
      <dgm:spPr/>
    </dgm:pt>
    <dgm:pt modelId="{FE9F1A08-6853-4C49-A125-EBD73864EAB5}" type="pres">
      <dgm:prSet presAssocID="{4E4B5E12-BB39-4EBF-91A5-E4C08B6F9777}" presName="iconRect" presStyleLbl="node1" presStyleIdx="1" presStyleCnt="3" custScaleX="186780" custScaleY="186780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C8D2DAFF-5F18-44FB-88F2-FDF8C29BF528}" type="pres">
      <dgm:prSet presAssocID="{4E4B5E12-BB39-4EBF-91A5-E4C08B6F9777}" presName="spaceRect" presStyleCnt="0"/>
      <dgm:spPr/>
    </dgm:pt>
    <dgm:pt modelId="{729A05DA-FCF6-4092-ABC1-984BC6AF8468}" type="pres">
      <dgm:prSet presAssocID="{4E4B5E12-BB39-4EBF-91A5-E4C08B6F9777}" presName="textRect" presStyleLbl="revTx" presStyleIdx="1" presStyleCnt="3" custLinFactNeighborX="-3789" custLinFactNeighborY="44522">
        <dgm:presLayoutVars>
          <dgm:chMax val="1"/>
          <dgm:chPref val="1"/>
        </dgm:presLayoutVars>
      </dgm:prSet>
      <dgm:spPr/>
    </dgm:pt>
    <dgm:pt modelId="{0F4C7FA1-A0B0-42D2-A00E-BE07911FFD6A}" type="pres">
      <dgm:prSet presAssocID="{E25BBC7A-5939-4FDB-8C4F-D11A4509035D}" presName="sibTrans" presStyleCnt="0"/>
      <dgm:spPr/>
    </dgm:pt>
    <dgm:pt modelId="{981E6239-627A-4EB3-A1E1-4966D2A9CE24}" type="pres">
      <dgm:prSet presAssocID="{A7C97E23-2CAC-4401-AA32-8DEF9AE34AD6}" presName="compNode" presStyleCnt="0"/>
      <dgm:spPr/>
    </dgm:pt>
    <dgm:pt modelId="{5AAF2495-CEC2-4AF9-8FC0-05F1AD31650A}" type="pres">
      <dgm:prSet presAssocID="{A7C97E23-2CAC-4401-AA32-8DEF9AE34AD6}" presName="iconRect" presStyleLbl="node1" presStyleIdx="2" presStyleCnt="3" custScaleX="188906" custScaleY="18890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0B84544F-8A7B-4A91-9FED-DE0BD67F4CC0}" type="pres">
      <dgm:prSet presAssocID="{A7C97E23-2CAC-4401-AA32-8DEF9AE34AD6}" presName="spaceRect" presStyleCnt="0"/>
      <dgm:spPr/>
    </dgm:pt>
    <dgm:pt modelId="{B97E437F-02EB-4836-9BC4-1668F1868F90}" type="pres">
      <dgm:prSet presAssocID="{A7C97E23-2CAC-4401-AA32-8DEF9AE34AD6}" presName="textRect" presStyleLbl="revTx" presStyleIdx="2" presStyleCnt="3" custLinFactNeighborX="27" custLinFactNeighborY="23682">
        <dgm:presLayoutVars>
          <dgm:chMax val="1"/>
          <dgm:chPref val="1"/>
        </dgm:presLayoutVars>
      </dgm:prSet>
      <dgm:spPr/>
    </dgm:pt>
  </dgm:ptLst>
  <dgm:cxnLst>
    <dgm:cxn modelId="{65BD4A1C-8A91-4A88-B647-24A85379FA61}" srcId="{3BBB75F8-E4C4-419B-B721-F5CABD1FFDD1}" destId="{4E4B5E12-BB39-4EBF-91A5-E4C08B6F9777}" srcOrd="1" destOrd="0" parTransId="{FECB105F-A948-4FD7-87A7-C088E0276EAA}" sibTransId="{E25BBC7A-5939-4FDB-8C4F-D11A4509035D}"/>
    <dgm:cxn modelId="{96DB892B-8C4A-4ADB-B89B-AADB7E58BDC2}" type="presOf" srcId="{7124BF12-18D6-4E50-9471-58F4A7BD10F0}" destId="{55D45E90-0E3D-48AC-95C2-F458FB6983FA}" srcOrd="0" destOrd="0" presId="urn:microsoft.com/office/officeart/2018/2/layout/IconLabelList"/>
    <dgm:cxn modelId="{09F74D9A-7BEF-46E9-AF01-A71C761A19A5}" type="presOf" srcId="{A7C97E23-2CAC-4401-AA32-8DEF9AE34AD6}" destId="{B97E437F-02EB-4836-9BC4-1668F1868F90}" srcOrd="0" destOrd="0" presId="urn:microsoft.com/office/officeart/2018/2/layout/IconLabelList"/>
    <dgm:cxn modelId="{095B669E-8A65-48C6-B021-D16D07B40530}" srcId="{3BBB75F8-E4C4-419B-B721-F5CABD1FFDD1}" destId="{7124BF12-18D6-4E50-9471-58F4A7BD10F0}" srcOrd="0" destOrd="0" parTransId="{98ADC5A6-B150-4181-9828-473A1BC1A203}" sibTransId="{0A3E6896-96D7-4961-A5BF-34FD3789BFC1}"/>
    <dgm:cxn modelId="{06371BCC-7D77-4A3B-99C0-8F926E15EE96}" type="presOf" srcId="{4E4B5E12-BB39-4EBF-91A5-E4C08B6F9777}" destId="{729A05DA-FCF6-4092-ABC1-984BC6AF8468}" srcOrd="0" destOrd="0" presId="urn:microsoft.com/office/officeart/2018/2/layout/IconLabelList"/>
    <dgm:cxn modelId="{F08B28D0-69B9-481F-81E0-7AF8FA877D91}" srcId="{3BBB75F8-E4C4-419B-B721-F5CABD1FFDD1}" destId="{A7C97E23-2CAC-4401-AA32-8DEF9AE34AD6}" srcOrd="2" destOrd="0" parTransId="{A9119C02-A2A6-46F9-9208-06680E42A723}" sibTransId="{7BEFFB48-DE77-484D-9097-87058C0FA347}"/>
    <dgm:cxn modelId="{0FFF97F3-EDA6-47A3-87B6-290026A4A3B8}" type="presOf" srcId="{3BBB75F8-E4C4-419B-B721-F5CABD1FFDD1}" destId="{7E22A6E0-FBB1-4A8C-8D8F-56CAF100ECD2}" srcOrd="0" destOrd="0" presId="urn:microsoft.com/office/officeart/2018/2/layout/IconLabelList"/>
    <dgm:cxn modelId="{2A5CB69F-1CB2-4628-94C5-621DF0183E97}" type="presParOf" srcId="{7E22A6E0-FBB1-4A8C-8D8F-56CAF100ECD2}" destId="{1F52A22F-AD47-46E8-A7C6-17E64179A38C}" srcOrd="0" destOrd="0" presId="urn:microsoft.com/office/officeart/2018/2/layout/IconLabelList"/>
    <dgm:cxn modelId="{E3D2155F-2022-400D-BECA-D746DC636EAB}" type="presParOf" srcId="{1F52A22F-AD47-46E8-A7C6-17E64179A38C}" destId="{1FF8D88A-572F-44A3-BF6E-BD89F9A10BC7}" srcOrd="0" destOrd="0" presId="urn:microsoft.com/office/officeart/2018/2/layout/IconLabelList"/>
    <dgm:cxn modelId="{D533B595-7E63-4235-AE9F-9832A7E2BBD7}" type="presParOf" srcId="{1F52A22F-AD47-46E8-A7C6-17E64179A38C}" destId="{65C23E56-BD83-4226-BC37-844063A0540A}" srcOrd="1" destOrd="0" presId="urn:microsoft.com/office/officeart/2018/2/layout/IconLabelList"/>
    <dgm:cxn modelId="{0621AB4C-DAA5-471F-960C-3A27E862BB73}" type="presParOf" srcId="{1F52A22F-AD47-46E8-A7C6-17E64179A38C}" destId="{55D45E90-0E3D-48AC-95C2-F458FB6983FA}" srcOrd="2" destOrd="0" presId="urn:microsoft.com/office/officeart/2018/2/layout/IconLabelList"/>
    <dgm:cxn modelId="{0C255A4E-A6D6-4653-9732-9F32299DCC40}" type="presParOf" srcId="{7E22A6E0-FBB1-4A8C-8D8F-56CAF100ECD2}" destId="{C4394E33-6791-42B8-999E-F3B49E208411}" srcOrd="1" destOrd="0" presId="urn:microsoft.com/office/officeart/2018/2/layout/IconLabelList"/>
    <dgm:cxn modelId="{A97DAD47-A365-49E4-9AD6-8DD705ED575A}" type="presParOf" srcId="{7E22A6E0-FBB1-4A8C-8D8F-56CAF100ECD2}" destId="{3627EA5C-5D9A-4743-9F57-9F7CDFB47707}" srcOrd="2" destOrd="0" presId="urn:microsoft.com/office/officeart/2018/2/layout/IconLabelList"/>
    <dgm:cxn modelId="{9D97306F-EECC-4DF4-8F04-08472E38E984}" type="presParOf" srcId="{3627EA5C-5D9A-4743-9F57-9F7CDFB47707}" destId="{FE9F1A08-6853-4C49-A125-EBD73864EAB5}" srcOrd="0" destOrd="0" presId="urn:microsoft.com/office/officeart/2018/2/layout/IconLabelList"/>
    <dgm:cxn modelId="{61E81B75-8626-4FA0-AC91-7E57F8DE21DE}" type="presParOf" srcId="{3627EA5C-5D9A-4743-9F57-9F7CDFB47707}" destId="{C8D2DAFF-5F18-44FB-88F2-FDF8C29BF528}" srcOrd="1" destOrd="0" presId="urn:microsoft.com/office/officeart/2018/2/layout/IconLabelList"/>
    <dgm:cxn modelId="{4A6563EA-3F21-4AAE-916E-6122CE6EBD61}" type="presParOf" srcId="{3627EA5C-5D9A-4743-9F57-9F7CDFB47707}" destId="{729A05DA-FCF6-4092-ABC1-984BC6AF8468}" srcOrd="2" destOrd="0" presId="urn:microsoft.com/office/officeart/2018/2/layout/IconLabelList"/>
    <dgm:cxn modelId="{9200D661-D88F-4EB5-BAD3-F0D8CD7FA3E4}" type="presParOf" srcId="{7E22A6E0-FBB1-4A8C-8D8F-56CAF100ECD2}" destId="{0F4C7FA1-A0B0-42D2-A00E-BE07911FFD6A}" srcOrd="3" destOrd="0" presId="urn:microsoft.com/office/officeart/2018/2/layout/IconLabelList"/>
    <dgm:cxn modelId="{85E3A948-251D-4394-9737-1A5BAD4D1974}" type="presParOf" srcId="{7E22A6E0-FBB1-4A8C-8D8F-56CAF100ECD2}" destId="{981E6239-627A-4EB3-A1E1-4966D2A9CE24}" srcOrd="4" destOrd="0" presId="urn:microsoft.com/office/officeart/2018/2/layout/IconLabelList"/>
    <dgm:cxn modelId="{F4EBF53A-CA90-4DE2-A789-94FDC021D6FB}" type="presParOf" srcId="{981E6239-627A-4EB3-A1E1-4966D2A9CE24}" destId="{5AAF2495-CEC2-4AF9-8FC0-05F1AD31650A}" srcOrd="0" destOrd="0" presId="urn:microsoft.com/office/officeart/2018/2/layout/IconLabelList"/>
    <dgm:cxn modelId="{E74F1136-E9D4-4E37-9158-597AD159064D}" type="presParOf" srcId="{981E6239-627A-4EB3-A1E1-4966D2A9CE24}" destId="{0B84544F-8A7B-4A91-9FED-DE0BD67F4CC0}" srcOrd="1" destOrd="0" presId="urn:microsoft.com/office/officeart/2018/2/layout/IconLabelList"/>
    <dgm:cxn modelId="{28CD8DBF-F4C6-445B-874F-5D011BCCDC40}" type="presParOf" srcId="{981E6239-627A-4EB3-A1E1-4966D2A9CE24}" destId="{B97E437F-02EB-4836-9BC4-1668F1868F90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F8D88A-572F-44A3-BF6E-BD89F9A10BC7}">
      <dsp:nvSpPr>
        <dsp:cNvPr id="0" name=""/>
        <dsp:cNvSpPr/>
      </dsp:nvSpPr>
      <dsp:spPr>
        <a:xfrm>
          <a:off x="137426" y="939946"/>
          <a:ext cx="1112802" cy="111280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D45E90-0E3D-48AC-95C2-F458FB6983FA}">
      <dsp:nvSpPr>
        <dsp:cNvPr id="0" name=""/>
        <dsp:cNvSpPr/>
      </dsp:nvSpPr>
      <dsp:spPr>
        <a:xfrm>
          <a:off x="0" y="2280880"/>
          <a:ext cx="1386914" cy="6414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>
              <a:latin typeface="Bahnschrift" panose="020B0502040204020203" pitchFamily="34" charset="0"/>
            </a:rPr>
            <a:t>Size of gaming industry</a:t>
          </a:r>
          <a:endParaRPr lang="en-US" sz="1600" kern="1200" dirty="0">
            <a:latin typeface="Bahnschrift" panose="020B0502040204020203" pitchFamily="34" charset="0"/>
          </a:endParaRPr>
        </a:p>
      </dsp:txBody>
      <dsp:txXfrm>
        <a:off x="0" y="2280880"/>
        <a:ext cx="1386914" cy="641447"/>
      </dsp:txXfrm>
    </dsp:sp>
    <dsp:sp modelId="{FE9F1A08-6853-4C49-A125-EBD73864EAB5}">
      <dsp:nvSpPr>
        <dsp:cNvPr id="0" name=""/>
        <dsp:cNvSpPr/>
      </dsp:nvSpPr>
      <dsp:spPr>
        <a:xfrm>
          <a:off x="1740594" y="926718"/>
          <a:ext cx="1165715" cy="116571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9A05DA-FCF6-4092-ABC1-984BC6AF8468}">
      <dsp:nvSpPr>
        <dsp:cNvPr id="0" name=""/>
        <dsp:cNvSpPr/>
      </dsp:nvSpPr>
      <dsp:spPr>
        <a:xfrm>
          <a:off x="1577445" y="2330568"/>
          <a:ext cx="1386914" cy="6414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>
              <a:latin typeface="Bahnschrift" panose="020B0502040204020203" pitchFamily="34" charset="0"/>
            </a:rPr>
            <a:t>Advertising spend trends</a:t>
          </a:r>
          <a:endParaRPr lang="en-US" sz="1600" kern="1200" dirty="0">
            <a:latin typeface="Bahnschrift" panose="020B0502040204020203" pitchFamily="34" charset="0"/>
          </a:endParaRPr>
        </a:p>
      </dsp:txBody>
      <dsp:txXfrm>
        <a:off x="1577445" y="2330568"/>
        <a:ext cx="1386914" cy="641447"/>
      </dsp:txXfrm>
    </dsp:sp>
    <dsp:sp modelId="{5AAF2495-CEC2-4AF9-8FC0-05F1AD31650A}">
      <dsp:nvSpPr>
        <dsp:cNvPr id="0" name=""/>
        <dsp:cNvSpPr/>
      </dsp:nvSpPr>
      <dsp:spPr>
        <a:xfrm>
          <a:off x="3363584" y="923400"/>
          <a:ext cx="1178983" cy="117898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7E437F-02EB-4836-9BC4-1668F1868F90}">
      <dsp:nvSpPr>
        <dsp:cNvPr id="0" name=""/>
        <dsp:cNvSpPr/>
      </dsp:nvSpPr>
      <dsp:spPr>
        <a:xfrm>
          <a:off x="3259990" y="2200207"/>
          <a:ext cx="1386914" cy="6414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>
              <a:latin typeface="Bahnschrift" panose="020B0502040204020203" pitchFamily="34" charset="0"/>
            </a:rPr>
            <a:t>Demand for </a:t>
          </a:r>
          <a:r>
            <a:rPr lang="en-US" sz="1800" b="0" i="0" kern="1200" dirty="0" err="1">
              <a:latin typeface="Bahnschrift" panose="020B0502040204020203" pitchFamily="34" charset="0"/>
            </a:rPr>
            <a:t>personalised</a:t>
          </a:r>
          <a:r>
            <a:rPr lang="en-US" sz="1800" b="0" i="0" kern="1200" dirty="0">
              <a:latin typeface="Bahnschrift" panose="020B0502040204020203" pitchFamily="34" charset="0"/>
            </a:rPr>
            <a:t> advertising</a:t>
          </a:r>
          <a:endParaRPr lang="en-US" sz="1800" kern="1200" dirty="0">
            <a:latin typeface="Bahnschrift" panose="020B0502040204020203" pitchFamily="34" charset="0"/>
          </a:endParaRPr>
        </a:p>
      </dsp:txBody>
      <dsp:txXfrm>
        <a:off x="3259990" y="2200207"/>
        <a:ext cx="1386914" cy="6414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3EE37-2941-44F2-9CED-AF0E13828084}" type="datetimeFigureOut">
              <a:rPr lang="en-IN" smtClean="0"/>
              <a:t>10-03-2024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7AD3D-5549-4D54-BFB8-1BDABC1421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9396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3EE37-2941-44F2-9CED-AF0E13828084}" type="datetimeFigureOut">
              <a:rPr lang="en-IN" smtClean="0"/>
              <a:pPr/>
              <a:t>10-03-2024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7AD3D-5549-4D54-BFB8-1BDABC142106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91617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3EE37-2941-44F2-9CED-AF0E13828084}" type="datetimeFigureOut">
              <a:rPr lang="en-IN" smtClean="0"/>
              <a:pPr/>
              <a:t>10-03-2024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7AD3D-5549-4D54-BFB8-1BDABC142106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884254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3EE37-2941-44F2-9CED-AF0E13828084}" type="datetimeFigureOut">
              <a:rPr lang="en-IN" smtClean="0"/>
              <a:pPr/>
              <a:t>10-03-2024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7AD3D-5549-4D54-BFB8-1BDABC142106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488913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3EE37-2941-44F2-9CED-AF0E13828084}" type="datetimeFigureOut">
              <a:rPr lang="en-IN" smtClean="0"/>
              <a:pPr/>
              <a:t>10-03-2024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7AD3D-5549-4D54-BFB8-1BDABC142106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115586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3EE37-2941-44F2-9CED-AF0E13828084}" type="datetimeFigureOut">
              <a:rPr lang="en-IN" smtClean="0"/>
              <a:pPr/>
              <a:t>10-03-2024</a:t>
            </a:fld>
            <a:endParaRPr lang="en-IN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7AD3D-5549-4D54-BFB8-1BDABC142106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182527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3EE37-2941-44F2-9CED-AF0E13828084}" type="datetimeFigureOut">
              <a:rPr lang="en-IN" smtClean="0"/>
              <a:pPr/>
              <a:t>10-03-2024</a:t>
            </a:fld>
            <a:endParaRPr lang="en-IN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7AD3D-5549-4D54-BFB8-1BDABC142106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933219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3EE37-2941-44F2-9CED-AF0E13828084}" type="datetimeFigureOut">
              <a:rPr lang="en-IN" smtClean="0"/>
              <a:t>10-03-2024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7AD3D-5549-4D54-BFB8-1BDABC1421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23096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3EE37-2941-44F2-9CED-AF0E13828084}" type="datetimeFigureOut">
              <a:rPr lang="en-IN" smtClean="0"/>
              <a:t>10-03-2024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7AD3D-5549-4D54-BFB8-1BDABC1421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419576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75228-D87A-D1B8-C635-43CD694DF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A509FF-1DB5-9E21-62A4-BF69ECF626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7B0562-97A2-8A64-66EB-AF44FAA22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3EE37-2941-44F2-9CED-AF0E13828084}" type="datetimeFigureOut">
              <a:rPr lang="en-IN" smtClean="0"/>
              <a:t>10-03-2024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AA69EB-7A3D-7B0A-AA96-C7B84E478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8519A1-4A84-9437-33BB-81312A47F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7AD3D-5549-4D54-BFB8-1BDABC1421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973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3EE37-2941-44F2-9CED-AF0E13828084}" type="datetimeFigureOut">
              <a:rPr lang="en-IN" smtClean="0"/>
              <a:t>10-03-2024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7AD3D-5549-4D54-BFB8-1BDABC1421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4974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3EE37-2941-44F2-9CED-AF0E13828084}" type="datetimeFigureOut">
              <a:rPr lang="en-IN" smtClean="0"/>
              <a:t>10-03-2024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7AD3D-5549-4D54-BFB8-1BDABC1421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1269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3EE37-2941-44F2-9CED-AF0E13828084}" type="datetimeFigureOut">
              <a:rPr lang="en-IN" smtClean="0"/>
              <a:t>10-03-2024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7AD3D-5549-4D54-BFB8-1BDABC1421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8400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3EE37-2941-44F2-9CED-AF0E13828084}" type="datetimeFigureOut">
              <a:rPr lang="en-IN" smtClean="0"/>
              <a:t>10-03-2024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7AD3D-5549-4D54-BFB8-1BDABC1421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3214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3EE37-2941-44F2-9CED-AF0E13828084}" type="datetimeFigureOut">
              <a:rPr lang="en-IN" smtClean="0"/>
              <a:t>10-03-2024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7AD3D-5549-4D54-BFB8-1BDABC1421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5269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3EE37-2941-44F2-9CED-AF0E13828084}" type="datetimeFigureOut">
              <a:rPr lang="en-IN" smtClean="0"/>
              <a:t>10-03-2024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7AD3D-5549-4D54-BFB8-1BDABC1421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281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3EE37-2941-44F2-9CED-AF0E13828084}" type="datetimeFigureOut">
              <a:rPr lang="en-IN" smtClean="0"/>
              <a:t>10-03-2024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7AD3D-5549-4D54-BFB8-1BDABC1421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6155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3EE37-2941-44F2-9CED-AF0E13828084}" type="datetimeFigureOut">
              <a:rPr lang="en-IN" smtClean="0"/>
              <a:t>10-03-2024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7AD3D-5549-4D54-BFB8-1BDABC1421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5019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883EE37-2941-44F2-9CED-AF0E13828084}" type="datetimeFigureOut">
              <a:rPr lang="en-IN" smtClean="0"/>
              <a:pPr/>
              <a:t>10-03-2024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97AD3D-5549-4D54-BFB8-1BDABC142106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01804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github.com/bibasrairockz/Hyper-Personalized-In-Game-Advertising.git" TargetMode="Externa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8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FC802-7C8B-94AA-83DD-67FE46A93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0" y="1030015"/>
            <a:ext cx="5334197" cy="170824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>
                <a:latin typeface="Bahnschrift" panose="020B0502040204020203" pitchFamily="34" charset="0"/>
              </a:rPr>
              <a:t>Hyper-Personalized In-Game Advertising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B6F7AA-0247-7155-CE8F-6AE7CBD34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1590" y="2181209"/>
            <a:ext cx="5544407" cy="376983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dirty="0">
                <a:latin typeface="Bahnschrift" panose="020B0502040204020203" pitchFamily="34" charset="0"/>
              </a:rPr>
              <a:t>Revolutionizing Advertising in the Gaming World; </a:t>
            </a:r>
            <a:br>
              <a:rPr lang="en-US" sz="2400" dirty="0">
                <a:latin typeface="Bahnschrift" panose="020B0502040204020203" pitchFamily="34" charset="0"/>
              </a:rPr>
            </a:br>
            <a:br>
              <a:rPr lang="en-US" sz="2400" dirty="0">
                <a:latin typeface="Bahnschrift" panose="020B0502040204020203" pitchFamily="34" charset="0"/>
              </a:rPr>
            </a:br>
            <a:r>
              <a:rPr lang="en-US" sz="2400" dirty="0">
                <a:latin typeface="Bahnschrift" panose="020B0502040204020203" pitchFamily="34" charset="0"/>
              </a:rPr>
              <a:t>Bibas Rai, Deep Wilson, Kartik Gehlot, Deepak Singh</a:t>
            </a:r>
          </a:p>
        </p:txBody>
      </p:sp>
      <p:pic>
        <p:nvPicPr>
          <p:cNvPr id="14" name="Picture 13" descr="Gadgets on a desk">
            <a:extLst>
              <a:ext uri="{FF2B5EF4-FFF2-40B4-BE49-F238E27FC236}">
                <a16:creationId xmlns:a16="http://schemas.microsoft.com/office/drawing/2014/main" id="{58206B9F-CC90-A9C7-5F7B-9C9523B7F5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768" r="29989" b="-1"/>
          <a:stretch/>
        </p:blipFill>
        <p:spPr>
          <a:xfrm>
            <a:off x="6857797" y="-10886"/>
            <a:ext cx="5334204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175626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847B6-9DF6-5F0E-612B-27D86D555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121" y="880791"/>
            <a:ext cx="4805996" cy="129711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4000" kern="1200" dirty="0">
                <a:solidFill>
                  <a:schemeClr val="tx2"/>
                </a:solidFill>
                <a:latin typeface="Bahnschrift" panose="020B0502040204020203" pitchFamily="34" charset="0"/>
              </a:rPr>
              <a:t>Closing &amp; Call to Action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ED251E-F621-E23B-E930-217652F5CD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2121" y="4404831"/>
            <a:ext cx="5054845" cy="838831"/>
          </a:xfrm>
        </p:spPr>
        <p:txBody>
          <a:bodyPr vert="horz" lIns="91440" tIns="45720" rIns="91440" bIns="45720" rtlCol="0" anchor="b">
            <a:noAutofit/>
          </a:bodyPr>
          <a:lstStyle/>
          <a:p>
            <a:pPr marL="0" indent="0">
              <a:buNone/>
            </a:pPr>
            <a:endParaRPr lang="en-US" sz="2400" kern="1200" dirty="0">
              <a:solidFill>
                <a:schemeClr val="tx2"/>
              </a:solidFill>
              <a:latin typeface="Bahnschrift" panose="020B0502040204020203" pitchFamily="34" charset="0"/>
              <a:ea typeface="+mn-ea"/>
              <a:cs typeface="+mn-cs"/>
            </a:endParaRPr>
          </a:p>
          <a:p>
            <a:pPr marL="0" indent="0">
              <a:buNone/>
            </a:pPr>
            <a:endParaRPr lang="en-US" sz="2400" dirty="0">
              <a:solidFill>
                <a:schemeClr val="tx2"/>
              </a:solidFill>
              <a:latin typeface="Bahnschrift" panose="020B0502040204020203" pitchFamily="34" charset="0"/>
              <a:ea typeface="+mn-ea"/>
              <a:cs typeface="+mn-cs"/>
            </a:endParaRPr>
          </a:p>
          <a:p>
            <a:pPr marL="0" indent="0">
              <a:buNone/>
            </a:pPr>
            <a:endParaRPr lang="en-US" sz="2400" dirty="0">
              <a:solidFill>
                <a:schemeClr val="tx2"/>
              </a:solidFill>
              <a:latin typeface="Bahnschrift" panose="020B0502040204020203" pitchFamily="34" charset="0"/>
              <a:ea typeface="+mn-ea"/>
              <a:cs typeface="+mn-cs"/>
            </a:endParaRPr>
          </a:p>
          <a:p>
            <a:pPr marL="0" indent="0">
              <a:buNone/>
            </a:pPr>
            <a:endParaRPr lang="en-US" sz="2400" kern="1200" dirty="0">
              <a:solidFill>
                <a:schemeClr val="tx2"/>
              </a:solidFill>
              <a:latin typeface="Bahnschrift" panose="020B0502040204020203" pitchFamily="34" charset="0"/>
              <a:ea typeface="+mn-ea"/>
              <a:cs typeface="+mn-cs"/>
            </a:endParaRPr>
          </a:p>
          <a:p>
            <a:pPr marL="0" indent="0">
              <a:buNone/>
            </a:pPr>
            <a:br>
              <a:rPr lang="en-US" sz="2400" dirty="0">
                <a:solidFill>
                  <a:schemeClr val="tx2"/>
                </a:solidFill>
                <a:latin typeface="Bahnschrift" panose="020B0502040204020203" pitchFamily="34" charset="0"/>
                <a:ea typeface="+mn-ea"/>
                <a:cs typeface="+mn-cs"/>
              </a:rPr>
            </a:br>
            <a:r>
              <a:rPr lang="en-US" sz="2400" kern="1200" dirty="0">
                <a:solidFill>
                  <a:schemeClr val="tx2"/>
                </a:solidFill>
                <a:latin typeface="Bahnschrift" panose="020B0502040204020203" pitchFamily="34" charset="0"/>
                <a:ea typeface="+mn-ea"/>
                <a:cs typeface="+mn-cs"/>
              </a:rPr>
              <a:t>The future of in-game advertising; Invitation for collaboration. </a:t>
            </a:r>
            <a:r>
              <a:rPr lang="en-US" sz="2400" kern="1200" dirty="0">
                <a:solidFill>
                  <a:schemeClr val="tx2"/>
                </a:solidFill>
                <a:latin typeface="Bahnschrift" panose="020B0502040204020203" pitchFamily="34" charset="0"/>
                <a:ea typeface="+mn-ea"/>
                <a:cs typeface="+mn-cs"/>
                <a:hlinkClick r:id="rId2"/>
              </a:rPr>
              <a:t>https://github.com/bibasrairockz/Hyper-Personalized-In-Game-Advertising.git</a:t>
            </a:r>
            <a:br>
              <a:rPr lang="en-US" sz="2400" kern="1200" dirty="0">
                <a:solidFill>
                  <a:schemeClr val="tx2"/>
                </a:solidFill>
                <a:latin typeface="Bahnschrift" panose="020B0502040204020203" pitchFamily="34" charset="0"/>
                <a:ea typeface="+mn-ea"/>
                <a:cs typeface="+mn-cs"/>
              </a:rPr>
            </a:br>
            <a:br>
              <a:rPr lang="en-US" sz="2400" kern="1200" dirty="0">
                <a:solidFill>
                  <a:schemeClr val="tx2"/>
                </a:solidFill>
                <a:latin typeface="Bahnschrift" panose="020B0502040204020203" pitchFamily="34" charset="0"/>
                <a:ea typeface="+mn-ea"/>
                <a:cs typeface="+mn-cs"/>
              </a:rPr>
            </a:br>
            <a:r>
              <a:rPr lang="en-US" sz="2400" kern="1200" dirty="0">
                <a:solidFill>
                  <a:schemeClr val="tx2"/>
                </a:solidFill>
                <a:latin typeface="Bahnschrift" panose="020B0502040204020203" pitchFamily="34" charset="0"/>
                <a:ea typeface="+mn-ea"/>
                <a:cs typeface="+mn-cs"/>
              </a:rPr>
              <a:t>			Thank you!</a:t>
            </a:r>
          </a:p>
        </p:txBody>
      </p:sp>
      <p:pic>
        <p:nvPicPr>
          <p:cNvPr id="7" name="Graphic 6" descr="Megaphone">
            <a:extLst>
              <a:ext uri="{FF2B5EF4-FFF2-40B4-BE49-F238E27FC236}">
                <a16:creationId xmlns:a16="http://schemas.microsoft.com/office/drawing/2014/main" id="{8B6E7D62-0E9A-B53F-BE4F-557F2E31AA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36271" y="755490"/>
            <a:ext cx="4068757" cy="4068757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46159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47148-2C14-BFCD-396A-3AFFC766C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2780442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chemeClr val="tx2"/>
                </a:solidFill>
                <a:latin typeface="Bahnschrift" panose="020B0502040204020203" pitchFamily="34" charset="0"/>
              </a:rPr>
              <a:t>Problem Statement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9C9F6A-5D6A-CDCB-FE7F-64ADAC6274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92534" y="3222258"/>
            <a:ext cx="4805691" cy="218184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000" kern="1200" dirty="0">
                <a:solidFill>
                  <a:schemeClr val="tx2"/>
                </a:solidFill>
                <a:latin typeface="Bahnschrift" panose="020B0502040204020203" pitchFamily="34" charset="0"/>
                <a:ea typeface="+mn-ea"/>
                <a:cs typeface="+mn-cs"/>
              </a:rPr>
              <a:t>Current ads intrusive and generic; </a:t>
            </a:r>
          </a:p>
          <a:p>
            <a:r>
              <a:rPr lang="en-US" sz="2000" kern="1200" dirty="0">
                <a:solidFill>
                  <a:schemeClr val="tx2"/>
                </a:solidFill>
                <a:latin typeface="Bahnschrift" panose="020B0502040204020203" pitchFamily="34" charset="0"/>
                <a:ea typeface="+mn-ea"/>
                <a:cs typeface="+mn-cs"/>
              </a:rPr>
              <a:t>Poor user experience; </a:t>
            </a:r>
          </a:p>
          <a:p>
            <a:r>
              <a:rPr lang="en-US" sz="2000" kern="1200" dirty="0">
                <a:solidFill>
                  <a:schemeClr val="tx2"/>
                </a:solidFill>
                <a:latin typeface="Bahnschrift" panose="020B0502040204020203" pitchFamily="34" charset="0"/>
                <a:ea typeface="+mn-ea"/>
                <a:cs typeface="+mn-cs"/>
              </a:rPr>
              <a:t>Low engagement rates</a:t>
            </a:r>
          </a:p>
        </p:txBody>
      </p:sp>
      <p:pic>
        <p:nvPicPr>
          <p:cNvPr id="7" name="Graphic 6" descr="Sad Face with No Fill">
            <a:extLst>
              <a:ext uri="{FF2B5EF4-FFF2-40B4-BE49-F238E27FC236}">
                <a16:creationId xmlns:a16="http://schemas.microsoft.com/office/drawing/2014/main" id="{633830F2-93D8-63CC-3136-20A762ABD4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6898" y="1570794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429367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7000"/>
                <a:hueMod val="88000"/>
                <a:satMod val="130000"/>
                <a:lumMod val="124000"/>
              </a:schemeClr>
            </a:gs>
            <a:gs pos="100000">
              <a:schemeClr val="bg1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61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66" name="Oval 65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pic>
        <p:nvPicPr>
          <p:cNvPr id="68" name="Picture 67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72" name="Rectangle 71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F21B5EDC-5485-4264-891C-5B291E5397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Freeform 36">
            <a:extLst>
              <a:ext uri="{FF2B5EF4-FFF2-40B4-BE49-F238E27FC236}">
                <a16:creationId xmlns:a16="http://schemas.microsoft.com/office/drawing/2014/main" id="{E7ADA758-6D6A-4E4E-88F7-1B5038A0EF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7372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1588D0-7976-9CB1-B7F6-08E4181D22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4212" y="1248697"/>
            <a:ext cx="4619233" cy="436060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r">
              <a:buNone/>
            </a:pPr>
            <a:r>
              <a:rPr lang="en-US" sz="2800" b="0" i="0" kern="1200" cap="all" dirty="0">
                <a:latin typeface="Bahnschrift" panose="020B0502040204020203" pitchFamily="34" charset="0"/>
              </a:rPr>
              <a:t>Hyper-personalized ads within video games: Ads matched to user interests, seamlessly integrated</a:t>
            </a:r>
          </a:p>
        </p:txBody>
      </p:sp>
      <p:sp>
        <p:nvSpPr>
          <p:cNvPr id="78" name="Freeform: Shape 77">
            <a:extLst>
              <a:ext uri="{FF2B5EF4-FFF2-40B4-BE49-F238E27FC236}">
                <a16:creationId xmlns:a16="http://schemas.microsoft.com/office/drawing/2014/main" id="{96D7C53C-B0E3-427C-B58C-BBF279079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65041" y="-68957"/>
            <a:ext cx="6858001" cy="6995918"/>
          </a:xfrm>
          <a:custGeom>
            <a:avLst/>
            <a:gdLst>
              <a:gd name="connsiteX0" fmla="*/ 6858001 w 6858001"/>
              <a:gd name="connsiteY0" fmla="*/ 1344715 h 6995918"/>
              <a:gd name="connsiteX1" fmla="*/ 6858001 w 6858001"/>
              <a:gd name="connsiteY1" fmla="*/ 1177 h 6995918"/>
              <a:gd name="connsiteX2" fmla="*/ 6702324 w 6858001"/>
              <a:gd name="connsiteY2" fmla="*/ 26222 h 6995918"/>
              <a:gd name="connsiteX3" fmla="*/ 6547333 w 6858001"/>
              <a:gd name="connsiteY3" fmla="*/ 50091 h 6995918"/>
              <a:gd name="connsiteX4" fmla="*/ 6391657 w 6858001"/>
              <a:gd name="connsiteY4" fmla="*/ 73455 h 6995918"/>
              <a:gd name="connsiteX5" fmla="*/ 6235294 w 6858001"/>
              <a:gd name="connsiteY5" fmla="*/ 93458 h 6995918"/>
              <a:gd name="connsiteX6" fmla="*/ 6079618 w 6858001"/>
              <a:gd name="connsiteY6" fmla="*/ 113629 h 6995918"/>
              <a:gd name="connsiteX7" fmla="*/ 5923255 w 6858001"/>
              <a:gd name="connsiteY7" fmla="*/ 132455 h 6995918"/>
              <a:gd name="connsiteX8" fmla="*/ 5768950 w 6858001"/>
              <a:gd name="connsiteY8" fmla="*/ 148591 h 6995918"/>
              <a:gd name="connsiteX9" fmla="*/ 5612588 w 6858001"/>
              <a:gd name="connsiteY9" fmla="*/ 163887 h 6995918"/>
              <a:gd name="connsiteX10" fmla="*/ 5456911 w 6858001"/>
              <a:gd name="connsiteY10" fmla="*/ 177839 h 6995918"/>
              <a:gd name="connsiteX11" fmla="*/ 5303978 w 6858001"/>
              <a:gd name="connsiteY11" fmla="*/ 189941 h 6995918"/>
              <a:gd name="connsiteX12" fmla="*/ 5148987 w 6858001"/>
              <a:gd name="connsiteY12" fmla="*/ 202044 h 6995918"/>
              <a:gd name="connsiteX13" fmla="*/ 4996054 w 6858001"/>
              <a:gd name="connsiteY13" fmla="*/ 212129 h 6995918"/>
              <a:gd name="connsiteX14" fmla="*/ 4843120 w 6858001"/>
              <a:gd name="connsiteY14" fmla="*/ 220029 h 6995918"/>
              <a:gd name="connsiteX15" fmla="*/ 4690873 w 6858001"/>
              <a:gd name="connsiteY15" fmla="*/ 228266 h 6995918"/>
              <a:gd name="connsiteX16" fmla="*/ 4539997 w 6858001"/>
              <a:gd name="connsiteY16" fmla="*/ 235157 h 6995918"/>
              <a:gd name="connsiteX17" fmla="*/ 4390492 w 6858001"/>
              <a:gd name="connsiteY17" fmla="*/ 240032 h 6995918"/>
              <a:gd name="connsiteX18" fmla="*/ 4240988 w 6858001"/>
              <a:gd name="connsiteY18" fmla="*/ 244234 h 6995918"/>
              <a:gd name="connsiteX19" fmla="*/ 4092855 w 6858001"/>
              <a:gd name="connsiteY19" fmla="*/ 248268 h 6995918"/>
              <a:gd name="connsiteX20" fmla="*/ 3946780 w 6858001"/>
              <a:gd name="connsiteY20" fmla="*/ 250117 h 6995918"/>
              <a:gd name="connsiteX21" fmla="*/ 3800704 w 6858001"/>
              <a:gd name="connsiteY21" fmla="*/ 252134 h 6995918"/>
              <a:gd name="connsiteX22" fmla="*/ 3656686 w 6858001"/>
              <a:gd name="connsiteY22" fmla="*/ 253143 h 6995918"/>
              <a:gd name="connsiteX23" fmla="*/ 3514040 w 6858001"/>
              <a:gd name="connsiteY23" fmla="*/ 252134 h 6995918"/>
              <a:gd name="connsiteX24" fmla="*/ 3372765 w 6858001"/>
              <a:gd name="connsiteY24" fmla="*/ 252134 h 6995918"/>
              <a:gd name="connsiteX25" fmla="*/ 3232862 w 6858001"/>
              <a:gd name="connsiteY25" fmla="*/ 250117 h 6995918"/>
              <a:gd name="connsiteX26" fmla="*/ 3095702 w 6858001"/>
              <a:gd name="connsiteY26" fmla="*/ 247092 h 6995918"/>
              <a:gd name="connsiteX27" fmla="*/ 2959914 w 6858001"/>
              <a:gd name="connsiteY27" fmla="*/ 244234 h 6995918"/>
              <a:gd name="connsiteX28" fmla="*/ 2826868 w 6858001"/>
              <a:gd name="connsiteY28" fmla="*/ 241040 h 6995918"/>
              <a:gd name="connsiteX29" fmla="*/ 2694509 w 6858001"/>
              <a:gd name="connsiteY29" fmla="*/ 236166 h 6995918"/>
              <a:gd name="connsiteX30" fmla="*/ 2564208 w 6858001"/>
              <a:gd name="connsiteY30" fmla="*/ 230955 h 6995918"/>
              <a:gd name="connsiteX31" fmla="*/ 2436649 w 6858001"/>
              <a:gd name="connsiteY31" fmla="*/ 226249 h 6995918"/>
              <a:gd name="connsiteX32" fmla="*/ 2187703 w 6858001"/>
              <a:gd name="connsiteY32" fmla="*/ 212969 h 6995918"/>
              <a:gd name="connsiteX33" fmla="*/ 1949045 w 6858001"/>
              <a:gd name="connsiteY33" fmla="*/ 198850 h 6995918"/>
              <a:gd name="connsiteX34" fmla="*/ 1719988 w 6858001"/>
              <a:gd name="connsiteY34" fmla="*/ 184058 h 6995918"/>
              <a:gd name="connsiteX35" fmla="*/ 1503275 w 6858001"/>
              <a:gd name="connsiteY35" fmla="*/ 167753 h 6995918"/>
              <a:gd name="connsiteX36" fmla="*/ 1296163 w 6858001"/>
              <a:gd name="connsiteY36" fmla="*/ 150776 h 6995918"/>
              <a:gd name="connsiteX37" fmla="*/ 1104139 w 6858001"/>
              <a:gd name="connsiteY37" fmla="*/ 132455 h 6995918"/>
              <a:gd name="connsiteX38" fmla="*/ 923774 w 6858001"/>
              <a:gd name="connsiteY38" fmla="*/ 114469 h 6995918"/>
              <a:gd name="connsiteX39" fmla="*/ 757810 w 6858001"/>
              <a:gd name="connsiteY39" fmla="*/ 96484 h 6995918"/>
              <a:gd name="connsiteX40" fmla="*/ 605563 w 6858001"/>
              <a:gd name="connsiteY40" fmla="*/ 79507 h 6995918"/>
              <a:gd name="connsiteX41" fmla="*/ 470460 w 6858001"/>
              <a:gd name="connsiteY41" fmla="*/ 63370 h 6995918"/>
              <a:gd name="connsiteX42" fmla="*/ 348388 w 6858001"/>
              <a:gd name="connsiteY42" fmla="*/ 48074 h 6995918"/>
              <a:gd name="connsiteX43" fmla="*/ 245518 w 6858001"/>
              <a:gd name="connsiteY43" fmla="*/ 35299 h 6995918"/>
              <a:gd name="connsiteX44" fmla="*/ 159107 w 6858001"/>
              <a:gd name="connsiteY44" fmla="*/ 23197 h 6995918"/>
              <a:gd name="connsiteX45" fmla="*/ 40463 w 6858001"/>
              <a:gd name="connsiteY45" fmla="*/ 5883 h 6995918"/>
              <a:gd name="connsiteX46" fmla="*/ 1 w 6858001"/>
              <a:gd name="connsiteY46" fmla="*/ 0 h 6995918"/>
              <a:gd name="connsiteX47" fmla="*/ 1 w 6858001"/>
              <a:gd name="connsiteY47" fmla="*/ 905354 h 6995918"/>
              <a:gd name="connsiteX48" fmla="*/ 0 w 6858001"/>
              <a:gd name="connsiteY48" fmla="*/ 905354 h 6995918"/>
              <a:gd name="connsiteX49" fmla="*/ 0 w 6858001"/>
              <a:gd name="connsiteY49" fmla="*/ 6995918 h 6995918"/>
              <a:gd name="connsiteX50" fmla="*/ 6858000 w 6858001"/>
              <a:gd name="connsiteY50" fmla="*/ 6995918 h 6995918"/>
              <a:gd name="connsiteX51" fmla="*/ 6858000 w 6858001"/>
              <a:gd name="connsiteY51" fmla="*/ 1344715 h 6995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95918">
                <a:moveTo>
                  <a:pt x="6858001" y="1344715"/>
                </a:moveTo>
                <a:lnTo>
                  <a:pt x="6858001" y="1177"/>
                </a:lnTo>
                <a:lnTo>
                  <a:pt x="6702324" y="26222"/>
                </a:lnTo>
                <a:lnTo>
                  <a:pt x="6547333" y="50091"/>
                </a:lnTo>
                <a:lnTo>
                  <a:pt x="6391657" y="73455"/>
                </a:lnTo>
                <a:lnTo>
                  <a:pt x="6235294" y="93458"/>
                </a:lnTo>
                <a:lnTo>
                  <a:pt x="6079618" y="113629"/>
                </a:lnTo>
                <a:lnTo>
                  <a:pt x="5923255" y="132455"/>
                </a:lnTo>
                <a:lnTo>
                  <a:pt x="5768950" y="148591"/>
                </a:lnTo>
                <a:lnTo>
                  <a:pt x="5612588" y="163887"/>
                </a:lnTo>
                <a:lnTo>
                  <a:pt x="5456911" y="177839"/>
                </a:lnTo>
                <a:lnTo>
                  <a:pt x="5303978" y="189941"/>
                </a:lnTo>
                <a:lnTo>
                  <a:pt x="5148987" y="202044"/>
                </a:lnTo>
                <a:lnTo>
                  <a:pt x="4996054" y="212129"/>
                </a:lnTo>
                <a:lnTo>
                  <a:pt x="4843120" y="220029"/>
                </a:lnTo>
                <a:lnTo>
                  <a:pt x="4690873" y="228266"/>
                </a:lnTo>
                <a:lnTo>
                  <a:pt x="4539997" y="235157"/>
                </a:lnTo>
                <a:lnTo>
                  <a:pt x="4390492" y="240032"/>
                </a:lnTo>
                <a:lnTo>
                  <a:pt x="4240988" y="244234"/>
                </a:lnTo>
                <a:lnTo>
                  <a:pt x="4092855" y="248268"/>
                </a:lnTo>
                <a:lnTo>
                  <a:pt x="3946780" y="250117"/>
                </a:lnTo>
                <a:lnTo>
                  <a:pt x="3800704" y="252134"/>
                </a:lnTo>
                <a:lnTo>
                  <a:pt x="3656686" y="253143"/>
                </a:lnTo>
                <a:lnTo>
                  <a:pt x="3514040" y="252134"/>
                </a:lnTo>
                <a:lnTo>
                  <a:pt x="3372765" y="252134"/>
                </a:lnTo>
                <a:lnTo>
                  <a:pt x="3232862" y="250117"/>
                </a:lnTo>
                <a:lnTo>
                  <a:pt x="3095702" y="247092"/>
                </a:lnTo>
                <a:lnTo>
                  <a:pt x="2959914" y="244234"/>
                </a:lnTo>
                <a:lnTo>
                  <a:pt x="2826868" y="241040"/>
                </a:lnTo>
                <a:lnTo>
                  <a:pt x="2694509" y="236166"/>
                </a:lnTo>
                <a:lnTo>
                  <a:pt x="2564208" y="230955"/>
                </a:lnTo>
                <a:lnTo>
                  <a:pt x="2436649" y="226249"/>
                </a:lnTo>
                <a:lnTo>
                  <a:pt x="2187703" y="212969"/>
                </a:lnTo>
                <a:lnTo>
                  <a:pt x="1949045" y="198850"/>
                </a:lnTo>
                <a:lnTo>
                  <a:pt x="1719988" y="184058"/>
                </a:lnTo>
                <a:lnTo>
                  <a:pt x="1503275" y="167753"/>
                </a:lnTo>
                <a:lnTo>
                  <a:pt x="1296163" y="150776"/>
                </a:lnTo>
                <a:lnTo>
                  <a:pt x="1104139" y="132455"/>
                </a:lnTo>
                <a:lnTo>
                  <a:pt x="923774" y="114469"/>
                </a:lnTo>
                <a:lnTo>
                  <a:pt x="757810" y="96484"/>
                </a:lnTo>
                <a:lnTo>
                  <a:pt x="605563" y="79507"/>
                </a:lnTo>
                <a:lnTo>
                  <a:pt x="470460" y="63370"/>
                </a:lnTo>
                <a:lnTo>
                  <a:pt x="348388" y="48074"/>
                </a:lnTo>
                <a:lnTo>
                  <a:pt x="245518" y="35299"/>
                </a:lnTo>
                <a:lnTo>
                  <a:pt x="159107" y="23197"/>
                </a:lnTo>
                <a:lnTo>
                  <a:pt x="40463" y="5883"/>
                </a:lnTo>
                <a:lnTo>
                  <a:pt x="1" y="0"/>
                </a:lnTo>
                <a:lnTo>
                  <a:pt x="1" y="905354"/>
                </a:lnTo>
                <a:lnTo>
                  <a:pt x="0" y="905354"/>
                </a:lnTo>
                <a:lnTo>
                  <a:pt x="0" y="6995918"/>
                </a:lnTo>
                <a:lnTo>
                  <a:pt x="6858000" y="6995918"/>
                </a:lnTo>
                <a:lnTo>
                  <a:pt x="6858000" y="134471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334DBF-6B84-62AE-FF01-D19CE4F5D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2997" y="1248696"/>
            <a:ext cx="5621584" cy="436060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8000" b="0" i="0" kern="1200" dirty="0">
                <a:solidFill>
                  <a:schemeClr val="bg2"/>
                </a:solidFill>
                <a:latin typeface="Bahnschrift" panose="020B0502040204020203" pitchFamily="34" charset="0"/>
              </a:rPr>
              <a:t>Solution </a:t>
            </a:r>
            <a:br>
              <a:rPr lang="en-US" sz="8000" b="0" i="0" kern="1200" dirty="0">
                <a:solidFill>
                  <a:schemeClr val="bg2"/>
                </a:solidFill>
                <a:latin typeface="Bahnschrift" panose="020B0502040204020203" pitchFamily="34" charset="0"/>
              </a:rPr>
            </a:br>
            <a:r>
              <a:rPr lang="en-US" sz="8000" b="0" i="0" kern="1200" dirty="0">
                <a:solidFill>
                  <a:schemeClr val="bg2"/>
                </a:solidFill>
                <a:latin typeface="Bahnschrift" panose="020B0502040204020203" pitchFamily="34" charset="0"/>
              </a:rPr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26960752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F8B86-D6DA-2CFB-3570-8FE32DA68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5"/>
            <a:ext cx="4646904" cy="220907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>
                <a:latin typeface="Bahnschrift" panose="020B0502040204020203" pitchFamily="34" charset="0"/>
              </a:rPr>
              <a:t>Market Opportunity</a:t>
            </a:r>
          </a:p>
        </p:txBody>
      </p:sp>
      <p:pic>
        <p:nvPicPr>
          <p:cNvPr id="5" name="Picture 4" descr="Graph">
            <a:extLst>
              <a:ext uri="{FF2B5EF4-FFF2-40B4-BE49-F238E27FC236}">
                <a16:creationId xmlns:a16="http://schemas.microsoft.com/office/drawing/2014/main" id="{CD4EDA32-52B4-31AF-3435-FEC32DDEC9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558" r="27824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  <p:graphicFrame>
        <p:nvGraphicFramePr>
          <p:cNvPr id="7" name="Text Placeholder 2">
            <a:extLst>
              <a:ext uri="{FF2B5EF4-FFF2-40B4-BE49-F238E27FC236}">
                <a16:creationId xmlns:a16="http://schemas.microsoft.com/office/drawing/2014/main" id="{D026AE0C-A653-B81B-803B-7D8D543A7DB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08571201"/>
              </p:ext>
            </p:extLst>
          </p:nvPr>
        </p:nvGraphicFramePr>
        <p:xfrm>
          <a:off x="761802" y="2743200"/>
          <a:ext cx="4646905" cy="36131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00955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08F4A-1369-E989-1E72-382A66112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0" y="762001"/>
            <a:ext cx="5334197" cy="1708242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4800" dirty="0">
                <a:latin typeface="Bahnschrift" panose="020B0502040204020203" pitchFamily="34" charset="0"/>
              </a:rPr>
              <a:t>Technology Implementation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FFCCAB-C96F-482D-A7E9-BF1A6ACB9D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7055" y="2470244"/>
            <a:ext cx="5334197" cy="3769835"/>
          </a:xfr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r>
              <a:rPr lang="en-US" sz="2400" dirty="0">
                <a:latin typeface="Bahnschrift" panose="020B0502040204020203" pitchFamily="34" charset="0"/>
              </a:rPr>
              <a:t>Use of </a:t>
            </a:r>
            <a:r>
              <a:rPr lang="en-US" sz="2400" dirty="0" err="1">
                <a:latin typeface="Bahnschrift" panose="020B0502040204020203" pitchFamily="34" charset="0"/>
              </a:rPr>
              <a:t>VectorDB</a:t>
            </a:r>
            <a:r>
              <a:rPr lang="en-US" sz="2400" dirty="0">
                <a:latin typeface="Bahnschrift" panose="020B0502040204020203" pitchFamily="34" charset="0"/>
              </a:rPr>
              <a:t> for matching Ads to users</a:t>
            </a:r>
          </a:p>
          <a:p>
            <a:r>
              <a:rPr lang="en-US" sz="2400" dirty="0">
                <a:latin typeface="Bahnschrift" panose="020B0502040204020203" pitchFamily="34" charset="0"/>
              </a:rPr>
              <a:t>Dynamic ad insertion technology</a:t>
            </a:r>
          </a:p>
          <a:p>
            <a:r>
              <a:rPr lang="en-US" sz="2400" dirty="0">
                <a:latin typeface="Bahnschrift" panose="020B0502040204020203" pitchFamily="34" charset="0"/>
              </a:rPr>
              <a:t>Data privacy and user consent mechanisms</a:t>
            </a:r>
          </a:p>
          <a:p>
            <a:r>
              <a:rPr lang="en-US" sz="2400" dirty="0">
                <a:latin typeface="Bahnschrift" panose="020B0502040204020203" pitchFamily="34" charset="0"/>
              </a:rPr>
              <a:t>MongoDB, </a:t>
            </a:r>
            <a:r>
              <a:rPr lang="en-US" sz="2400" dirty="0" err="1">
                <a:latin typeface="Bahnschrift" panose="020B0502040204020203" pitchFamily="34" charset="0"/>
              </a:rPr>
              <a:t>GenAI</a:t>
            </a:r>
            <a:r>
              <a:rPr lang="en-US" sz="2400" dirty="0">
                <a:latin typeface="Bahnschrift" panose="020B0502040204020203" pitchFamily="34" charset="0"/>
              </a:rPr>
              <a:t> (text to image, music), segmentation using Grounding DINO + SAM, </a:t>
            </a:r>
          </a:p>
          <a:p>
            <a:r>
              <a:rPr lang="en-US" sz="2400" dirty="0">
                <a:latin typeface="Bahnschrift" panose="020B0502040204020203" pitchFamily="34" charset="0"/>
              </a:rPr>
              <a:t>Computer vision techniques (matting, contour detection)</a:t>
            </a:r>
          </a:p>
        </p:txBody>
      </p:sp>
      <p:pic>
        <p:nvPicPr>
          <p:cNvPr id="5" name="Picture 4" descr="Padlock on computer motherboard">
            <a:extLst>
              <a:ext uri="{FF2B5EF4-FFF2-40B4-BE49-F238E27FC236}">
                <a16:creationId xmlns:a16="http://schemas.microsoft.com/office/drawing/2014/main" id="{73591586-1621-F019-AEB3-1C3F6A6C7B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405" r="35759" b="-1"/>
          <a:stretch/>
        </p:blipFill>
        <p:spPr>
          <a:xfrm>
            <a:off x="6857797" y="-10886"/>
            <a:ext cx="5334204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23526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ight bulb on yellow background with sketched light beams and cord">
            <a:extLst>
              <a:ext uri="{FF2B5EF4-FFF2-40B4-BE49-F238E27FC236}">
                <a16:creationId xmlns:a16="http://schemas.microsoft.com/office/drawing/2014/main" id="{9D9A4758-DE42-3703-4EA2-D5851D40EE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871" r="3613"/>
          <a:stretch/>
        </p:blipFill>
        <p:spPr>
          <a:xfrm>
            <a:off x="-1" y="-2"/>
            <a:ext cx="5410198" cy="685800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885B35A-72FF-49BC-D033-CA675A8A6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758296"/>
            <a:ext cx="5464968" cy="155930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dirty="0">
                <a:latin typeface="Bahnschrift" panose="020B0502040204020203" pitchFamily="34" charset="0"/>
              </a:rPr>
              <a:t>Benefits &amp; Features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4647CD-EADC-2843-9E66-655F34C6D6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0" y="2317597"/>
            <a:ext cx="5247340" cy="349687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dirty="0">
                <a:latin typeface="Bahnschrift" panose="020B0502040204020203" pitchFamily="34" charset="0"/>
              </a:rPr>
              <a:t>Improved user experience</a:t>
            </a:r>
          </a:p>
          <a:p>
            <a:r>
              <a:rPr lang="en-US" sz="2400" dirty="0">
                <a:latin typeface="Bahnschrift" panose="020B0502040204020203" pitchFamily="34" charset="0"/>
              </a:rPr>
              <a:t>Higher engagement rates for advertisers</a:t>
            </a:r>
          </a:p>
          <a:p>
            <a:r>
              <a:rPr lang="en-US" sz="2400" dirty="0">
                <a:latin typeface="Bahnschrift" panose="020B0502040204020203" pitchFamily="34" charset="0"/>
              </a:rPr>
              <a:t>New revenue streams for developers</a:t>
            </a:r>
          </a:p>
        </p:txBody>
      </p:sp>
    </p:spTree>
    <p:extLst>
      <p:ext uri="{BB962C8B-B14F-4D97-AF65-F5344CB8AC3E}">
        <p14:creationId xmlns:p14="http://schemas.microsoft.com/office/powerpoint/2010/main" val="2732752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DF8DF-A867-ECA0-AE2E-5B9E98883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2" y="613161"/>
            <a:ext cx="4646904" cy="16245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dirty="0">
                <a:latin typeface="Bahnschrift" panose="020B0502040204020203" pitchFamily="34" charset="0"/>
              </a:rPr>
              <a:t>Challenges &amp; Solutions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7F4346-E750-9082-BE75-08E3D013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4058" y="1732519"/>
            <a:ext cx="4646905" cy="361314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dirty="0">
                <a:latin typeface="Bahnschrift" panose="020B0502040204020203" pitchFamily="34" charset="0"/>
              </a:rPr>
              <a:t>User privacy concerns; Integration with diverse game environments; Partnership with developers</a:t>
            </a:r>
          </a:p>
        </p:txBody>
      </p:sp>
      <p:pic>
        <p:nvPicPr>
          <p:cNvPr id="5" name="Picture 4" descr="Jigsaw piece bridging the gap">
            <a:extLst>
              <a:ext uri="{FF2B5EF4-FFF2-40B4-BE49-F238E27FC236}">
                <a16:creationId xmlns:a16="http://schemas.microsoft.com/office/drawing/2014/main" id="{4C667B92-43D0-A626-E6E3-95A284BDBE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57" r="29702"/>
          <a:stretch/>
        </p:blipFill>
        <p:spPr>
          <a:xfrm>
            <a:off x="6107952" y="23905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505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eople at the meeting desk">
            <a:extLst>
              <a:ext uri="{FF2B5EF4-FFF2-40B4-BE49-F238E27FC236}">
                <a16:creationId xmlns:a16="http://schemas.microsoft.com/office/drawing/2014/main" id="{060AE528-C02B-22FA-9015-51AD873594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111" r="32514"/>
          <a:stretch/>
        </p:blipFill>
        <p:spPr>
          <a:xfrm>
            <a:off x="-1" y="-2"/>
            <a:ext cx="5410198" cy="685800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898BCAE-133A-1D25-7153-A4E80E061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6684" y="1304320"/>
            <a:ext cx="5464968" cy="155930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dirty="0">
                <a:latin typeface="Bahnschrift" panose="020B0502040204020203" pitchFamily="34" charset="0"/>
              </a:rPr>
              <a:t>Business Model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F62810-7A7A-CEF1-3AF9-3188325F6F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76684" y="2056802"/>
            <a:ext cx="5247340" cy="349687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dirty="0">
                <a:latin typeface="Bahnschrift" panose="020B0502040204020203" pitchFamily="34" charset="0"/>
              </a:rPr>
              <a:t>Revenue sharing with developers; Pricing model for advertisers</a:t>
            </a:r>
          </a:p>
        </p:txBody>
      </p:sp>
    </p:spTree>
    <p:extLst>
      <p:ext uri="{BB962C8B-B14F-4D97-AF65-F5344CB8AC3E}">
        <p14:creationId xmlns:p14="http://schemas.microsoft.com/office/powerpoint/2010/main" val="1344533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45DF0-900F-1BB1-6D2D-A99506A3B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9978" y="741391"/>
            <a:ext cx="3369234" cy="1616203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5400" dirty="0">
                <a:latin typeface="Bahnschrift" panose="020B0502040204020203" pitchFamily="34" charset="0"/>
              </a:rPr>
              <a:t>Market Strategy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1DACA8-BD08-B7EB-19CB-B818371CA1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79978" y="2787167"/>
            <a:ext cx="3789293" cy="332944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latin typeface="Bahnschrift" panose="020B0502040204020203" pitchFamily="34" charset="0"/>
              </a:rPr>
              <a:t>Targeting indie and AAA developers; Partnerships with ad networks; Early adopter incentives</a:t>
            </a:r>
          </a:p>
        </p:txBody>
      </p:sp>
      <p:pic>
        <p:nvPicPr>
          <p:cNvPr id="5" name="Picture 4" descr="White bulbs with a yellow one standing out">
            <a:extLst>
              <a:ext uri="{FF2B5EF4-FFF2-40B4-BE49-F238E27FC236}">
                <a16:creationId xmlns:a16="http://schemas.microsoft.com/office/drawing/2014/main" id="{B4473F09-289C-C4F4-572C-C4FCA109D2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099" r="21969" b="-1"/>
          <a:stretch/>
        </p:blipFill>
        <p:spPr>
          <a:xfrm>
            <a:off x="20" y="10"/>
            <a:ext cx="7390243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447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1421</TotalTime>
  <Words>208</Words>
  <Application>Microsoft Office PowerPoint</Application>
  <PresentationFormat>Widescreen</PresentationFormat>
  <Paragraphs>34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Bahnschrift</vt:lpstr>
      <vt:lpstr>Century Gothic</vt:lpstr>
      <vt:lpstr>Wingdings 3</vt:lpstr>
      <vt:lpstr>Ion</vt:lpstr>
      <vt:lpstr>Hyper-Personalized In-Game Advertising</vt:lpstr>
      <vt:lpstr>Problem Statement</vt:lpstr>
      <vt:lpstr>Solution  Overview</vt:lpstr>
      <vt:lpstr>Market Opportunity</vt:lpstr>
      <vt:lpstr>Technology Implementation</vt:lpstr>
      <vt:lpstr>Benefits &amp; Features</vt:lpstr>
      <vt:lpstr>Challenges &amp; Solutions</vt:lpstr>
      <vt:lpstr>Business Model</vt:lpstr>
      <vt:lpstr>Market Strategy</vt:lpstr>
      <vt:lpstr>Closing &amp; Call to Action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Hyper-Personalized In-Game Advertising</dc:title>
  <dc:creator>Wilson A</dc:creator>
  <cp:lastModifiedBy>BIBAS RAI</cp:lastModifiedBy>
  <cp:revision>17</cp:revision>
  <dcterms:created xsi:type="dcterms:W3CDTF">2024-03-09T10:58:48Z</dcterms:created>
  <dcterms:modified xsi:type="dcterms:W3CDTF">2024-03-10T11:44:47Z</dcterms:modified>
</cp:coreProperties>
</file>