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B75F8-E4C4-419B-B721-F5CABD1FFDD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24BF12-18D6-4E50-9471-58F4A7BD10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Bahnschrift" panose="020B0502040204020203" pitchFamily="34" charset="0"/>
            </a:rPr>
            <a:t>Size of gaming industry</a:t>
          </a:r>
          <a:endParaRPr lang="en-US" dirty="0">
            <a:latin typeface="Bahnschrift" panose="020B0502040204020203" pitchFamily="34" charset="0"/>
          </a:endParaRPr>
        </a:p>
      </dgm:t>
    </dgm:pt>
    <dgm:pt modelId="{98ADC5A6-B150-4181-9828-473A1BC1A203}" type="parTrans" cxnId="{095B669E-8A65-48C6-B021-D16D07B40530}">
      <dgm:prSet/>
      <dgm:spPr/>
      <dgm:t>
        <a:bodyPr/>
        <a:lstStyle/>
        <a:p>
          <a:endParaRPr lang="en-US"/>
        </a:p>
      </dgm:t>
    </dgm:pt>
    <dgm:pt modelId="{0A3E6896-96D7-4961-A5BF-34FD3789BFC1}" type="sibTrans" cxnId="{095B669E-8A65-48C6-B021-D16D07B40530}">
      <dgm:prSet/>
      <dgm:spPr/>
      <dgm:t>
        <a:bodyPr/>
        <a:lstStyle/>
        <a:p>
          <a:endParaRPr lang="en-US"/>
        </a:p>
      </dgm:t>
    </dgm:pt>
    <dgm:pt modelId="{4E4B5E12-BB39-4EBF-91A5-E4C08B6F97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Bahnschrift" panose="020B0502040204020203" pitchFamily="34" charset="0"/>
            </a:rPr>
            <a:t>Advertising spend trends</a:t>
          </a:r>
          <a:endParaRPr lang="en-US" dirty="0">
            <a:latin typeface="Bahnschrift" panose="020B0502040204020203" pitchFamily="34" charset="0"/>
          </a:endParaRPr>
        </a:p>
      </dgm:t>
    </dgm:pt>
    <dgm:pt modelId="{FECB105F-A948-4FD7-87A7-C088E0276EAA}" type="parTrans" cxnId="{65BD4A1C-8A91-4A88-B647-24A85379FA61}">
      <dgm:prSet/>
      <dgm:spPr/>
      <dgm:t>
        <a:bodyPr/>
        <a:lstStyle/>
        <a:p>
          <a:endParaRPr lang="en-US"/>
        </a:p>
      </dgm:t>
    </dgm:pt>
    <dgm:pt modelId="{E25BBC7A-5939-4FDB-8C4F-D11A4509035D}" type="sibTrans" cxnId="{65BD4A1C-8A91-4A88-B647-24A85379FA61}">
      <dgm:prSet/>
      <dgm:spPr/>
      <dgm:t>
        <a:bodyPr/>
        <a:lstStyle/>
        <a:p>
          <a:endParaRPr lang="en-US"/>
        </a:p>
      </dgm:t>
    </dgm:pt>
    <dgm:pt modelId="{A7C97E23-2CAC-4401-AA32-8DEF9AE34A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dirty="0">
              <a:latin typeface="Bahnschrift" panose="020B0502040204020203" pitchFamily="34" charset="0"/>
            </a:rPr>
            <a:t>Demand for </a:t>
          </a:r>
          <a:r>
            <a:rPr lang="en-US" sz="1800" b="0" i="0" dirty="0" err="1">
              <a:latin typeface="Bahnschrift" panose="020B0502040204020203" pitchFamily="34" charset="0"/>
            </a:rPr>
            <a:t>personalised</a:t>
          </a:r>
          <a:r>
            <a:rPr lang="en-US" sz="1800" b="0" i="0" dirty="0">
              <a:latin typeface="Bahnschrift" panose="020B0502040204020203" pitchFamily="34" charset="0"/>
            </a:rPr>
            <a:t> advertising</a:t>
          </a:r>
          <a:endParaRPr lang="en-US" sz="1800" dirty="0">
            <a:latin typeface="Bahnschrift" panose="020B0502040204020203" pitchFamily="34" charset="0"/>
          </a:endParaRPr>
        </a:p>
      </dgm:t>
    </dgm:pt>
    <dgm:pt modelId="{A9119C02-A2A6-46F9-9208-06680E42A723}" type="parTrans" cxnId="{F08B28D0-69B9-481F-81E0-7AF8FA877D91}">
      <dgm:prSet/>
      <dgm:spPr/>
      <dgm:t>
        <a:bodyPr/>
        <a:lstStyle/>
        <a:p>
          <a:endParaRPr lang="en-US"/>
        </a:p>
      </dgm:t>
    </dgm:pt>
    <dgm:pt modelId="{7BEFFB48-DE77-484D-9097-87058C0FA347}" type="sibTrans" cxnId="{F08B28D0-69B9-481F-81E0-7AF8FA877D91}">
      <dgm:prSet/>
      <dgm:spPr/>
      <dgm:t>
        <a:bodyPr/>
        <a:lstStyle/>
        <a:p>
          <a:endParaRPr lang="en-US"/>
        </a:p>
      </dgm:t>
    </dgm:pt>
    <dgm:pt modelId="{7E22A6E0-FBB1-4A8C-8D8F-56CAF100ECD2}" type="pres">
      <dgm:prSet presAssocID="{3BBB75F8-E4C4-419B-B721-F5CABD1FFDD1}" presName="root" presStyleCnt="0">
        <dgm:presLayoutVars>
          <dgm:dir/>
          <dgm:resizeHandles val="exact"/>
        </dgm:presLayoutVars>
      </dgm:prSet>
      <dgm:spPr/>
    </dgm:pt>
    <dgm:pt modelId="{1F52A22F-AD47-46E8-A7C6-17E64179A38C}" type="pres">
      <dgm:prSet presAssocID="{7124BF12-18D6-4E50-9471-58F4A7BD10F0}" presName="compNode" presStyleCnt="0"/>
      <dgm:spPr/>
    </dgm:pt>
    <dgm:pt modelId="{1FF8D88A-572F-44A3-BF6E-BD89F9A10BC7}" type="pres">
      <dgm:prSet presAssocID="{7124BF12-18D6-4E50-9471-58F4A7BD10F0}" presName="iconRect" presStyleLbl="node1" presStyleIdx="0" presStyleCnt="3" custScaleX="178302" custScaleY="17830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65C23E56-BD83-4226-BC37-844063A0540A}" type="pres">
      <dgm:prSet presAssocID="{7124BF12-18D6-4E50-9471-58F4A7BD10F0}" presName="spaceRect" presStyleCnt="0"/>
      <dgm:spPr/>
    </dgm:pt>
    <dgm:pt modelId="{55D45E90-0E3D-48AC-95C2-F458FB6983FA}" type="pres">
      <dgm:prSet presAssocID="{7124BF12-18D6-4E50-9471-58F4A7BD10F0}" presName="textRect" presStyleLbl="revTx" presStyleIdx="0" presStyleCnt="3" custAng="0" custLinFactNeighborX="-27" custLinFactNeighborY="38838">
        <dgm:presLayoutVars>
          <dgm:chMax val="1"/>
          <dgm:chPref val="1"/>
        </dgm:presLayoutVars>
      </dgm:prSet>
      <dgm:spPr/>
    </dgm:pt>
    <dgm:pt modelId="{C4394E33-6791-42B8-999E-F3B49E208411}" type="pres">
      <dgm:prSet presAssocID="{0A3E6896-96D7-4961-A5BF-34FD3789BFC1}" presName="sibTrans" presStyleCnt="0"/>
      <dgm:spPr/>
    </dgm:pt>
    <dgm:pt modelId="{3627EA5C-5D9A-4743-9F57-9F7CDFB47707}" type="pres">
      <dgm:prSet presAssocID="{4E4B5E12-BB39-4EBF-91A5-E4C08B6F9777}" presName="compNode" presStyleCnt="0"/>
      <dgm:spPr/>
    </dgm:pt>
    <dgm:pt modelId="{FE9F1A08-6853-4C49-A125-EBD73864EAB5}" type="pres">
      <dgm:prSet presAssocID="{4E4B5E12-BB39-4EBF-91A5-E4C08B6F9777}" presName="iconRect" presStyleLbl="node1" presStyleIdx="1" presStyleCnt="3" custScaleX="186780" custScaleY="18678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8D2DAFF-5F18-44FB-88F2-FDF8C29BF528}" type="pres">
      <dgm:prSet presAssocID="{4E4B5E12-BB39-4EBF-91A5-E4C08B6F9777}" presName="spaceRect" presStyleCnt="0"/>
      <dgm:spPr/>
    </dgm:pt>
    <dgm:pt modelId="{729A05DA-FCF6-4092-ABC1-984BC6AF8468}" type="pres">
      <dgm:prSet presAssocID="{4E4B5E12-BB39-4EBF-91A5-E4C08B6F9777}" presName="textRect" presStyleLbl="revTx" presStyleIdx="1" presStyleCnt="3" custLinFactNeighborX="-3789" custLinFactNeighborY="44522">
        <dgm:presLayoutVars>
          <dgm:chMax val="1"/>
          <dgm:chPref val="1"/>
        </dgm:presLayoutVars>
      </dgm:prSet>
      <dgm:spPr/>
    </dgm:pt>
    <dgm:pt modelId="{0F4C7FA1-A0B0-42D2-A00E-BE07911FFD6A}" type="pres">
      <dgm:prSet presAssocID="{E25BBC7A-5939-4FDB-8C4F-D11A4509035D}" presName="sibTrans" presStyleCnt="0"/>
      <dgm:spPr/>
    </dgm:pt>
    <dgm:pt modelId="{981E6239-627A-4EB3-A1E1-4966D2A9CE24}" type="pres">
      <dgm:prSet presAssocID="{A7C97E23-2CAC-4401-AA32-8DEF9AE34AD6}" presName="compNode" presStyleCnt="0"/>
      <dgm:spPr/>
    </dgm:pt>
    <dgm:pt modelId="{5AAF2495-CEC2-4AF9-8FC0-05F1AD31650A}" type="pres">
      <dgm:prSet presAssocID="{A7C97E23-2CAC-4401-AA32-8DEF9AE34AD6}" presName="iconRect" presStyleLbl="node1" presStyleIdx="2" presStyleCnt="3" custScaleX="188906" custScaleY="18890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B84544F-8A7B-4A91-9FED-DE0BD67F4CC0}" type="pres">
      <dgm:prSet presAssocID="{A7C97E23-2CAC-4401-AA32-8DEF9AE34AD6}" presName="spaceRect" presStyleCnt="0"/>
      <dgm:spPr/>
    </dgm:pt>
    <dgm:pt modelId="{B97E437F-02EB-4836-9BC4-1668F1868F90}" type="pres">
      <dgm:prSet presAssocID="{A7C97E23-2CAC-4401-AA32-8DEF9AE34AD6}" presName="textRect" presStyleLbl="revTx" presStyleIdx="2" presStyleCnt="3" custLinFactNeighborX="27" custLinFactNeighborY="23682">
        <dgm:presLayoutVars>
          <dgm:chMax val="1"/>
          <dgm:chPref val="1"/>
        </dgm:presLayoutVars>
      </dgm:prSet>
      <dgm:spPr/>
    </dgm:pt>
  </dgm:ptLst>
  <dgm:cxnLst>
    <dgm:cxn modelId="{65BD4A1C-8A91-4A88-B647-24A85379FA61}" srcId="{3BBB75F8-E4C4-419B-B721-F5CABD1FFDD1}" destId="{4E4B5E12-BB39-4EBF-91A5-E4C08B6F9777}" srcOrd="1" destOrd="0" parTransId="{FECB105F-A948-4FD7-87A7-C088E0276EAA}" sibTransId="{E25BBC7A-5939-4FDB-8C4F-D11A4509035D}"/>
    <dgm:cxn modelId="{96DB892B-8C4A-4ADB-B89B-AADB7E58BDC2}" type="presOf" srcId="{7124BF12-18D6-4E50-9471-58F4A7BD10F0}" destId="{55D45E90-0E3D-48AC-95C2-F458FB6983FA}" srcOrd="0" destOrd="0" presId="urn:microsoft.com/office/officeart/2018/2/layout/IconLabelList"/>
    <dgm:cxn modelId="{09F74D9A-7BEF-46E9-AF01-A71C761A19A5}" type="presOf" srcId="{A7C97E23-2CAC-4401-AA32-8DEF9AE34AD6}" destId="{B97E437F-02EB-4836-9BC4-1668F1868F90}" srcOrd="0" destOrd="0" presId="urn:microsoft.com/office/officeart/2018/2/layout/IconLabelList"/>
    <dgm:cxn modelId="{095B669E-8A65-48C6-B021-D16D07B40530}" srcId="{3BBB75F8-E4C4-419B-B721-F5CABD1FFDD1}" destId="{7124BF12-18D6-4E50-9471-58F4A7BD10F0}" srcOrd="0" destOrd="0" parTransId="{98ADC5A6-B150-4181-9828-473A1BC1A203}" sibTransId="{0A3E6896-96D7-4961-A5BF-34FD3789BFC1}"/>
    <dgm:cxn modelId="{06371BCC-7D77-4A3B-99C0-8F926E15EE96}" type="presOf" srcId="{4E4B5E12-BB39-4EBF-91A5-E4C08B6F9777}" destId="{729A05DA-FCF6-4092-ABC1-984BC6AF8468}" srcOrd="0" destOrd="0" presId="urn:microsoft.com/office/officeart/2018/2/layout/IconLabelList"/>
    <dgm:cxn modelId="{F08B28D0-69B9-481F-81E0-7AF8FA877D91}" srcId="{3BBB75F8-E4C4-419B-B721-F5CABD1FFDD1}" destId="{A7C97E23-2CAC-4401-AA32-8DEF9AE34AD6}" srcOrd="2" destOrd="0" parTransId="{A9119C02-A2A6-46F9-9208-06680E42A723}" sibTransId="{7BEFFB48-DE77-484D-9097-87058C0FA347}"/>
    <dgm:cxn modelId="{0FFF97F3-EDA6-47A3-87B6-290026A4A3B8}" type="presOf" srcId="{3BBB75F8-E4C4-419B-B721-F5CABD1FFDD1}" destId="{7E22A6E0-FBB1-4A8C-8D8F-56CAF100ECD2}" srcOrd="0" destOrd="0" presId="urn:microsoft.com/office/officeart/2018/2/layout/IconLabelList"/>
    <dgm:cxn modelId="{2A5CB69F-1CB2-4628-94C5-621DF0183E97}" type="presParOf" srcId="{7E22A6E0-FBB1-4A8C-8D8F-56CAF100ECD2}" destId="{1F52A22F-AD47-46E8-A7C6-17E64179A38C}" srcOrd="0" destOrd="0" presId="urn:microsoft.com/office/officeart/2018/2/layout/IconLabelList"/>
    <dgm:cxn modelId="{E3D2155F-2022-400D-BECA-D746DC636EAB}" type="presParOf" srcId="{1F52A22F-AD47-46E8-A7C6-17E64179A38C}" destId="{1FF8D88A-572F-44A3-BF6E-BD89F9A10BC7}" srcOrd="0" destOrd="0" presId="urn:microsoft.com/office/officeart/2018/2/layout/IconLabelList"/>
    <dgm:cxn modelId="{D533B595-7E63-4235-AE9F-9832A7E2BBD7}" type="presParOf" srcId="{1F52A22F-AD47-46E8-A7C6-17E64179A38C}" destId="{65C23E56-BD83-4226-BC37-844063A0540A}" srcOrd="1" destOrd="0" presId="urn:microsoft.com/office/officeart/2018/2/layout/IconLabelList"/>
    <dgm:cxn modelId="{0621AB4C-DAA5-471F-960C-3A27E862BB73}" type="presParOf" srcId="{1F52A22F-AD47-46E8-A7C6-17E64179A38C}" destId="{55D45E90-0E3D-48AC-95C2-F458FB6983FA}" srcOrd="2" destOrd="0" presId="urn:microsoft.com/office/officeart/2018/2/layout/IconLabelList"/>
    <dgm:cxn modelId="{0C255A4E-A6D6-4653-9732-9F32299DCC40}" type="presParOf" srcId="{7E22A6E0-FBB1-4A8C-8D8F-56CAF100ECD2}" destId="{C4394E33-6791-42B8-999E-F3B49E208411}" srcOrd="1" destOrd="0" presId="urn:microsoft.com/office/officeart/2018/2/layout/IconLabelList"/>
    <dgm:cxn modelId="{A97DAD47-A365-49E4-9AD6-8DD705ED575A}" type="presParOf" srcId="{7E22A6E0-FBB1-4A8C-8D8F-56CAF100ECD2}" destId="{3627EA5C-5D9A-4743-9F57-9F7CDFB47707}" srcOrd="2" destOrd="0" presId="urn:microsoft.com/office/officeart/2018/2/layout/IconLabelList"/>
    <dgm:cxn modelId="{9D97306F-EECC-4DF4-8F04-08472E38E984}" type="presParOf" srcId="{3627EA5C-5D9A-4743-9F57-9F7CDFB47707}" destId="{FE9F1A08-6853-4C49-A125-EBD73864EAB5}" srcOrd="0" destOrd="0" presId="urn:microsoft.com/office/officeart/2018/2/layout/IconLabelList"/>
    <dgm:cxn modelId="{61E81B75-8626-4FA0-AC91-7E57F8DE21DE}" type="presParOf" srcId="{3627EA5C-5D9A-4743-9F57-9F7CDFB47707}" destId="{C8D2DAFF-5F18-44FB-88F2-FDF8C29BF528}" srcOrd="1" destOrd="0" presId="urn:microsoft.com/office/officeart/2018/2/layout/IconLabelList"/>
    <dgm:cxn modelId="{4A6563EA-3F21-4AAE-916E-6122CE6EBD61}" type="presParOf" srcId="{3627EA5C-5D9A-4743-9F57-9F7CDFB47707}" destId="{729A05DA-FCF6-4092-ABC1-984BC6AF8468}" srcOrd="2" destOrd="0" presId="urn:microsoft.com/office/officeart/2018/2/layout/IconLabelList"/>
    <dgm:cxn modelId="{9200D661-D88F-4EB5-BAD3-F0D8CD7FA3E4}" type="presParOf" srcId="{7E22A6E0-FBB1-4A8C-8D8F-56CAF100ECD2}" destId="{0F4C7FA1-A0B0-42D2-A00E-BE07911FFD6A}" srcOrd="3" destOrd="0" presId="urn:microsoft.com/office/officeart/2018/2/layout/IconLabelList"/>
    <dgm:cxn modelId="{85E3A948-251D-4394-9737-1A5BAD4D1974}" type="presParOf" srcId="{7E22A6E0-FBB1-4A8C-8D8F-56CAF100ECD2}" destId="{981E6239-627A-4EB3-A1E1-4966D2A9CE24}" srcOrd="4" destOrd="0" presId="urn:microsoft.com/office/officeart/2018/2/layout/IconLabelList"/>
    <dgm:cxn modelId="{F4EBF53A-CA90-4DE2-A789-94FDC021D6FB}" type="presParOf" srcId="{981E6239-627A-4EB3-A1E1-4966D2A9CE24}" destId="{5AAF2495-CEC2-4AF9-8FC0-05F1AD31650A}" srcOrd="0" destOrd="0" presId="urn:microsoft.com/office/officeart/2018/2/layout/IconLabelList"/>
    <dgm:cxn modelId="{E74F1136-E9D4-4E37-9158-597AD159064D}" type="presParOf" srcId="{981E6239-627A-4EB3-A1E1-4966D2A9CE24}" destId="{0B84544F-8A7B-4A91-9FED-DE0BD67F4CC0}" srcOrd="1" destOrd="0" presId="urn:microsoft.com/office/officeart/2018/2/layout/IconLabelList"/>
    <dgm:cxn modelId="{28CD8DBF-F4C6-445B-874F-5D011BCCDC40}" type="presParOf" srcId="{981E6239-627A-4EB3-A1E1-4966D2A9CE24}" destId="{B97E437F-02EB-4836-9BC4-1668F1868F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8D88A-572F-44A3-BF6E-BD89F9A10BC7}">
      <dsp:nvSpPr>
        <dsp:cNvPr id="0" name=""/>
        <dsp:cNvSpPr/>
      </dsp:nvSpPr>
      <dsp:spPr>
        <a:xfrm>
          <a:off x="137426" y="939946"/>
          <a:ext cx="1112802" cy="11128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45E90-0E3D-48AC-95C2-F458FB6983FA}">
      <dsp:nvSpPr>
        <dsp:cNvPr id="0" name=""/>
        <dsp:cNvSpPr/>
      </dsp:nvSpPr>
      <dsp:spPr>
        <a:xfrm>
          <a:off x="0" y="2280880"/>
          <a:ext cx="1386914" cy="641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Bahnschrift" panose="020B0502040204020203" pitchFamily="34" charset="0"/>
            </a:rPr>
            <a:t>Size of gaming industry</a:t>
          </a:r>
          <a:endParaRPr lang="en-US" sz="1600" kern="1200" dirty="0">
            <a:latin typeface="Bahnschrift" panose="020B0502040204020203" pitchFamily="34" charset="0"/>
          </a:endParaRPr>
        </a:p>
      </dsp:txBody>
      <dsp:txXfrm>
        <a:off x="0" y="2280880"/>
        <a:ext cx="1386914" cy="641447"/>
      </dsp:txXfrm>
    </dsp:sp>
    <dsp:sp modelId="{FE9F1A08-6853-4C49-A125-EBD73864EAB5}">
      <dsp:nvSpPr>
        <dsp:cNvPr id="0" name=""/>
        <dsp:cNvSpPr/>
      </dsp:nvSpPr>
      <dsp:spPr>
        <a:xfrm>
          <a:off x="1740594" y="926718"/>
          <a:ext cx="1165715" cy="11657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A05DA-FCF6-4092-ABC1-984BC6AF8468}">
      <dsp:nvSpPr>
        <dsp:cNvPr id="0" name=""/>
        <dsp:cNvSpPr/>
      </dsp:nvSpPr>
      <dsp:spPr>
        <a:xfrm>
          <a:off x="1577445" y="2330568"/>
          <a:ext cx="1386914" cy="641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Bahnschrift" panose="020B0502040204020203" pitchFamily="34" charset="0"/>
            </a:rPr>
            <a:t>Advertising spend trends</a:t>
          </a:r>
          <a:endParaRPr lang="en-US" sz="1600" kern="1200" dirty="0">
            <a:latin typeface="Bahnschrift" panose="020B0502040204020203" pitchFamily="34" charset="0"/>
          </a:endParaRPr>
        </a:p>
      </dsp:txBody>
      <dsp:txXfrm>
        <a:off x="1577445" y="2330568"/>
        <a:ext cx="1386914" cy="641447"/>
      </dsp:txXfrm>
    </dsp:sp>
    <dsp:sp modelId="{5AAF2495-CEC2-4AF9-8FC0-05F1AD31650A}">
      <dsp:nvSpPr>
        <dsp:cNvPr id="0" name=""/>
        <dsp:cNvSpPr/>
      </dsp:nvSpPr>
      <dsp:spPr>
        <a:xfrm>
          <a:off x="3363584" y="923400"/>
          <a:ext cx="1178983" cy="11789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E437F-02EB-4836-9BC4-1668F1868F90}">
      <dsp:nvSpPr>
        <dsp:cNvPr id="0" name=""/>
        <dsp:cNvSpPr/>
      </dsp:nvSpPr>
      <dsp:spPr>
        <a:xfrm>
          <a:off x="3259990" y="2200207"/>
          <a:ext cx="1386914" cy="641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Bahnschrift" panose="020B0502040204020203" pitchFamily="34" charset="0"/>
            </a:rPr>
            <a:t>Demand for </a:t>
          </a:r>
          <a:r>
            <a:rPr lang="en-US" sz="1800" b="0" i="0" kern="1200" dirty="0" err="1">
              <a:latin typeface="Bahnschrift" panose="020B0502040204020203" pitchFamily="34" charset="0"/>
            </a:rPr>
            <a:t>personalised</a:t>
          </a:r>
          <a:r>
            <a:rPr lang="en-US" sz="1800" b="0" i="0" kern="1200" dirty="0">
              <a:latin typeface="Bahnschrift" panose="020B0502040204020203" pitchFamily="34" charset="0"/>
            </a:rPr>
            <a:t> advertising</a:t>
          </a:r>
          <a:endParaRPr lang="en-US" sz="1800" kern="1200" dirty="0">
            <a:latin typeface="Bahnschrift" panose="020B0502040204020203" pitchFamily="34" charset="0"/>
          </a:endParaRPr>
        </a:p>
      </dsp:txBody>
      <dsp:txXfrm>
        <a:off x="3259990" y="2200207"/>
        <a:ext cx="1386914" cy="641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39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pPr/>
              <a:t>10-03-2024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61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pPr/>
              <a:t>10-03-2024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42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pPr/>
              <a:t>10-03-2024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891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pPr/>
              <a:t>10-03-2024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558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pPr/>
              <a:t>10-03-2024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252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pPr/>
              <a:t>10-03-2024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321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309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195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5228-D87A-D1B8-C635-43CD694D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509FF-1DB5-9E21-62A4-BF69ECF62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B0562-97A2-8A64-66EB-AF44FAA2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A69EB-7A3D-7B0A-AA96-C7B84E47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519A1-4A84-9437-33BB-81312A47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7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97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26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40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21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6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8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15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01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83EE37-2941-44F2-9CED-AF0E13828084}" type="datetimeFigureOut">
              <a:rPr lang="en-IN" smtClean="0"/>
              <a:pPr/>
              <a:t>10-03-2024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7AD3D-5549-4D54-BFB8-1BDABC14210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180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C802-7C8B-94AA-83DD-67FE46A9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1030015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Hyper-Personalized In-Game Advertising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6F7AA-0247-7155-CE8F-6AE7CBD34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590" y="2181209"/>
            <a:ext cx="554440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Revolutionizing Advertising in the Gaming World; Your Name/Company</a:t>
            </a:r>
          </a:p>
        </p:txBody>
      </p:sp>
      <p:pic>
        <p:nvPicPr>
          <p:cNvPr id="14" name="Picture 13" descr="Gadgets on a desk">
            <a:extLst>
              <a:ext uri="{FF2B5EF4-FFF2-40B4-BE49-F238E27FC236}">
                <a16:creationId xmlns:a16="http://schemas.microsoft.com/office/drawing/2014/main" id="{58206B9F-CC90-A9C7-5F7B-9C9523B7F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8" r="29989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756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47B6-9DF6-5F0E-612B-27D86D55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071"/>
            <a:ext cx="4805996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Bahnschrift" panose="020B0502040204020203" pitchFamily="34" charset="0"/>
              </a:rPr>
              <a:t>Closing &amp; Call to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D251E-F621-E23B-E930-217652F5C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121" y="2278116"/>
            <a:ext cx="5054845" cy="83883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2"/>
                </a:solidFill>
                <a:latin typeface="Bahnschrift" panose="020B0502040204020203" pitchFamily="34" charset="0"/>
                <a:ea typeface="+mn-ea"/>
                <a:cs typeface="+mn-cs"/>
              </a:rPr>
              <a:t>The future of in-game advertising; Invitation for collaboration; Contact information</a:t>
            </a:r>
          </a:p>
        </p:txBody>
      </p:sp>
      <p:pic>
        <p:nvPicPr>
          <p:cNvPr id="7" name="Graphic 6" descr="Megaphone">
            <a:extLst>
              <a:ext uri="{FF2B5EF4-FFF2-40B4-BE49-F238E27FC236}">
                <a16:creationId xmlns:a16="http://schemas.microsoft.com/office/drawing/2014/main" id="{8B6E7D62-0E9A-B53F-BE4F-557F2E31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6271" y="755490"/>
            <a:ext cx="4068757" cy="406875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615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7148-2C14-BFCD-396A-3AFFC766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862" y="2344559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C9F6A-5D6A-CDCB-FE7F-64ADAC627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3390" y="2993116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2"/>
                </a:solidFill>
                <a:latin typeface="Bahnschrift" panose="020B0502040204020203" pitchFamily="34" charset="0"/>
                <a:ea typeface="+mn-ea"/>
                <a:cs typeface="+mn-cs"/>
              </a:rPr>
              <a:t>Current ads intrusive and generic; Poor user experience; Low engagement rates</a:t>
            </a:r>
          </a:p>
        </p:txBody>
      </p:sp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633830F2-93D8-63CC-3136-20A762ABD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898" y="1570794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936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F21B5EDC-5485-4264-891C-5B291E539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36">
            <a:extLst>
              <a:ext uri="{FF2B5EF4-FFF2-40B4-BE49-F238E27FC236}">
                <a16:creationId xmlns:a16="http://schemas.microsoft.com/office/drawing/2014/main" id="{E7ADA758-6D6A-4E4E-88F7-1B5038A0E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37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588D0-7976-9CB1-B7F6-08E4181D2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212" y="1248697"/>
            <a:ext cx="4619233" cy="43606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800" b="0" i="0" kern="1200" cap="all" dirty="0">
                <a:latin typeface="Bahnschrift" panose="020B0502040204020203" pitchFamily="34" charset="0"/>
              </a:rPr>
              <a:t>Hyper-personalized ads within video games: Ads matched to user interests, seamlessly integrated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6D7C53C-B0E3-427C-B58C-BBF279079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65041" y="-68957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34DBF-6B84-62AE-FF01-D19CE4F5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7" y="1248696"/>
            <a:ext cx="5621584" cy="43606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b="0" i="0" kern="1200" dirty="0">
                <a:solidFill>
                  <a:schemeClr val="bg2"/>
                </a:solidFill>
                <a:latin typeface="Bahnschrift" panose="020B0502040204020203" pitchFamily="34" charset="0"/>
              </a:rPr>
              <a:t>Solution </a:t>
            </a:r>
            <a:br>
              <a:rPr lang="en-US" sz="8000" b="0" i="0" kern="1200" dirty="0">
                <a:solidFill>
                  <a:schemeClr val="bg2"/>
                </a:solidFill>
                <a:latin typeface="Bahnschrift" panose="020B0502040204020203" pitchFamily="34" charset="0"/>
              </a:rPr>
            </a:br>
            <a:r>
              <a:rPr lang="en-US" sz="8000" b="0" i="0" kern="1200" dirty="0">
                <a:solidFill>
                  <a:schemeClr val="bg2"/>
                </a:solidFill>
                <a:latin typeface="Bahnschrift" panose="020B0502040204020203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96075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8B86-D6DA-2CFB-3570-8FE32DA6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5"/>
            <a:ext cx="4646904" cy="22090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Market Opportunity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CD4EDA32-52B4-31AF-3435-FEC32DDEC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58" r="2782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D026AE0C-A653-B81B-803B-7D8D543A7D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8571201"/>
              </p:ext>
            </p:extLst>
          </p:nvPr>
        </p:nvGraphicFramePr>
        <p:xfrm>
          <a:off x="761802" y="2743200"/>
          <a:ext cx="4646905" cy="36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095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8F4A-1369-E989-1E72-382A6611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Technology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CCAB-C96F-482D-A7E9-BF1A6ACB9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055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Use of </a:t>
            </a:r>
            <a:r>
              <a:rPr lang="en-US" sz="2400" dirty="0" err="1">
                <a:latin typeface="Bahnschrift" panose="020B0502040204020203" pitchFamily="34" charset="0"/>
              </a:rPr>
              <a:t>VectorDB</a:t>
            </a:r>
            <a:r>
              <a:rPr lang="en-US" sz="2400" dirty="0">
                <a:latin typeface="Bahnschrift" panose="020B0502040204020203" pitchFamily="34" charset="0"/>
              </a:rPr>
              <a:t> for matching; 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Dynamic ad insertion technology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Data privacy and user consent mechanisms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MongoDB, </a:t>
            </a:r>
            <a:r>
              <a:rPr lang="en-US" sz="2400" dirty="0" err="1">
                <a:latin typeface="Bahnschrift" panose="020B0502040204020203" pitchFamily="34" charset="0"/>
              </a:rPr>
              <a:t>GenAI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73591586-1621-F019-AEB3-1C3F6A6C7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05" r="35759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352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9D9A4758-DE42-3703-4EA2-D5851D40E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1" r="361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85B35A-72FF-49BC-D033-CA675A8A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58296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latin typeface="Bahnschrift" panose="020B0502040204020203" pitchFamily="34" charset="0"/>
              </a:rPr>
              <a:t>Benefits &amp;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647CD-EADC-2843-9E66-655F34C6D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2317597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Improved user experience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Higher engagement rates for advertisers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New revenue streams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73275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F8DF-A867-ECA0-AE2E-5B9E9888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613161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latin typeface="Bahnschrift" panose="020B0502040204020203" pitchFamily="34" charset="0"/>
              </a:rPr>
              <a:t>Challenges &amp;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F4346-E750-9082-BE75-08E3D013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528047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User privacy concerns; Integration with diverse game environments; Partnership with developers</a:t>
            </a:r>
          </a:p>
        </p:txBody>
      </p:sp>
      <p:pic>
        <p:nvPicPr>
          <p:cNvPr id="5" name="Picture 4" descr="Jigsaw piece bridging the gap">
            <a:extLst>
              <a:ext uri="{FF2B5EF4-FFF2-40B4-BE49-F238E27FC236}">
                <a16:creationId xmlns:a16="http://schemas.microsoft.com/office/drawing/2014/main" id="{4C667B92-43D0-A626-E6E3-95A284BDB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7" r="29702"/>
          <a:stretch/>
        </p:blipFill>
        <p:spPr>
          <a:xfrm>
            <a:off x="6107952" y="23905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0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060AE528-C02B-22FA-9015-51AD87359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1" r="32514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8BCAE-133A-1D25-7153-A4E80E06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684" y="1304320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latin typeface="Bahnschrift" panose="020B0502040204020203" pitchFamily="34" charset="0"/>
              </a:rPr>
              <a:t>Business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62810-7A7A-CEF1-3AF9-3188325F6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Revenue sharing with developers; Pricing model for advertisers</a:t>
            </a:r>
          </a:p>
        </p:txBody>
      </p:sp>
    </p:spTree>
    <p:extLst>
      <p:ext uri="{BB962C8B-B14F-4D97-AF65-F5344CB8AC3E}">
        <p14:creationId xmlns:p14="http://schemas.microsoft.com/office/powerpoint/2010/main" val="134453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5DF0-900F-1BB1-6D2D-A99506A3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>
                <a:latin typeface="Bahnschrift" panose="020B0502040204020203" pitchFamily="34" charset="0"/>
              </a:rPr>
              <a:t>Market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ACA8-BD08-B7EB-19CB-B818371CA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9978" y="2787167"/>
            <a:ext cx="3789293" cy="33294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Targeting indie and AAA developers; Partnerships with ad networks; Early adopter incentives</a:t>
            </a:r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B4473F09-289C-C4F4-572C-C4FCA109D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9" r="21969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4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1413</TotalTime>
  <Words>156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Bahnschrift</vt:lpstr>
      <vt:lpstr>Century Gothic</vt:lpstr>
      <vt:lpstr>Wingdings 3</vt:lpstr>
      <vt:lpstr>Ion</vt:lpstr>
      <vt:lpstr>Hyper-Personalized In-Game Advertising</vt:lpstr>
      <vt:lpstr>Problem Statement</vt:lpstr>
      <vt:lpstr>Solution  Overview</vt:lpstr>
      <vt:lpstr>Market Opportunity</vt:lpstr>
      <vt:lpstr>Technology Implementation</vt:lpstr>
      <vt:lpstr>Benefits &amp; Features</vt:lpstr>
      <vt:lpstr>Challenges &amp; Solutions</vt:lpstr>
      <vt:lpstr>Business Model</vt:lpstr>
      <vt:lpstr>Market Strategy</vt:lpstr>
      <vt:lpstr>Closing &amp; 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Hyper-Personalized In-Game Advertising</dc:title>
  <dc:creator>Wilson A</dc:creator>
  <cp:lastModifiedBy>BIBAS RAI</cp:lastModifiedBy>
  <cp:revision>4</cp:revision>
  <dcterms:created xsi:type="dcterms:W3CDTF">2024-03-09T10:58:48Z</dcterms:created>
  <dcterms:modified xsi:type="dcterms:W3CDTF">2024-03-10T11:27:55Z</dcterms:modified>
</cp:coreProperties>
</file>