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8" r:id="rId4"/>
    <p:sldId id="259" r:id="rId5"/>
    <p:sldId id="260" r:id="rId6"/>
    <p:sldId id="257" r:id="rId7"/>
    <p:sldId id="261" r:id="rId8"/>
    <p:sldId id="262"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8/10/2019</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8/10/2019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8/10/2019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8/10/2019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8/10/2019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8/10/2019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8/10/2019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A700-F8A0-4643-9E77-C6C2C5517D94}"/>
              </a:ext>
            </a:extLst>
          </p:cNvPr>
          <p:cNvSpPr>
            <a:spLocks noGrp="1"/>
          </p:cNvSpPr>
          <p:nvPr>
            <p:ph type="ctrTitle"/>
          </p:nvPr>
        </p:nvSpPr>
        <p:spPr/>
        <p:txBody>
          <a:bodyPr>
            <a:normAutofit fontScale="90000"/>
          </a:bodyPr>
          <a:lstStyle/>
          <a:p>
            <a:r>
              <a:rPr lang="en-IN" dirty="0"/>
              <a:t>Attendance management using face recognition</a:t>
            </a:r>
          </a:p>
        </p:txBody>
      </p:sp>
    </p:spTree>
    <p:extLst>
      <p:ext uri="{BB962C8B-B14F-4D97-AF65-F5344CB8AC3E}">
        <p14:creationId xmlns:p14="http://schemas.microsoft.com/office/powerpoint/2010/main" val="66681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561228-8EB0-4C80-8D79-494C575FF597}"/>
              </a:ext>
            </a:extLst>
          </p:cNvPr>
          <p:cNvSpPr>
            <a:spLocks noGrp="1"/>
          </p:cNvSpPr>
          <p:nvPr>
            <p:ph sz="quarter" idx="13"/>
          </p:nvPr>
        </p:nvSpPr>
        <p:spPr>
          <a:xfrm>
            <a:off x="685800" y="417250"/>
            <a:ext cx="10394707" cy="4957335"/>
          </a:xfrm>
        </p:spPr>
        <p:txBody>
          <a:bodyPr/>
          <a:lstStyle/>
          <a:p>
            <a:pPr algn="just"/>
            <a:r>
              <a:rPr lang="en-US" dirty="0"/>
              <a:t>Parameters: the LBPH uses 4 parameters:</a:t>
            </a:r>
          </a:p>
          <a:p>
            <a:pPr algn="just"/>
            <a:r>
              <a:rPr lang="en-US" dirty="0"/>
              <a:t>Radius: the radius is used to build the circular local binary pattern and represents the radius around the central pixel. It is usually set to 1.</a:t>
            </a:r>
          </a:p>
          <a:p>
            <a:pPr algn="just"/>
            <a:r>
              <a:rPr lang="en-US" dirty="0"/>
              <a:t>Neighbors: the number of sample points to build the circular local binary pattern. Keep in mind: the more sample points you include, the higher the computational cost. It is usually set to 8.</a:t>
            </a:r>
          </a:p>
          <a:p>
            <a:pPr algn="just"/>
            <a:r>
              <a:rPr lang="en-US" dirty="0"/>
              <a:t>Grid X: the number of cells in the horizontal direction. The more cells, the finer the grid, the higher the dimensionality of the resulting feature vector. It is usually set to 8.</a:t>
            </a:r>
          </a:p>
          <a:p>
            <a:pPr algn="just"/>
            <a:r>
              <a:rPr lang="en-US" dirty="0"/>
              <a:t>Grid Y: the number of cells in the vertical direction. The more cells, the finer the grid, the higher the dimensionality of the resulting feature vector. It is usually set to 8.</a:t>
            </a:r>
          </a:p>
          <a:p>
            <a:endParaRPr lang="en-IN" dirty="0"/>
          </a:p>
        </p:txBody>
      </p:sp>
    </p:spTree>
    <p:extLst>
      <p:ext uri="{BB962C8B-B14F-4D97-AF65-F5344CB8AC3E}">
        <p14:creationId xmlns:p14="http://schemas.microsoft.com/office/powerpoint/2010/main" val="2235427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8B03CF-35B2-4CD8-AFF7-D28433C1D5C6}"/>
              </a:ext>
            </a:extLst>
          </p:cNvPr>
          <p:cNvPicPr>
            <a:picLocks noChangeAspect="1"/>
          </p:cNvPicPr>
          <p:nvPr/>
        </p:nvPicPr>
        <p:blipFill>
          <a:blip r:embed="rId2"/>
          <a:stretch>
            <a:fillRect/>
          </a:stretch>
        </p:blipFill>
        <p:spPr>
          <a:xfrm>
            <a:off x="578529" y="1249420"/>
            <a:ext cx="10076154" cy="3580032"/>
          </a:xfrm>
          <a:prstGeom prst="rect">
            <a:avLst/>
          </a:prstGeom>
        </p:spPr>
      </p:pic>
    </p:spTree>
    <p:extLst>
      <p:ext uri="{BB962C8B-B14F-4D97-AF65-F5344CB8AC3E}">
        <p14:creationId xmlns:p14="http://schemas.microsoft.com/office/powerpoint/2010/main" val="89237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CAF8B-E01E-4873-B4B8-B56CFB44761B}"/>
              </a:ext>
            </a:extLst>
          </p:cNvPr>
          <p:cNvSpPr>
            <a:spLocks noGrp="1"/>
          </p:cNvSpPr>
          <p:nvPr>
            <p:ph sz="quarter" idx="13"/>
          </p:nvPr>
        </p:nvSpPr>
        <p:spPr>
          <a:xfrm>
            <a:off x="685800" y="408374"/>
            <a:ext cx="10394707" cy="4966212"/>
          </a:xfrm>
        </p:spPr>
        <p:txBody>
          <a:bodyPr/>
          <a:lstStyle/>
          <a:p>
            <a:r>
              <a:rPr lang="en-US" sz="2400" b="1" dirty="0"/>
              <a:t>Face Detection</a:t>
            </a:r>
            <a:r>
              <a:rPr lang="en-US" sz="2400" dirty="0"/>
              <a:t>:</a:t>
            </a:r>
          </a:p>
          <a:p>
            <a:pPr marL="0" indent="0" algn="just">
              <a:buNone/>
            </a:pPr>
            <a:r>
              <a:rPr lang="en-US" sz="2400" dirty="0"/>
              <a:t>		it has the objective of finding the faces (location and size) </a:t>
            </a:r>
          </a:p>
          <a:p>
            <a:pPr marL="0" indent="0" algn="just">
              <a:buNone/>
            </a:pPr>
            <a:r>
              <a:rPr lang="en-US" sz="2400" dirty="0"/>
              <a:t>		in an image and  probably extract them to be used 				by the face recognition algorithm.</a:t>
            </a:r>
          </a:p>
          <a:p>
            <a:r>
              <a:rPr lang="en-US" sz="2400" b="1" dirty="0"/>
              <a:t>Face Recognition</a:t>
            </a:r>
            <a:r>
              <a:rPr lang="en-US" sz="2400" dirty="0"/>
              <a:t>: </a:t>
            </a:r>
          </a:p>
          <a:p>
            <a:pPr marL="0" indent="0">
              <a:buNone/>
            </a:pPr>
            <a:r>
              <a:rPr lang="en-US" sz="2400" dirty="0"/>
              <a:t>		with the facial images already extracted, cropped, resized and 		usually converted to grayscale, the face recognition 				algorithm is responsible for finding characteristics which 			best describe the image.</a:t>
            </a:r>
          </a:p>
          <a:p>
            <a:endParaRPr lang="en-IN" dirty="0"/>
          </a:p>
        </p:txBody>
      </p:sp>
    </p:spTree>
    <p:extLst>
      <p:ext uri="{BB962C8B-B14F-4D97-AF65-F5344CB8AC3E}">
        <p14:creationId xmlns:p14="http://schemas.microsoft.com/office/powerpoint/2010/main" val="221668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299AB6-9828-4C74-A14E-63AD437596E0}"/>
              </a:ext>
            </a:extLst>
          </p:cNvPr>
          <p:cNvPicPr>
            <a:picLocks noChangeAspect="1"/>
          </p:cNvPicPr>
          <p:nvPr/>
        </p:nvPicPr>
        <p:blipFill>
          <a:blip r:embed="rId2"/>
          <a:stretch>
            <a:fillRect/>
          </a:stretch>
        </p:blipFill>
        <p:spPr>
          <a:xfrm>
            <a:off x="1473155" y="648070"/>
            <a:ext cx="7972685" cy="4796068"/>
          </a:xfrm>
          <a:prstGeom prst="rect">
            <a:avLst/>
          </a:prstGeom>
          <a:ln>
            <a:solidFill>
              <a:schemeClr val="tx1"/>
            </a:solidFill>
          </a:ln>
        </p:spPr>
      </p:pic>
    </p:spTree>
    <p:extLst>
      <p:ext uri="{BB962C8B-B14F-4D97-AF65-F5344CB8AC3E}">
        <p14:creationId xmlns:p14="http://schemas.microsoft.com/office/powerpoint/2010/main" val="1235257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71E332-79D0-431B-8D70-E764FF019B72}"/>
              </a:ext>
            </a:extLst>
          </p:cNvPr>
          <p:cNvPicPr/>
          <p:nvPr/>
        </p:nvPicPr>
        <p:blipFill>
          <a:blip r:embed="rId2"/>
          <a:stretch>
            <a:fillRect/>
          </a:stretch>
        </p:blipFill>
        <p:spPr>
          <a:xfrm>
            <a:off x="1296141" y="284085"/>
            <a:ext cx="8202966" cy="5637321"/>
          </a:xfrm>
          <a:prstGeom prst="rect">
            <a:avLst/>
          </a:prstGeom>
          <a:ln>
            <a:solidFill>
              <a:schemeClr val="tx1"/>
            </a:solidFill>
          </a:ln>
        </p:spPr>
      </p:pic>
    </p:spTree>
    <p:extLst>
      <p:ext uri="{BB962C8B-B14F-4D97-AF65-F5344CB8AC3E}">
        <p14:creationId xmlns:p14="http://schemas.microsoft.com/office/powerpoint/2010/main" val="247187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716-1B80-4756-9079-2100D5B154DF}"/>
              </a:ext>
            </a:extLst>
          </p:cNvPr>
          <p:cNvSpPr>
            <a:spLocks noGrp="1"/>
          </p:cNvSpPr>
          <p:nvPr>
            <p:ph type="title"/>
          </p:nvPr>
        </p:nvSpPr>
        <p:spPr/>
        <p:txBody>
          <a:bodyPr/>
          <a:lstStyle/>
          <a:p>
            <a:r>
              <a:rPr lang="en-US" dirty="0"/>
              <a:t>Open Source Computer Vision</a:t>
            </a:r>
            <a:endParaRPr lang="en-IN" dirty="0"/>
          </a:p>
        </p:txBody>
      </p:sp>
      <p:sp>
        <p:nvSpPr>
          <p:cNvPr id="3" name="Content Placeholder 2">
            <a:extLst>
              <a:ext uri="{FF2B5EF4-FFF2-40B4-BE49-F238E27FC236}">
                <a16:creationId xmlns:a16="http://schemas.microsoft.com/office/drawing/2014/main" id="{97CF53EA-23B7-4501-918B-74180180B868}"/>
              </a:ext>
            </a:extLst>
          </p:cNvPr>
          <p:cNvSpPr>
            <a:spLocks noGrp="1"/>
          </p:cNvSpPr>
          <p:nvPr>
            <p:ph sz="quarter" idx="13"/>
          </p:nvPr>
        </p:nvSpPr>
        <p:spPr/>
        <p:txBody>
          <a:bodyPr/>
          <a:lstStyle/>
          <a:p>
            <a:r>
              <a:rPr lang="en-US" dirty="0"/>
              <a:t>OpenCV is a library of programming functions mainly aimed at real-time computer vision. It is a classifier that helps in processing the images. </a:t>
            </a:r>
          </a:p>
          <a:p>
            <a:r>
              <a:rPr lang="en-US" dirty="0"/>
              <a:t>It comes with the Face Detection class for face detection. To perform the face detection, the following modules need to be imported. </a:t>
            </a:r>
          </a:p>
          <a:p>
            <a:r>
              <a:rPr lang="en-US" dirty="0"/>
              <a:t> 1. cv2 – It is an OpenCV package object or module and has the functions image processing. 2. </a:t>
            </a:r>
            <a:r>
              <a:rPr lang="en-US" dirty="0" err="1"/>
              <a:t>numpy</a:t>
            </a:r>
            <a:r>
              <a:rPr lang="en-US" dirty="0"/>
              <a:t> – The image will be stored in </a:t>
            </a:r>
            <a:r>
              <a:rPr lang="en-US" dirty="0" err="1"/>
              <a:t>numpy</a:t>
            </a:r>
            <a:r>
              <a:rPr lang="en-US" dirty="0"/>
              <a:t> arrays. </a:t>
            </a:r>
            <a:endParaRPr lang="en-IN" dirty="0"/>
          </a:p>
        </p:txBody>
      </p:sp>
    </p:spTree>
    <p:extLst>
      <p:ext uri="{BB962C8B-B14F-4D97-AF65-F5344CB8AC3E}">
        <p14:creationId xmlns:p14="http://schemas.microsoft.com/office/powerpoint/2010/main" val="409173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8319-C895-4CA1-987F-03743FF39F4C}"/>
              </a:ext>
            </a:extLst>
          </p:cNvPr>
          <p:cNvSpPr>
            <a:spLocks noGrp="1"/>
          </p:cNvSpPr>
          <p:nvPr>
            <p:ph type="title"/>
          </p:nvPr>
        </p:nvSpPr>
        <p:spPr>
          <a:xfrm>
            <a:off x="685801" y="204187"/>
            <a:ext cx="10396882" cy="1189608"/>
          </a:xfrm>
        </p:spPr>
        <p:txBody>
          <a:bodyPr/>
          <a:lstStyle/>
          <a:p>
            <a:r>
              <a:rPr lang="en-IN" dirty="0"/>
              <a:t>Face Detection : </a:t>
            </a:r>
            <a:r>
              <a:rPr lang="en-US" dirty="0" err="1"/>
              <a:t>Haar</a:t>
            </a:r>
            <a:r>
              <a:rPr lang="en-US" dirty="0"/>
              <a:t> Cascade </a:t>
            </a:r>
            <a:endParaRPr lang="en-IN" dirty="0"/>
          </a:p>
        </p:txBody>
      </p:sp>
      <p:sp>
        <p:nvSpPr>
          <p:cNvPr id="3" name="Content Placeholder 2">
            <a:extLst>
              <a:ext uri="{FF2B5EF4-FFF2-40B4-BE49-F238E27FC236}">
                <a16:creationId xmlns:a16="http://schemas.microsoft.com/office/drawing/2014/main" id="{13A667CF-3533-4122-AA64-9B4FC89D78E0}"/>
              </a:ext>
            </a:extLst>
          </p:cNvPr>
          <p:cNvSpPr>
            <a:spLocks noGrp="1"/>
          </p:cNvSpPr>
          <p:nvPr>
            <p:ph sz="quarter" idx="13"/>
          </p:nvPr>
        </p:nvSpPr>
        <p:spPr>
          <a:xfrm>
            <a:off x="685800" y="1393796"/>
            <a:ext cx="10394707" cy="3980790"/>
          </a:xfrm>
        </p:spPr>
        <p:txBody>
          <a:bodyPr>
            <a:normAutofit/>
          </a:bodyPr>
          <a:lstStyle/>
          <a:p>
            <a:pPr fontAlgn="base"/>
            <a:r>
              <a:rPr lang="en-US" sz="1800" dirty="0"/>
              <a:t>It is a machine learning object detection algorithm used to identify objects in an image or video .</a:t>
            </a:r>
          </a:p>
          <a:p>
            <a:pPr fontAlgn="base"/>
            <a:r>
              <a:rPr lang="en-US" sz="1800" dirty="0"/>
              <a:t>Proposed by Paul Viola and Michael Jones in their paper "Rapid Object Detection using a Boosted Cascade of Simple Features" in 2001</a:t>
            </a:r>
          </a:p>
          <a:p>
            <a:pPr algn="just" fontAlgn="base"/>
            <a:r>
              <a:rPr lang="en-US" sz="1800" dirty="0"/>
              <a:t>It is a ml based approach where a cascade function is trained from a lot of positive and negative images. It is then used to detect objects in other images.</a:t>
            </a:r>
          </a:p>
          <a:p>
            <a:endParaRPr lang="en-IN" dirty="0"/>
          </a:p>
        </p:txBody>
      </p:sp>
    </p:spTree>
    <p:extLst>
      <p:ext uri="{BB962C8B-B14F-4D97-AF65-F5344CB8AC3E}">
        <p14:creationId xmlns:p14="http://schemas.microsoft.com/office/powerpoint/2010/main" val="1248711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FB79-5069-4055-B9B6-E7F59BF722AB}"/>
              </a:ext>
            </a:extLst>
          </p:cNvPr>
          <p:cNvSpPr>
            <a:spLocks noGrp="1"/>
          </p:cNvSpPr>
          <p:nvPr>
            <p:ph type="title"/>
          </p:nvPr>
        </p:nvSpPr>
        <p:spPr/>
        <p:txBody>
          <a:bodyPr>
            <a:normAutofit/>
          </a:bodyPr>
          <a:lstStyle/>
          <a:p>
            <a:r>
              <a:rPr lang="en-US" dirty="0" err="1"/>
              <a:t>Haar</a:t>
            </a:r>
            <a:r>
              <a:rPr lang="en-US" dirty="0"/>
              <a:t> Feature Selection</a:t>
            </a:r>
            <a:endParaRPr lang="en-IN" dirty="0"/>
          </a:p>
        </p:txBody>
      </p:sp>
      <p:pic>
        <p:nvPicPr>
          <p:cNvPr id="1026" name="Picture 2" descr="Image result for viola jones algorithm verser haar cascade">
            <a:extLst>
              <a:ext uri="{FF2B5EF4-FFF2-40B4-BE49-F238E27FC236}">
                <a16:creationId xmlns:a16="http://schemas.microsoft.com/office/drawing/2014/main" id="{4C7B1A5E-BC51-4BA6-AE02-289FAA212D49}"/>
              </a:ext>
            </a:extLst>
          </p:cNvPr>
          <p:cNvPicPr>
            <a:picLocks noGrp="1" noChangeAspect="1" noChangeArrowheads="1"/>
          </p:cNvPicPr>
          <p:nvPr>
            <p:ph sz="quarter" idx="13"/>
          </p:nvPr>
        </p:nvPicPr>
        <p:blipFill rotWithShape="1">
          <a:blip r:embed="rId2">
            <a:extLst>
              <a:ext uri="{28A0092B-C50C-407E-A947-70E740481C1C}">
                <a14:useLocalDpi xmlns:a14="http://schemas.microsoft.com/office/drawing/2010/main" val="0"/>
              </a:ext>
            </a:extLst>
          </a:blip>
          <a:srcRect t="4432" b="4687"/>
          <a:stretch/>
        </p:blipFill>
        <p:spPr bwMode="auto">
          <a:xfrm>
            <a:off x="2450238" y="1837764"/>
            <a:ext cx="5113538" cy="3710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136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E568-2862-4A12-A0A7-523077ECEA8A}"/>
              </a:ext>
            </a:extLst>
          </p:cNvPr>
          <p:cNvSpPr>
            <a:spLocks noGrp="1"/>
          </p:cNvSpPr>
          <p:nvPr>
            <p:ph type="title"/>
          </p:nvPr>
        </p:nvSpPr>
        <p:spPr/>
        <p:txBody>
          <a:bodyPr>
            <a:normAutofit/>
          </a:bodyPr>
          <a:lstStyle/>
          <a:p>
            <a:r>
              <a:rPr lang="en-US" dirty="0"/>
              <a:t>Creating  Integral Images</a:t>
            </a:r>
            <a:endParaRPr lang="en-IN" dirty="0"/>
          </a:p>
        </p:txBody>
      </p:sp>
      <p:pic>
        <p:nvPicPr>
          <p:cNvPr id="4" name="Picture 4" descr="Image result for viola jones algorithm verser haar cascade">
            <a:extLst>
              <a:ext uri="{FF2B5EF4-FFF2-40B4-BE49-F238E27FC236}">
                <a16:creationId xmlns:a16="http://schemas.microsoft.com/office/drawing/2014/main" id="{4A57FF21-AC86-4C26-B25B-AF6213EE7EC3}"/>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574524" y="1633580"/>
            <a:ext cx="5378454" cy="3977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669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BFA6-49BA-4674-929C-527F8F2B32A7}"/>
              </a:ext>
            </a:extLst>
          </p:cNvPr>
          <p:cNvSpPr>
            <a:spLocks noGrp="1"/>
          </p:cNvSpPr>
          <p:nvPr>
            <p:ph type="title"/>
          </p:nvPr>
        </p:nvSpPr>
        <p:spPr>
          <a:xfrm>
            <a:off x="685801" y="159799"/>
            <a:ext cx="10396882" cy="1323616"/>
          </a:xfrm>
        </p:spPr>
        <p:txBody>
          <a:bodyPr/>
          <a:lstStyle/>
          <a:p>
            <a:r>
              <a:rPr lang="en-IN" dirty="0"/>
              <a:t>Face Recognition : LBPH</a:t>
            </a:r>
          </a:p>
        </p:txBody>
      </p:sp>
      <p:sp>
        <p:nvSpPr>
          <p:cNvPr id="3" name="Content Placeholder 2">
            <a:extLst>
              <a:ext uri="{FF2B5EF4-FFF2-40B4-BE49-F238E27FC236}">
                <a16:creationId xmlns:a16="http://schemas.microsoft.com/office/drawing/2014/main" id="{8E8B2B0E-4F4D-42E2-8F7D-7214131FE15E}"/>
              </a:ext>
            </a:extLst>
          </p:cNvPr>
          <p:cNvSpPr>
            <a:spLocks noGrp="1"/>
          </p:cNvSpPr>
          <p:nvPr>
            <p:ph sz="quarter" idx="13"/>
          </p:nvPr>
        </p:nvSpPr>
        <p:spPr>
          <a:xfrm>
            <a:off x="685800" y="1483415"/>
            <a:ext cx="10394707" cy="4526768"/>
          </a:xfrm>
        </p:spPr>
        <p:txBody>
          <a:bodyPr/>
          <a:lstStyle/>
          <a:p>
            <a:pPr algn="just"/>
            <a:endParaRPr lang="en-US" dirty="0"/>
          </a:p>
          <a:p>
            <a:pPr algn="just"/>
            <a:r>
              <a:rPr lang="en-US" dirty="0"/>
              <a:t>Local Binary Patterns (LBP) is a type of visual descriptor used for classification in computer vision. LBP was first described in 1994 and has since been found to be a powerful feature for texture classification. It has further been determined that when LBP is combined with the Histogram of oriented gradients (HOG) descriptor, it improves the detection performance considerably on some datasets.</a:t>
            </a:r>
          </a:p>
          <a:p>
            <a:pPr marL="0" indent="0" algn="just">
              <a:buNone/>
            </a:pPr>
            <a:endParaRPr lang="en-US" dirty="0"/>
          </a:p>
          <a:p>
            <a:pPr algn="just"/>
            <a:r>
              <a:rPr lang="en-US" dirty="0"/>
              <a:t>Local Binary Pattern (LBP) is a simple yet very efficient texture operator which labels the pixels of an image by thresholding the neighborhood of each pixel and considers the result as a binary number.</a:t>
            </a:r>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18456326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263</TotalTime>
  <Words>404</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Impact</vt:lpstr>
      <vt:lpstr>Main Event</vt:lpstr>
      <vt:lpstr>Attendance management using face recognition</vt:lpstr>
      <vt:lpstr>PowerPoint Presentation</vt:lpstr>
      <vt:lpstr>PowerPoint Presentation</vt:lpstr>
      <vt:lpstr>PowerPoint Presentation</vt:lpstr>
      <vt:lpstr>Open Source Computer Vision</vt:lpstr>
      <vt:lpstr>Face Detection : Haar Cascade </vt:lpstr>
      <vt:lpstr>Haar Feature Selection</vt:lpstr>
      <vt:lpstr>Creating  Integral Images</vt:lpstr>
      <vt:lpstr>Face Recognition : LBPH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management using face recognition</dc:title>
  <dc:creator>shraddha bibave</dc:creator>
  <cp:lastModifiedBy>shraddha bibave</cp:lastModifiedBy>
  <cp:revision>9</cp:revision>
  <dcterms:created xsi:type="dcterms:W3CDTF">2019-08-10T01:11:28Z</dcterms:created>
  <dcterms:modified xsi:type="dcterms:W3CDTF">2019-08-10T05:35:18Z</dcterms:modified>
</cp:coreProperties>
</file>