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nonymous Pro"/>
      <p:regular r:id="rId15"/>
      <p:bold r:id="rId16"/>
      <p:italic r:id="rId17"/>
      <p:boldItalic r:id="rId18"/>
    </p:embeddedFont>
    <p:embeddedFont>
      <p:font typeface="Barlow Condensed Medium"/>
      <p:regular r:id="rId19"/>
      <p:bold r:id="rId20"/>
      <p:italic r:id="rId21"/>
      <p:boldItalic r:id="rId22"/>
    </p:embeddedFont>
    <p:embeddedFont>
      <p:font typeface="Barlow Condensed SemiBold"/>
      <p:regular r:id="rId23"/>
      <p:bold r:id="rId24"/>
      <p:italic r:id="rId25"/>
      <p:boldItalic r:id="rId26"/>
    </p:embeddedFont>
    <p:embeddedFont>
      <p:font typeface="Barlow Condensed"/>
      <p:regular r:id="rId27"/>
      <p:bold r:id="rId28"/>
      <p:italic r:id="rId29"/>
      <p:boldItalic r:id="rId30"/>
    </p:embeddedFont>
    <p:embeddedFont>
      <p:font typeface="Barlow Condensed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Medium-bold.fntdata"/><Relationship Id="rId22" Type="http://schemas.openxmlformats.org/officeDocument/2006/relationships/font" Target="fonts/BarlowCondensedMedium-boldItalic.fntdata"/><Relationship Id="rId21" Type="http://schemas.openxmlformats.org/officeDocument/2006/relationships/font" Target="fonts/BarlowCondensedMedium-italic.fntdata"/><Relationship Id="rId24" Type="http://schemas.openxmlformats.org/officeDocument/2006/relationships/font" Target="fonts/BarlowCondensedSemiBold-bold.fntdata"/><Relationship Id="rId23" Type="http://schemas.openxmlformats.org/officeDocument/2006/relationships/font" Target="fonts/BarlowCondensed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CondensedSemiBold-boldItalic.fntdata"/><Relationship Id="rId25" Type="http://schemas.openxmlformats.org/officeDocument/2006/relationships/font" Target="fonts/BarlowCondensedSemiBold-italic.fntdata"/><Relationship Id="rId28" Type="http://schemas.openxmlformats.org/officeDocument/2006/relationships/font" Target="fonts/BarlowCondensed-bold.fntdata"/><Relationship Id="rId27" Type="http://schemas.openxmlformats.org/officeDocument/2006/relationships/font" Target="fonts/Barlow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Condense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CondensedLight-regular.fntdata"/><Relationship Id="rId30" Type="http://schemas.openxmlformats.org/officeDocument/2006/relationships/font" Target="fonts/BarlowCondensed-boldItalic.fntdata"/><Relationship Id="rId11" Type="http://schemas.openxmlformats.org/officeDocument/2006/relationships/slide" Target="slides/slide6.xml"/><Relationship Id="rId33" Type="http://schemas.openxmlformats.org/officeDocument/2006/relationships/font" Target="fonts/BarlowCondensedLight-italic.fntdata"/><Relationship Id="rId10" Type="http://schemas.openxmlformats.org/officeDocument/2006/relationships/slide" Target="slides/slide5.xml"/><Relationship Id="rId32" Type="http://schemas.openxmlformats.org/officeDocument/2006/relationships/font" Target="fonts/BarlowCondensed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BarlowCondensedLight-boldItalic.fntdata"/><Relationship Id="rId15" Type="http://schemas.openxmlformats.org/officeDocument/2006/relationships/font" Target="fonts/AnonymousPro-regular.fntdata"/><Relationship Id="rId14" Type="http://schemas.openxmlformats.org/officeDocument/2006/relationships/slide" Target="slides/slide9.xml"/><Relationship Id="rId17" Type="http://schemas.openxmlformats.org/officeDocument/2006/relationships/font" Target="fonts/AnonymousPro-italic.fntdata"/><Relationship Id="rId16" Type="http://schemas.openxmlformats.org/officeDocument/2006/relationships/font" Target="fonts/AnonymousPro-bold.fntdata"/><Relationship Id="rId19" Type="http://schemas.openxmlformats.org/officeDocument/2006/relationships/font" Target="fonts/BarlowCondensedMedium-regular.fntdata"/><Relationship Id="rId18" Type="http://schemas.openxmlformats.org/officeDocument/2006/relationships/font" Target="fonts/AnonymousPr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f040042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f040042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28ddab7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28ddab7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d9829d3a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d9829d3a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75121a9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75121a9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75121a9b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75121a9b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75121a9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75121a9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75121a9b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75121a9b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4ae3fb11c3c8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4ae3fb11c3c8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4d7e4f0f_5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4d7e4f0f_5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P Copertina" type="title">
  <p:cSld name="TITLE">
    <p:bg>
      <p:bgPr>
        <a:solidFill>
          <a:srgbClr val="D9323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2679192"/>
            <a:ext cx="85206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62905" y="3296700"/>
            <a:ext cx="85206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 Condensed Light"/>
              <a:buNone/>
              <a:defRPr sz="1600"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04950" y="1063225"/>
            <a:ext cx="2392550" cy="20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code">
  <p:cSld name="TITLE_ONLY_1_1">
    <p:bg>
      <p:bgPr>
        <a:solidFill>
          <a:srgbClr val="111D2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1"/>
          <p:cNvSpPr txBox="1"/>
          <p:nvPr>
            <p:ph idx="2" type="title"/>
          </p:nvPr>
        </p:nvSpPr>
        <p:spPr>
          <a:xfrm>
            <a:off x="311700" y="1870387"/>
            <a:ext cx="8520600" cy="31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nonymous Pro"/>
              <a:buNone/>
              <a:defRPr sz="160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53" name="Google Shape;5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0600" y="4663222"/>
            <a:ext cx="262800" cy="32205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idx="1" type="subTitle"/>
          </p:nvPr>
        </p:nvSpPr>
        <p:spPr>
          <a:xfrm>
            <a:off x="311700" y="1473312"/>
            <a:ext cx="8433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logo">
  <p:cSld name="BLANK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4357425" y="4532100"/>
            <a:ext cx="441600" cy="49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 rot="-5400000">
            <a:off x="6531100" y="2085650"/>
            <a:ext cx="429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500" y="4616172"/>
            <a:ext cx="262800" cy="32205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2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logo 1">
  <p:cSld name="BLANK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4357425" y="4532100"/>
            <a:ext cx="441600" cy="49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 rot="-5400000">
            <a:off x="6531100" y="2085650"/>
            <a:ext cx="429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Font typeface="Barlow Condensed Light"/>
              <a:buNone/>
              <a:defRPr sz="2500">
                <a:solidFill>
                  <a:srgbClr val="999999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500" y="4616172"/>
            <a:ext cx="262800" cy="32205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2" type="title"/>
          </p:nvPr>
        </p:nvSpPr>
        <p:spPr>
          <a:xfrm>
            <a:off x="1637250" y="2374950"/>
            <a:ext cx="57738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2800"/>
              <a:buNone/>
              <a:defRPr>
                <a:solidFill>
                  <a:srgbClr val="D93232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3" type="title"/>
          </p:nvPr>
        </p:nvSpPr>
        <p:spPr>
          <a:xfrm>
            <a:off x="1637250" y="2902375"/>
            <a:ext cx="5773800" cy="71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sz="1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zione business - cover">
  <p:cSld name="CUSTO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1673550" y="1997225"/>
            <a:ext cx="6129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4000"/>
              <a:buNone/>
              <a:defRPr sz="4000">
                <a:solidFill>
                  <a:srgbClr val="D9323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1673550" y="2769797"/>
            <a:ext cx="5851800" cy="5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3 - 2">
  <p:cSld name="CUSTOM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64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3-2">
  <p:cSld name="CUSTOM_3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4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P Copertina Chiusura">
  <p:cSld name="TITLE_1">
    <p:bg>
      <p:bgPr>
        <a:solidFill>
          <a:srgbClr val="D9323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0" y="2894224"/>
            <a:ext cx="85206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arlow Condensed SemiBold"/>
              <a:buNone/>
              <a:defRPr>
                <a:solidFill>
                  <a:srgbClr val="FFFFFF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10075" y="1257757"/>
            <a:ext cx="2392550" cy="2049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3"/>
          <p:cNvGrpSpPr/>
          <p:nvPr/>
        </p:nvGrpSpPr>
        <p:grpSpPr>
          <a:xfrm>
            <a:off x="4171000" y="4521000"/>
            <a:ext cx="802000" cy="145825"/>
            <a:chOff x="4171000" y="4521000"/>
            <a:chExt cx="802000" cy="145825"/>
          </a:xfrm>
        </p:grpSpPr>
        <p:pic>
          <p:nvPicPr>
            <p:cNvPr id="18" name="Google Shape;18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71000" y="4521000"/>
              <a:ext cx="145818" cy="14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89727" y="4521000"/>
              <a:ext cx="145818" cy="14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08455" y="4521000"/>
              <a:ext cx="145818" cy="14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827182" y="4521000"/>
              <a:ext cx="145818" cy="145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3"/>
          <p:cNvSpPr txBox="1"/>
          <p:nvPr/>
        </p:nvSpPr>
        <p:spPr>
          <a:xfrm>
            <a:off x="4136850" y="4136800"/>
            <a:ext cx="8703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Condensed"/>
                <a:ea typeface="Barlow Condensed"/>
                <a:cs typeface="Barlow Condensed"/>
                <a:sym typeface="Barlow Condensed"/>
              </a:rPr>
              <a:t>FOLLOW US</a:t>
            </a:r>
            <a:endParaRPr sz="1200"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6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_7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5">
  <p:cSld name="CUSTOM_8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CUSTOM_9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 1">
  <p:cSld name="CUSTOM_9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7">
  <p:cSld name="CUSTOM_10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p - titolo sezione - 2 righe" type="secHead">
  <p:cSld name="SECTION_HEADER">
    <p:bg>
      <p:bgPr>
        <a:solidFill>
          <a:srgbClr val="111D24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2422208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4000"/>
              <a:buNone/>
              <a:defRPr sz="4000">
                <a:solidFill>
                  <a:srgbClr val="D9323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504300" y="3194775"/>
            <a:ext cx="8135400" cy="56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5000">
                <a:solidFill>
                  <a:srgbClr val="FFFFFF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p - titolo sezione - 1 riga">
  <p:cSld name="SECTION_HEADER_2">
    <p:bg>
      <p:bgPr>
        <a:solidFill>
          <a:srgbClr val="111D24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2422208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 for Feedback">
  <p:cSld name="SECTION_HEADER_1">
    <p:bg>
      <p:bgPr>
        <a:solidFill>
          <a:srgbClr val="D9323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248625" y="2645775"/>
            <a:ext cx="8520600" cy="45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0600" y="4663222"/>
            <a:ext cx="262800" cy="32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800"/>
              <a:buFont typeface="Barlow Condensed"/>
              <a:buChar char="●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●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●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solidFill>
                  <a:srgbClr val="000000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tails">
  <p:cSld name="TITLE_ONLY_1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0"/>
          <p:cNvSpPr txBox="1"/>
          <p:nvPr>
            <p:ph idx="2" type="title"/>
          </p:nvPr>
        </p:nvSpPr>
        <p:spPr>
          <a:xfrm>
            <a:off x="311700" y="1201500"/>
            <a:ext cx="85206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"/>
              <a:buNone/>
              <a:defRPr sz="1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000"/>
              </a:spcBef>
              <a:spcAft>
                <a:spcPts val="100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0600" y="4663222"/>
            <a:ext cx="262800" cy="32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Medium"/>
              <a:buNone/>
              <a:defRPr sz="2800">
                <a:solidFill>
                  <a:schemeClr val="dk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800"/>
              <a:buFont typeface="Barlow Condensed"/>
              <a:buChar char="●"/>
              <a:defRPr sz="18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●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●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3232"/>
              </a:buClr>
              <a:buSzPts val="1400"/>
              <a:buFont typeface="Barlow Condensed"/>
              <a:buChar char="○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3232"/>
              </a:buClr>
              <a:buSzPts val="1400"/>
              <a:buFont typeface="Barlow Condensed"/>
              <a:buChar char="■"/>
              <a:defRPr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440600" y="4663222"/>
            <a:ext cx="262800" cy="32205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bibe74/CP202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/>
          <p:nvPr>
            <p:ph type="ctrTitle"/>
          </p:nvPr>
        </p:nvSpPr>
        <p:spPr>
          <a:xfrm>
            <a:off x="311700" y="2679192"/>
            <a:ext cx="8520600" cy="53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Utilizzare SQL per semplificare (o complicare?) le cose</a:t>
            </a:r>
            <a:endParaRPr/>
          </a:p>
        </p:txBody>
      </p:sp>
      <p:sp>
        <p:nvSpPr>
          <p:cNvPr id="106" name="Google Shape;106;p28"/>
          <p:cNvSpPr txBox="1"/>
          <p:nvPr>
            <p:ph idx="1" type="subTitle"/>
          </p:nvPr>
        </p:nvSpPr>
        <p:spPr>
          <a:xfrm>
            <a:off x="362905" y="3296700"/>
            <a:ext cx="8520600" cy="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Alberto Turelli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CodicePlastico</a:t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Riccione, 16 maggio 2025</a:t>
            </a:r>
            <a:endParaRPr i="1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/>
          <p:nvPr>
            <p:ph idx="1" type="body"/>
          </p:nvPr>
        </p:nvSpPr>
        <p:spPr>
          <a:xfrm>
            <a:off x="1188900" y="985975"/>
            <a:ext cx="6766200" cy="10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111D24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Sono Alberto</a:t>
            </a:r>
            <a:r>
              <a:rPr lang="en" sz="3100">
                <a:solidFill>
                  <a:srgbClr val="111D24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, </a:t>
            </a:r>
            <a:r>
              <a:rPr lang="en" sz="3100">
                <a:solidFill>
                  <a:srgbClr val="D93232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piacere!</a:t>
            </a:r>
            <a:endParaRPr sz="3100">
              <a:solidFill>
                <a:srgbClr val="D93232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3100">
              <a:solidFill>
                <a:srgbClr val="D93232"/>
              </a:solidFill>
              <a:latin typeface="Barlow Condensed Light"/>
              <a:ea typeface="Barlow Condensed Light"/>
              <a:cs typeface="Barlow Condensed Light"/>
              <a:sym typeface="Barlow Condensed Light"/>
            </a:endParaRPr>
          </a:p>
        </p:txBody>
      </p:sp>
      <p:sp>
        <p:nvSpPr>
          <p:cNvPr id="112" name="Google Shape;112;p29"/>
          <p:cNvSpPr txBox="1"/>
          <p:nvPr/>
        </p:nvSpPr>
        <p:spPr>
          <a:xfrm>
            <a:off x="3707550" y="3066800"/>
            <a:ext cx="172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50% Sviluppatore SQL 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50% Homebrewer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50% Esperto di statistica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13" name="Google Shape;113;p29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863" y="1738397"/>
            <a:ext cx="1324270" cy="12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9" title="perplexed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213" y="3490025"/>
            <a:ext cx="360875" cy="3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3637650" y="1461013"/>
            <a:ext cx="1868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pic>
        <p:nvPicPr>
          <p:cNvPr id="120" name="Google Shape;1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0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CTE (Common Table Expressions)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Transazioni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Istruzione MERGE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Un’UPDATE divertente che non farò mai più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Fun with T-SQL</a:t>
            </a:r>
            <a:endParaRPr sz="1600"/>
          </a:p>
        </p:txBody>
      </p:sp>
      <p:sp>
        <p:nvSpPr>
          <p:cNvPr id="122" name="Google Shape;122;p30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Istruzioni e concetti che semplificano la vita*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23" name="Google Shape;123;p30"/>
          <p:cNvSpPr txBox="1"/>
          <p:nvPr/>
        </p:nvSpPr>
        <p:spPr>
          <a:xfrm>
            <a:off x="1355850" y="4177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*: tranne quando la complicano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1587700" y="1461025"/>
            <a:ext cx="6563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CTE (Common Table Expression)</a:t>
            </a:r>
            <a:endParaRPr/>
          </a:p>
        </p:txBody>
      </p:sp>
      <p:pic>
        <p:nvPicPr>
          <p:cNvPr id="129" name="Google Shape;1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1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Evitare duplicazioni di codice nella stessa query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Rendere più leggibili query molto complicate &gt; DEMO #1.1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Effettuare query ricorsive &gt; DEMO #1.2</a:t>
            </a:r>
            <a:endParaRPr sz="1600"/>
          </a:p>
        </p:txBody>
      </p:sp>
      <p:sp>
        <p:nvSpPr>
          <p:cNvPr id="131" name="Google Shape;131;p31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Dare un nome ad una query, ed utilizzarla come fosse una tabella, può: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1587700" y="1461025"/>
            <a:ext cx="6563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Transazioni</a:t>
            </a:r>
            <a:endParaRPr/>
          </a:p>
        </p:txBody>
      </p:sp>
      <p:pic>
        <p:nvPicPr>
          <p:cNvPr id="137" name="Google Shape;1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2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Eseguire attività su più tabelle in un colpo solo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Evitare di lasciare dati sporchi nel caso di errori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Testare operazioni massive prima di eseguirle &gt; DEMO #2.1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(Breve introduzione a pagine, indice clustered e indici nonclustered)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Attenzione alla concorrenza! &gt; DEMO #2.2</a:t>
            </a:r>
            <a:endParaRPr sz="1600"/>
          </a:p>
        </p:txBody>
      </p:sp>
      <p:sp>
        <p:nvSpPr>
          <p:cNvPr id="139" name="Google Shape;139;p32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Inserire una serie di istruzioni in un unico “blocco logico” di codice può: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 txBox="1"/>
          <p:nvPr>
            <p:ph type="title"/>
          </p:nvPr>
        </p:nvSpPr>
        <p:spPr>
          <a:xfrm>
            <a:off x="1587700" y="1461025"/>
            <a:ext cx="6563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Istruzione MERGE</a:t>
            </a:r>
            <a:endParaRPr/>
          </a:p>
        </p:txBody>
      </p:sp>
      <p:pic>
        <p:nvPicPr>
          <p:cNvPr id="145" name="Google Shape;1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3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Font typeface="Barlow Condensed"/>
              <a:buChar char="●"/>
            </a:pPr>
            <a:r>
              <a:rPr lang="en" sz="1600"/>
              <a:t>Sincronizzare un’intera tabella, effettuando in un colpo solo:</a:t>
            </a:r>
            <a:endParaRPr sz="16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INSERT (dei nuovi record) / UPDATE (delle modifiche) / DELETE (dei record cancellati)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Log delle operazioni effettuate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&gt; DEMO #3</a:t>
            </a:r>
            <a:endParaRPr sz="1600"/>
          </a:p>
        </p:txBody>
      </p:sp>
      <p:sp>
        <p:nvSpPr>
          <p:cNvPr id="147" name="Google Shape;147;p33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Utilizzare l’istruzione MERGE può: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/>
          <p:nvPr>
            <p:ph type="title"/>
          </p:nvPr>
        </p:nvSpPr>
        <p:spPr>
          <a:xfrm>
            <a:off x="1587700" y="1461025"/>
            <a:ext cx="6563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Un’UPDATE divertente che non farò mai più</a:t>
            </a:r>
            <a:endParaRPr/>
          </a:p>
        </p:txBody>
      </p:sp>
      <p:pic>
        <p:nvPicPr>
          <p:cNvPr id="153" name="Google Shape;1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4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Principio KISS (Keep It Simple, … Sir)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&gt; DEMO #4 (derivata da una storia vera)</a:t>
            </a:r>
            <a:endParaRPr sz="1600"/>
          </a:p>
        </p:txBody>
      </p:sp>
      <p:sp>
        <p:nvSpPr>
          <p:cNvPr id="155" name="Google Shape;155;p34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Essere creativi può dare qualche soddisfazione, ma la fantasia a volte supera la realtà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56" name="Google Shape;156;p34" title="KIS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675" y="2492573"/>
            <a:ext cx="1780650" cy="14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type="title"/>
          </p:nvPr>
        </p:nvSpPr>
        <p:spPr>
          <a:xfrm>
            <a:off x="1587700" y="1461025"/>
            <a:ext cx="6563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with T-SQL</a:t>
            </a:r>
            <a:endParaRPr/>
          </a:p>
        </p:txBody>
      </p:sp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500" y="448013"/>
            <a:ext cx="911000" cy="9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5"/>
          <p:cNvSpPr txBox="1"/>
          <p:nvPr>
            <p:ph idx="2" type="title"/>
          </p:nvPr>
        </p:nvSpPr>
        <p:spPr>
          <a:xfrm>
            <a:off x="1355850" y="2631175"/>
            <a:ext cx="6887100" cy="154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Utilizzare parole riservate (SELECT, FROM, …) nei nomi di tabelle e campi </a:t>
            </a:r>
            <a:r>
              <a:rPr lang="en" sz="1600"/>
              <a:t>&gt; DEMO #5.1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3232"/>
              </a:buClr>
              <a:buSzPts val="1600"/>
              <a:buChar char="●"/>
            </a:pPr>
            <a:r>
              <a:rPr lang="en" sz="1600"/>
              <a:t>Certo </a:t>
            </a:r>
            <a:r>
              <a:rPr lang="en" sz="1600"/>
              <a:t>codice non può funzionare, ma il codice non lo sa e funziona* lo stesso &gt; DEMO #5.2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4" name="Google Shape;164;p35"/>
          <p:cNvSpPr txBox="1"/>
          <p:nvPr/>
        </p:nvSpPr>
        <p:spPr>
          <a:xfrm>
            <a:off x="1392475" y="2323375"/>
            <a:ext cx="6520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Non tutto quello che si può fare, si deve fare. O no?</a:t>
            </a:r>
            <a:endParaRPr sz="1100">
              <a:solidFill>
                <a:srgbClr val="B7B7B7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65" name="Google Shape;165;p35" title="flying bumblebee.jpg"/>
          <p:cNvPicPr preferRelativeResize="0"/>
          <p:nvPr/>
        </p:nvPicPr>
        <p:blipFill rotWithShape="1">
          <a:blip r:embed="rId4">
            <a:alphaModFix/>
          </a:blip>
          <a:srcRect b="0" l="0" r="-8213" t="-8213"/>
          <a:stretch/>
        </p:blipFill>
        <p:spPr>
          <a:xfrm>
            <a:off x="3996500" y="3210500"/>
            <a:ext cx="1219399" cy="121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323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ctrTitle"/>
          </p:nvPr>
        </p:nvSpPr>
        <p:spPr>
          <a:xfrm>
            <a:off x="311700" y="2894226"/>
            <a:ext cx="8520600" cy="11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Grazie!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https://github.com/bibe74/CP2025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