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61" r:id="rId4"/>
    <p:sldId id="285" r:id="rId5"/>
    <p:sldId id="288" r:id="rId6"/>
    <p:sldId id="287" r:id="rId7"/>
    <p:sldId id="289" r:id="rId8"/>
    <p:sldId id="290" r:id="rId9"/>
    <p:sldId id="279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34CF97-265E-4FDD-A259-82C40AC51759}">
  <a:tblStyle styleId="{CE34CF97-265E-4FDD-A259-82C40AC517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C98C05A9-513E-3115-D309-2097E7395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>
            <a:extLst>
              <a:ext uri="{FF2B5EF4-FFF2-40B4-BE49-F238E27FC236}">
                <a16:creationId xmlns:a16="http://schemas.microsoft.com/office/drawing/2014/main" id="{01ADC616-9B36-A8DC-592C-66528AD67C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>
            <a:extLst>
              <a:ext uri="{FF2B5EF4-FFF2-40B4-BE49-F238E27FC236}">
                <a16:creationId xmlns:a16="http://schemas.microsoft.com/office/drawing/2014/main" id="{982440EF-4757-370C-7571-55A654BA06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181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28BB6795-759D-5297-9ED9-ED70F2961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>
            <a:extLst>
              <a:ext uri="{FF2B5EF4-FFF2-40B4-BE49-F238E27FC236}">
                <a16:creationId xmlns:a16="http://schemas.microsoft.com/office/drawing/2014/main" id="{6DC72E77-3E83-417F-3948-79AD7F4924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>
            <a:extLst>
              <a:ext uri="{FF2B5EF4-FFF2-40B4-BE49-F238E27FC236}">
                <a16:creationId xmlns:a16="http://schemas.microsoft.com/office/drawing/2014/main" id="{821E44B8-672F-2227-68AA-874D61CA28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633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429DD06-8E89-E968-F936-1EED21E36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>
            <a:extLst>
              <a:ext uri="{FF2B5EF4-FFF2-40B4-BE49-F238E27FC236}">
                <a16:creationId xmlns:a16="http://schemas.microsoft.com/office/drawing/2014/main" id="{86E29708-0111-6D15-3E7A-4EC7D1946C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>
            <a:extLst>
              <a:ext uri="{FF2B5EF4-FFF2-40B4-BE49-F238E27FC236}">
                <a16:creationId xmlns:a16="http://schemas.microsoft.com/office/drawing/2014/main" id="{E537A4A2-5D2D-1F8B-8FCA-86421F4E37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140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465CC84-6471-80AC-DCBB-044FB16C7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>
            <a:extLst>
              <a:ext uri="{FF2B5EF4-FFF2-40B4-BE49-F238E27FC236}">
                <a16:creationId xmlns:a16="http://schemas.microsoft.com/office/drawing/2014/main" id="{334B1C7B-5663-EA83-87A6-48A6BFAF2A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>
            <a:extLst>
              <a:ext uri="{FF2B5EF4-FFF2-40B4-BE49-F238E27FC236}">
                <a16:creationId xmlns:a16="http://schemas.microsoft.com/office/drawing/2014/main" id="{2CF8E63F-CD06-FE7E-D934-33E94ABACC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733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E5CA3D2-71BB-8D06-2E09-94ABACDBA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>
            <a:extLst>
              <a:ext uri="{FF2B5EF4-FFF2-40B4-BE49-F238E27FC236}">
                <a16:creationId xmlns:a16="http://schemas.microsoft.com/office/drawing/2014/main" id="{9053B41E-3F4F-C899-9154-52CA4B8BEC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>
            <a:extLst>
              <a:ext uri="{FF2B5EF4-FFF2-40B4-BE49-F238E27FC236}">
                <a16:creationId xmlns:a16="http://schemas.microsoft.com/office/drawing/2014/main" id="{1D5B03E3-900D-95AA-9820-64DB88E038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498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Shape 11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Shape 26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Utilizzare SQL per semplificare (o complicare?) le cose</a:t>
            </a:r>
            <a:endParaRPr sz="1800" dirty="0"/>
          </a:p>
        </p:txBody>
      </p:sp>
      <p:grpSp>
        <p:nvGrpSpPr>
          <p:cNvPr id="71" name="Shape 71"/>
          <p:cNvGrpSpPr/>
          <p:nvPr/>
        </p:nvGrpSpPr>
        <p:grpSpPr>
          <a:xfrm>
            <a:off x="6991960" y="3047878"/>
            <a:ext cx="1006738" cy="954227"/>
            <a:chOff x="5300400" y="3670175"/>
            <a:chExt cx="421300" cy="399325"/>
          </a:xfrm>
        </p:grpSpPr>
        <p:sp>
          <p:nvSpPr>
            <p:cNvPr id="72" name="Shape 72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</p:grpSp>
      <p:sp>
        <p:nvSpPr>
          <p:cNvPr id="2" name="Shape 70">
            <a:extLst>
              <a:ext uri="{FF2B5EF4-FFF2-40B4-BE49-F238E27FC236}">
                <a16:creationId xmlns:a16="http://schemas.microsoft.com/office/drawing/2014/main" id="{2B67D60B-F3E2-BB30-EDA9-1C188E64FCAF}"/>
              </a:ext>
            </a:extLst>
          </p:cNvPr>
          <p:cNvSpPr txBox="1">
            <a:spLocks/>
          </p:cNvSpPr>
          <p:nvPr/>
        </p:nvSpPr>
        <p:spPr>
          <a:xfrm>
            <a:off x="1139200" y="2662949"/>
            <a:ext cx="6865800" cy="396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sz="36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 sz="1800" dirty="0" err="1">
                <a:solidFill>
                  <a:srgbClr val="00B0F0"/>
                </a:solidFill>
              </a:rPr>
              <a:t>PirlOverflow</a:t>
            </a:r>
            <a:r>
              <a:rPr lang="it-IT" sz="1800" dirty="0">
                <a:solidFill>
                  <a:srgbClr val="00B0F0"/>
                </a:solidFill>
              </a:rPr>
              <a:t>, 21/10/2025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010200" y="1430163"/>
            <a:ext cx="3796384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Alberto Turelli</a:t>
            </a:r>
            <a:endParaRPr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50% Sviluppatore SQL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50% Homebrewer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50% Esperto di statistica</a:t>
            </a:r>
          </a:p>
        </p:txBody>
      </p:sp>
      <p:pic>
        <p:nvPicPr>
          <p:cNvPr id="91" name="Shape 91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675" y="1571425"/>
            <a:ext cx="2665025" cy="26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alberto@pirloverflow:~ $ whoami</a:t>
            </a:r>
            <a:endParaRPr dirty="0"/>
          </a:p>
        </p:txBody>
      </p:sp>
      <p:pic>
        <p:nvPicPr>
          <p:cNvPr id="2" name="Google Shape;114;p29" title="perplexed.jpg">
            <a:extLst>
              <a:ext uri="{FF2B5EF4-FFF2-40B4-BE49-F238E27FC236}">
                <a16:creationId xmlns:a16="http://schemas.microsoft.com/office/drawing/2014/main" id="{EE612C7A-7AF4-8C84-821D-AF567033579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1125" y="2949045"/>
            <a:ext cx="360875" cy="3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AGENDA</a:t>
            </a:r>
            <a:endParaRPr sz="1400" dirty="0"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/>
              <a:t>Istruzioni e concetti che semplificano la vita*</a:t>
            </a: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»"/>
            </a:pPr>
            <a:r>
              <a:rPr lang="en-US" sz="2000" dirty="0"/>
              <a:t>CTE (Common Table Expressions)</a:t>
            </a:r>
            <a:endParaRPr sz="20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 sz="2000" dirty="0"/>
              <a:t>Transazioni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 sz="2000" dirty="0"/>
              <a:t>Istruzione MERGE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 sz="2000" dirty="0"/>
              <a:t>Un’UPDATE divertente che non farò mai più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 sz="2000" dirty="0"/>
              <a:t>Fun with T-SQL</a:t>
            </a:r>
            <a:endParaRPr sz="20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*: tranne quando la complicano</a:t>
            </a:r>
            <a:endParaRPr sz="1400" dirty="0"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D54E4C-E80D-9ECE-8538-A4F963E9D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>
            <a:extLst>
              <a:ext uri="{FF2B5EF4-FFF2-40B4-BE49-F238E27FC236}">
                <a16:creationId xmlns:a16="http://schemas.microsoft.com/office/drawing/2014/main" id="{C7228EF7-418D-3A2E-5D95-87A40BCECC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CTE (Common Table Expressions)</a:t>
            </a:r>
            <a:endParaRPr sz="1400" dirty="0"/>
          </a:p>
        </p:txBody>
      </p:sp>
      <p:sp>
        <p:nvSpPr>
          <p:cNvPr id="113" name="Shape 113">
            <a:extLst>
              <a:ext uri="{FF2B5EF4-FFF2-40B4-BE49-F238E27FC236}">
                <a16:creationId xmlns:a16="http://schemas.microsoft.com/office/drawing/2014/main" id="{A47E9242-3A1C-9FA3-5680-C589523E47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1400" dirty="0"/>
              <a:t>Dare un nome ad una query, ed utilizzarla come se fosse una tabella, può:</a:t>
            </a:r>
          </a:p>
          <a:p>
            <a:r>
              <a:rPr lang="it-IT" sz="2000" dirty="0"/>
              <a:t>Evitare duplicazioni di codice nella stessa query</a:t>
            </a:r>
            <a:endParaRPr sz="2000" dirty="0"/>
          </a:p>
          <a:p>
            <a:pPr>
              <a:spcBef>
                <a:spcPts val="0"/>
              </a:spcBef>
            </a:pPr>
            <a:r>
              <a:rPr lang="it-IT" sz="2000" dirty="0"/>
              <a:t>Rendere leggibili query complicate &gt; DEMO #1.1</a:t>
            </a:r>
          </a:p>
          <a:p>
            <a:pPr>
              <a:spcBef>
                <a:spcPts val="0"/>
              </a:spcBef>
            </a:pPr>
            <a:r>
              <a:rPr lang="it-IT" sz="2000" dirty="0"/>
              <a:t>Effettuare query ricorsive &gt; DEMO #1.2</a:t>
            </a:r>
          </a:p>
        </p:txBody>
      </p:sp>
      <p:sp>
        <p:nvSpPr>
          <p:cNvPr id="114" name="Shape 114">
            <a:extLst>
              <a:ext uri="{FF2B5EF4-FFF2-40B4-BE49-F238E27FC236}">
                <a16:creationId xmlns:a16="http://schemas.microsoft.com/office/drawing/2014/main" id="{2C902735-5002-B4EA-9BD3-2E3D03976EF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909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2235EA40-D2B6-34E1-1BA8-D1E3B68A4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>
            <a:extLst>
              <a:ext uri="{FF2B5EF4-FFF2-40B4-BE49-F238E27FC236}">
                <a16:creationId xmlns:a16="http://schemas.microsoft.com/office/drawing/2014/main" id="{67A1FBB0-0AE5-CA24-77D6-E71F85346B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err="1"/>
              <a:t>Transazioni</a:t>
            </a:r>
            <a:endParaRPr sz="1400" dirty="0"/>
          </a:p>
        </p:txBody>
      </p:sp>
      <p:sp>
        <p:nvSpPr>
          <p:cNvPr id="113" name="Shape 113">
            <a:extLst>
              <a:ext uri="{FF2B5EF4-FFF2-40B4-BE49-F238E27FC236}">
                <a16:creationId xmlns:a16="http://schemas.microsoft.com/office/drawing/2014/main" id="{1E136205-BFF5-3EE3-19B6-2DBFD4B0DA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it-IT" sz="1400" dirty="0"/>
              <a:t>Inserire una serie di istruzioni in un unico “blocco logico” di codice può:</a:t>
            </a:r>
          </a:p>
          <a:p>
            <a:r>
              <a:rPr lang="it-IT" sz="2000" dirty="0"/>
              <a:t>Eseguire attività su più tabelle in un colpo solo</a:t>
            </a:r>
            <a:endParaRPr sz="2000" dirty="0"/>
          </a:p>
          <a:p>
            <a:pPr>
              <a:spcBef>
                <a:spcPts val="0"/>
              </a:spcBef>
            </a:pPr>
            <a:r>
              <a:rPr lang="it-IT" sz="2000" dirty="0"/>
              <a:t>Evitare di lasciare dati sporchi nel caso di errori</a:t>
            </a:r>
          </a:p>
          <a:p>
            <a:pPr>
              <a:spcBef>
                <a:spcPts val="0"/>
              </a:spcBef>
            </a:pPr>
            <a:r>
              <a:rPr lang="it-IT" sz="2000" dirty="0"/>
              <a:t>Testare operazioni massive prima di eseguirle &gt; DEMO #2.1</a:t>
            </a:r>
          </a:p>
          <a:p>
            <a:pPr>
              <a:spcBef>
                <a:spcPts val="0"/>
              </a:spcBef>
            </a:pPr>
            <a:r>
              <a:rPr lang="it-IT" sz="2000" dirty="0"/>
              <a:t>(Breve introduzione a pagine, indice </a:t>
            </a:r>
            <a:r>
              <a:rPr lang="it-IT" sz="2000" dirty="0" err="1"/>
              <a:t>clustered</a:t>
            </a:r>
            <a:r>
              <a:rPr lang="it-IT" sz="2000" dirty="0"/>
              <a:t> e indici </a:t>
            </a:r>
            <a:r>
              <a:rPr lang="it-IT" sz="2000" dirty="0" err="1"/>
              <a:t>nonclustered</a:t>
            </a:r>
            <a:r>
              <a:rPr lang="it-IT" sz="2000" dirty="0"/>
              <a:t>)</a:t>
            </a:r>
          </a:p>
          <a:p>
            <a:pPr>
              <a:spcBef>
                <a:spcPts val="0"/>
              </a:spcBef>
            </a:pPr>
            <a:r>
              <a:rPr lang="en" sz="2000" dirty="0"/>
              <a:t>Attenzione alla concorrenza! &gt; DEMO #2.2</a:t>
            </a:r>
            <a:endParaRPr lang="it-IT" sz="2000" dirty="0"/>
          </a:p>
        </p:txBody>
      </p:sp>
      <p:sp>
        <p:nvSpPr>
          <p:cNvPr id="114" name="Shape 114">
            <a:extLst>
              <a:ext uri="{FF2B5EF4-FFF2-40B4-BE49-F238E27FC236}">
                <a16:creationId xmlns:a16="http://schemas.microsoft.com/office/drawing/2014/main" id="{EABE384A-6E02-745B-9B83-B533C268D81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546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FD6EDE05-7CF9-3F26-5A3B-8561E7DDB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>
            <a:extLst>
              <a:ext uri="{FF2B5EF4-FFF2-40B4-BE49-F238E27FC236}">
                <a16:creationId xmlns:a16="http://schemas.microsoft.com/office/drawing/2014/main" id="{86D2A3E2-E0BA-CB5C-8FF1-CEEE04F744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Istruzione MERGE</a:t>
            </a:r>
            <a:endParaRPr sz="1400" dirty="0"/>
          </a:p>
        </p:txBody>
      </p:sp>
      <p:sp>
        <p:nvSpPr>
          <p:cNvPr id="113" name="Shape 113">
            <a:extLst>
              <a:ext uri="{FF2B5EF4-FFF2-40B4-BE49-F238E27FC236}">
                <a16:creationId xmlns:a16="http://schemas.microsoft.com/office/drawing/2014/main" id="{016506C4-B6A5-B6B9-726D-B7EB9B3C84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400" dirty="0" err="1"/>
              <a:t>Utilizzare</a:t>
            </a:r>
            <a:r>
              <a:rPr lang="en-US" sz="1400" dirty="0"/>
              <a:t> </a:t>
            </a:r>
            <a:r>
              <a:rPr lang="en-US" sz="1400" dirty="0" err="1"/>
              <a:t>l’istruzione</a:t>
            </a:r>
            <a:r>
              <a:rPr lang="en-US" sz="1400" dirty="0"/>
              <a:t> MERGE </a:t>
            </a:r>
            <a:r>
              <a:rPr lang="en-US" sz="1400" dirty="0" err="1"/>
              <a:t>può</a:t>
            </a:r>
            <a:r>
              <a:rPr lang="en-US" sz="1400" dirty="0"/>
              <a:t>:</a:t>
            </a:r>
          </a:p>
          <a:p>
            <a:r>
              <a:rPr lang="it-IT" sz="2000" dirty="0"/>
              <a:t>Sincronizzare un’intera tabella, effettuando in un colpo solo:</a:t>
            </a:r>
          </a:p>
          <a:p>
            <a:pPr marL="76200" indent="0">
              <a:buNone/>
            </a:pPr>
            <a:r>
              <a:rPr lang="it-IT" sz="2000" dirty="0"/>
              <a:t>	INSERT (dei nuovi record)</a:t>
            </a:r>
          </a:p>
          <a:p>
            <a:pPr marL="76200" indent="0">
              <a:buNone/>
            </a:pPr>
            <a:r>
              <a:rPr lang="it-IT" sz="2000" dirty="0"/>
              <a:t>	UPDATE (delle modifiche)</a:t>
            </a:r>
          </a:p>
          <a:p>
            <a:pPr marL="76200" indent="0">
              <a:buNone/>
            </a:pPr>
            <a:r>
              <a:rPr lang="it-IT" sz="2000" dirty="0"/>
              <a:t>	DELETE (dei record cancellati)</a:t>
            </a:r>
          </a:p>
          <a:p>
            <a:pPr marL="76200" indent="0">
              <a:buNone/>
            </a:pPr>
            <a:r>
              <a:rPr lang="it-IT" sz="2000" dirty="0"/>
              <a:t>	Log delle operazioni effettuate</a:t>
            </a:r>
          </a:p>
          <a:p>
            <a:r>
              <a:rPr lang="en" sz="2000" dirty="0"/>
              <a:t>&gt; DEMO #3</a:t>
            </a:r>
            <a:endParaRPr lang="it-IT" sz="2000" dirty="0"/>
          </a:p>
        </p:txBody>
      </p:sp>
      <p:sp>
        <p:nvSpPr>
          <p:cNvPr id="114" name="Shape 114">
            <a:extLst>
              <a:ext uri="{FF2B5EF4-FFF2-40B4-BE49-F238E27FC236}">
                <a16:creationId xmlns:a16="http://schemas.microsoft.com/office/drawing/2014/main" id="{B26E2C8D-46AC-7DF4-3011-28CE5D22FCE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147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22236174-8AF1-FD65-7F1F-5C22558A1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>
            <a:extLst>
              <a:ext uri="{FF2B5EF4-FFF2-40B4-BE49-F238E27FC236}">
                <a16:creationId xmlns:a16="http://schemas.microsoft.com/office/drawing/2014/main" id="{888F3D73-364B-68FE-20EF-6EEF82ABB8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dirty="0"/>
              <a:t>Un’UPDATE divertente che non farò mai più</a:t>
            </a:r>
            <a:endParaRPr sz="1400" dirty="0"/>
          </a:p>
        </p:txBody>
      </p:sp>
      <p:sp>
        <p:nvSpPr>
          <p:cNvPr id="113" name="Shape 113">
            <a:extLst>
              <a:ext uri="{FF2B5EF4-FFF2-40B4-BE49-F238E27FC236}">
                <a16:creationId xmlns:a16="http://schemas.microsoft.com/office/drawing/2014/main" id="{2C271693-4665-5996-5F7F-30824AFD4D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400" dirty="0" err="1"/>
              <a:t>Essere</a:t>
            </a:r>
            <a:r>
              <a:rPr lang="en-US" sz="1400" dirty="0"/>
              <a:t> </a:t>
            </a:r>
            <a:r>
              <a:rPr lang="en-US" sz="1400" dirty="0" err="1"/>
              <a:t>creativi</a:t>
            </a:r>
            <a:r>
              <a:rPr lang="en-US" sz="1400" dirty="0"/>
              <a:t> </a:t>
            </a:r>
            <a:r>
              <a:rPr lang="en-US" sz="1400" dirty="0" err="1"/>
              <a:t>può</a:t>
            </a:r>
            <a:r>
              <a:rPr lang="en-US" sz="1400" dirty="0"/>
              <a:t> dare </a:t>
            </a:r>
            <a:r>
              <a:rPr lang="en-US" sz="1400" dirty="0" err="1"/>
              <a:t>qualche</a:t>
            </a:r>
            <a:r>
              <a:rPr lang="en-US" sz="1400" dirty="0"/>
              <a:t> </a:t>
            </a:r>
            <a:r>
              <a:rPr lang="en-US" sz="1400" dirty="0" err="1"/>
              <a:t>soddisfazione</a:t>
            </a:r>
            <a:r>
              <a:rPr lang="en-US" sz="1400" dirty="0"/>
              <a:t>, ma a volte la fantasia </a:t>
            </a:r>
            <a:r>
              <a:rPr lang="en-US" sz="1400" dirty="0" err="1"/>
              <a:t>supera</a:t>
            </a:r>
            <a:r>
              <a:rPr lang="en-US" sz="1400" dirty="0"/>
              <a:t> la </a:t>
            </a:r>
            <a:r>
              <a:rPr lang="en-US" sz="1400" dirty="0" err="1"/>
              <a:t>realtà</a:t>
            </a:r>
            <a:endParaRPr lang="en-US" sz="1400" dirty="0"/>
          </a:p>
          <a:p>
            <a:r>
              <a:rPr lang="en-US" sz="2000" dirty="0"/>
              <a:t>Principio KISS (Keep It Simple, … Sir)</a:t>
            </a:r>
          </a:p>
          <a:p>
            <a:r>
              <a:rPr lang="it-IT" sz="2000" dirty="0"/>
              <a:t>&gt; DEMO #4 (da una storia vera)</a:t>
            </a:r>
          </a:p>
        </p:txBody>
      </p:sp>
      <p:sp>
        <p:nvSpPr>
          <p:cNvPr id="114" name="Shape 114">
            <a:extLst>
              <a:ext uri="{FF2B5EF4-FFF2-40B4-BE49-F238E27FC236}">
                <a16:creationId xmlns:a16="http://schemas.microsoft.com/office/drawing/2014/main" id="{F477C62C-85C4-17CA-158E-8D36C125B8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Google Shape;156;p34" title="KISS.jpg">
            <a:extLst>
              <a:ext uri="{FF2B5EF4-FFF2-40B4-BE49-F238E27FC236}">
                <a16:creationId xmlns:a16="http://schemas.microsoft.com/office/drawing/2014/main" id="{5CC025D2-9739-5F22-EE29-D3825FEC1C5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5775" y="2743200"/>
            <a:ext cx="1780650" cy="1471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191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281E40A0-C20E-3E07-F8BD-F371259B2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>
            <a:extLst>
              <a:ext uri="{FF2B5EF4-FFF2-40B4-BE49-F238E27FC236}">
                <a16:creationId xmlns:a16="http://schemas.microsoft.com/office/drawing/2014/main" id="{56002DC3-E9E6-A46B-60B5-D46DAF92E6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dirty="0"/>
              <a:t>Fun with T-SQL</a:t>
            </a:r>
            <a:endParaRPr sz="1400" dirty="0"/>
          </a:p>
        </p:txBody>
      </p:sp>
      <p:sp>
        <p:nvSpPr>
          <p:cNvPr id="113" name="Shape 113">
            <a:extLst>
              <a:ext uri="{FF2B5EF4-FFF2-40B4-BE49-F238E27FC236}">
                <a16:creationId xmlns:a16="http://schemas.microsoft.com/office/drawing/2014/main" id="{75426F46-FFFF-2D0E-AABD-FE93286D9D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400" dirty="0"/>
              <a:t>Non </a:t>
            </a:r>
            <a:r>
              <a:rPr lang="en-US" sz="1400" dirty="0" err="1"/>
              <a:t>tutto</a:t>
            </a:r>
            <a:r>
              <a:rPr lang="en-US" sz="1400" dirty="0"/>
              <a:t> </a:t>
            </a:r>
            <a:r>
              <a:rPr lang="en-US" sz="1400" dirty="0" err="1"/>
              <a:t>quello</a:t>
            </a:r>
            <a:r>
              <a:rPr lang="en-US" sz="1400" dirty="0"/>
              <a:t> </a:t>
            </a:r>
            <a:r>
              <a:rPr lang="en-US" sz="1400" dirty="0" err="1"/>
              <a:t>che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può</a:t>
            </a:r>
            <a:r>
              <a:rPr lang="en-US" sz="1400" dirty="0"/>
              <a:t> fare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deve</a:t>
            </a:r>
            <a:r>
              <a:rPr lang="en-US" sz="1400" dirty="0"/>
              <a:t> fare. O no?</a:t>
            </a:r>
          </a:p>
          <a:p>
            <a:r>
              <a:rPr lang="it-IT" sz="2000" dirty="0"/>
              <a:t>Utilizzare parole riservate (SELECT, FROM, …) nei nomi di tabelle e campi &gt; DEMO #5.1</a:t>
            </a:r>
            <a:endParaRPr lang="en-US" sz="2000" dirty="0"/>
          </a:p>
          <a:p>
            <a:r>
              <a:rPr lang="it-IT" sz="2000" dirty="0"/>
              <a:t>Certo codice non può funzionare, ma il codice non lo sa e funziona* lo stesso &gt; DEMO #5.2</a:t>
            </a:r>
          </a:p>
        </p:txBody>
      </p:sp>
      <p:sp>
        <p:nvSpPr>
          <p:cNvPr id="114" name="Shape 114">
            <a:extLst>
              <a:ext uri="{FF2B5EF4-FFF2-40B4-BE49-F238E27FC236}">
                <a16:creationId xmlns:a16="http://schemas.microsoft.com/office/drawing/2014/main" id="{1C1106AA-9BB7-3275-1C9D-E7CFF91B8D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Google Shape;165;p35" title="flying bumblebee.jpg">
            <a:extLst>
              <a:ext uri="{FF2B5EF4-FFF2-40B4-BE49-F238E27FC236}">
                <a16:creationId xmlns:a16="http://schemas.microsoft.com/office/drawing/2014/main" id="{BC23BBB2-ABCB-9956-D1FE-8A7FAA4F94E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-8213" r="-8213"/>
          <a:stretch/>
        </p:blipFill>
        <p:spPr>
          <a:xfrm>
            <a:off x="6547026" y="2825000"/>
            <a:ext cx="1219399" cy="1219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8143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5730000" cy="27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Domande?</a:t>
            </a:r>
            <a:endParaRPr sz="3600"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»"/>
            </a:pPr>
            <a:r>
              <a:rPr lang="en-US" dirty="0"/>
              <a:t>alberto.turelli@gmail.com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 dirty="0"/>
              <a:t>GitHub: bibe74</a:t>
            </a:r>
            <a:endParaRPr dirty="0"/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pic>
        <p:nvPicPr>
          <p:cNvPr id="301" name="Shape 301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675" y="1571425"/>
            <a:ext cx="2665025" cy="26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343</Words>
  <Application>Microsoft Office PowerPoint</Application>
  <PresentationFormat>On-screen Show (16:9)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Montserrat</vt:lpstr>
      <vt:lpstr>Source Sans Pro</vt:lpstr>
      <vt:lpstr>Gremio template</vt:lpstr>
      <vt:lpstr>Utilizzare SQL per semplificare (o complicare?) le cose</vt:lpstr>
      <vt:lpstr>alberto@pirloverflow:~ $ whoami</vt:lpstr>
      <vt:lpstr>AGENDA</vt:lpstr>
      <vt:lpstr>CTE (Common Table Expressions)</vt:lpstr>
      <vt:lpstr>Transazioni</vt:lpstr>
      <vt:lpstr>Istruzione MERGE</vt:lpstr>
      <vt:lpstr>Un’UPDATE divertente che non farò mai più</vt:lpstr>
      <vt:lpstr>Fun with T-SQL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Alberto Turelli</dc:creator>
  <cp:lastModifiedBy>Alberto Turelli</cp:lastModifiedBy>
  <cp:revision>3</cp:revision>
  <dcterms:modified xsi:type="dcterms:W3CDTF">2025-09-16T20:49:47Z</dcterms:modified>
</cp:coreProperties>
</file>