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63" r:id="rId3"/>
    <p:sldId id="369" r:id="rId4"/>
    <p:sldId id="37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722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5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116" y="1812969"/>
            <a:ext cx="6251172" cy="2424201"/>
          </a:xfrm>
        </p:spPr>
        <p:txBody>
          <a:bodyPr/>
          <a:lstStyle>
            <a:lvl1pPr marL="0" indent="0" algn="l">
              <a:buNone/>
              <a:defRPr sz="3600">
                <a:solidFill>
                  <a:srgbClr val="ED6A0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esto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8838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7809AB7-3C15-4B31-897F-7EF898A2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2965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89093A3-E046-4464-95EC-864AE0C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iusu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7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276" y="1368735"/>
            <a:ext cx="78867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3" r:id="rId4"/>
    <p:sldLayoutId id="2147483666" r:id="rId5"/>
    <p:sldLayoutId id="2147483670" r:id="rId6"/>
    <p:sldLayoutId id="2147483671" r:id="rId7"/>
    <p:sldLayoutId id="2147483669" r:id="rId8"/>
  </p:sldLayoutIdLst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2500" kern="1200">
          <a:solidFill>
            <a:srgbClr val="ED6A0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jpg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7457" y="1313924"/>
            <a:ext cx="865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09466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Acquisizione dati da sorgenti eterogenee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Data </a:t>
            </a:r>
            <a:r>
              <a:rPr lang="it-IT" sz="2800" b="1" dirty="0" err="1">
                <a:ea typeface="Calibri" panose="020F0502020204030204" pitchFamily="34" charset="0"/>
              </a:rPr>
              <a:t>warehouse</a:t>
            </a:r>
            <a:r>
              <a:rPr lang="it-IT" sz="2800" b="1" dirty="0">
                <a:ea typeface="Calibri" panose="020F0502020204030204" pitchFamily="34" charset="0"/>
              </a:rPr>
              <a:t> Cesi Multimedia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25FCB-8A7B-4FE5-B46D-901AC78BC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90" y="3604569"/>
            <a:ext cx="586563" cy="58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AE613-80DF-47BF-B6F0-4EAD2D43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25" y="1646107"/>
            <a:ext cx="1320464" cy="1320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DA1B4-4757-4B72-B090-A793EFE1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5" y="3938255"/>
            <a:ext cx="1741484" cy="1713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E92667-0FF7-446C-8E24-F38B55B3C817}"/>
              </a:ext>
            </a:extLst>
          </p:cNvPr>
          <p:cNvSpPr txBox="1"/>
          <p:nvPr/>
        </p:nvSpPr>
        <p:spPr>
          <a:xfrm>
            <a:off x="183604" y="2637655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Cometa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41BB-5751-43E1-B00C-6191595F767E}"/>
              </a:ext>
            </a:extLst>
          </p:cNvPr>
          <p:cNvSpPr txBox="1"/>
          <p:nvPr/>
        </p:nvSpPr>
        <p:spPr>
          <a:xfrm>
            <a:off x="152399" y="3829307"/>
            <a:ext cx="169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Dynamics CRM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CBBE0-85A6-451B-939D-62B3BB7CF0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1089" y="2306339"/>
            <a:ext cx="2994488" cy="18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58C0E-2517-4005-92B0-576F7184F77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17853" y="3897851"/>
            <a:ext cx="3630192" cy="8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167E3F3-E56E-486D-9ACD-8700C83894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17" y="1530335"/>
            <a:ext cx="681943" cy="681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5A57-DAC8-44A6-8A0A-056BD67E98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17" y="1682735"/>
            <a:ext cx="681943" cy="6819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EC082-E560-453B-A207-DDD59C2DF7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17" y="1835135"/>
            <a:ext cx="681943" cy="6819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4B9C3-B908-46C2-9D82-F05C9781CB7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557882" y="2517078"/>
            <a:ext cx="1201807" cy="15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B56DAEC-6174-4C17-8D0E-4219CFAFFB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2" y="1543573"/>
            <a:ext cx="583124" cy="583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31869E-4CA6-4C21-A08D-6A2D72CDABBF}"/>
              </a:ext>
            </a:extLst>
          </p:cNvPr>
          <p:cNvSpPr txBox="1"/>
          <p:nvPr/>
        </p:nvSpPr>
        <p:spPr>
          <a:xfrm>
            <a:off x="5887906" y="1479731"/>
            <a:ext cx="20910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di testo / file Excel</a:t>
            </a:r>
          </a:p>
          <a:p>
            <a:pPr algn="ctr"/>
            <a:r>
              <a:rPr lang="en-US" sz="1000" dirty="0" err="1"/>
              <a:t>Assegnazioni</a:t>
            </a:r>
            <a:r>
              <a:rPr lang="en-US" sz="1000" dirty="0"/>
              <a:t> extra-</a:t>
            </a:r>
            <a:r>
              <a:rPr lang="en-US" sz="1000" dirty="0" err="1"/>
              <a:t>gestionali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128D4-3CA5-4690-BED3-C219271E841A}"/>
              </a:ext>
            </a:extLst>
          </p:cNvPr>
          <p:cNvCxnSpPr>
            <a:cxnSpLocks/>
          </p:cNvCxnSpPr>
          <p:nvPr/>
        </p:nvCxnSpPr>
        <p:spPr>
          <a:xfrm>
            <a:off x="5652034" y="2488786"/>
            <a:ext cx="802453" cy="150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085D0-8821-4D89-A041-51FEBD710546}"/>
              </a:ext>
            </a:extLst>
          </p:cNvPr>
          <p:cNvSpPr txBox="1"/>
          <p:nvPr/>
        </p:nvSpPr>
        <p:spPr>
          <a:xfrm>
            <a:off x="7789529" y="4795231"/>
            <a:ext cx="18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  <a:endParaRPr lang="en-US" sz="1000" b="1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A7BA6C-ADB0-4C06-86C9-503AF2C03C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6" y="4945786"/>
            <a:ext cx="584844" cy="5848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8751B2-E18F-4C1F-89DF-D069C6EFB9D5}"/>
              </a:ext>
            </a:extLst>
          </p:cNvPr>
          <p:cNvCxnSpPr>
            <a:cxnSpLocks/>
          </p:cNvCxnSpPr>
          <p:nvPr/>
        </p:nvCxnSpPr>
        <p:spPr>
          <a:xfrm>
            <a:off x="4570955" y="5266770"/>
            <a:ext cx="15046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A78534-471D-4AAD-9E19-81EAA3AF62C0}"/>
              </a:ext>
            </a:extLst>
          </p:cNvPr>
          <p:cNvSpPr txBox="1"/>
          <p:nvPr/>
        </p:nvSpPr>
        <p:spPr>
          <a:xfrm>
            <a:off x="1581682" y="4992397"/>
            <a:ext cx="2410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sorgenti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algn="r"/>
            <a:r>
              <a:rPr lang="en-US" sz="1000" dirty="0" err="1"/>
              <a:t>Importazioni</a:t>
            </a:r>
            <a:r>
              <a:rPr lang="en-US" sz="1000" dirty="0"/>
              <a:t> una tantum (es. </a:t>
            </a:r>
            <a:r>
              <a:rPr lang="en-US" sz="1000" dirty="0" err="1"/>
              <a:t>dati</a:t>
            </a:r>
            <a:r>
              <a:rPr lang="en-US" sz="1000" dirty="0"/>
              <a:t> “</a:t>
            </a:r>
            <a:r>
              <a:rPr lang="en-US" sz="1000" dirty="0" err="1"/>
              <a:t>storici</a:t>
            </a:r>
            <a:r>
              <a:rPr lang="en-US" sz="1000" dirty="0"/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0943EA-67D2-459B-9967-AA1FF7F7F4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72" y="1695973"/>
            <a:ext cx="583124" cy="583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5D338-99E6-421A-93FC-A71A189CB6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72" y="1848373"/>
            <a:ext cx="583124" cy="5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7457" y="1313924"/>
            <a:ext cx="865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09466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Processo di certificazione delle statistiche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Portale Statistiche Power BI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7DADC37-906D-4604-8FBC-5C4A26D0A4F1}"/>
              </a:ext>
            </a:extLst>
          </p:cNvPr>
          <p:cNvSpPr txBox="1">
            <a:spLocks/>
          </p:cNvSpPr>
          <p:nvPr/>
        </p:nvSpPr>
        <p:spPr>
          <a:xfrm>
            <a:off x="10364" y="1094000"/>
            <a:ext cx="912563" cy="68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4841DB-8523-4218-BA8A-A91DDCD3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55" y="4244382"/>
            <a:ext cx="1085955" cy="8134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E87ACD-2DA8-4BB0-B03C-E9D2AEF8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10" y="4256881"/>
            <a:ext cx="1085955" cy="8134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81D596-11B6-474C-BCD5-5796F1A8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881"/>
            <a:ext cx="1085955" cy="81341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DA6298-241B-48E5-B074-FCEBBC09CB7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257865" y="4663590"/>
            <a:ext cx="280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20675B-500A-4091-892C-3F2B1892C9EC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V="1">
            <a:off x="542978" y="2149638"/>
            <a:ext cx="32927" cy="21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BA61A-E61A-4A6E-A778-9D848F6E2CDB}"/>
              </a:ext>
            </a:extLst>
          </p:cNvPr>
          <p:cNvSpPr txBox="1"/>
          <p:nvPr/>
        </p:nvSpPr>
        <p:spPr>
          <a:xfrm>
            <a:off x="733924" y="5156032"/>
            <a:ext cx="17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Cubi</a:t>
            </a:r>
            <a:r>
              <a:rPr lang="en-US" sz="1400" dirty="0"/>
              <a:t> OLAP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654E6E-83DA-40DE-94DA-110D2E8B6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3" y="1467695"/>
            <a:ext cx="681943" cy="6819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D2007E-A6B4-4722-9E9D-0C1901B11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0" y="1461934"/>
            <a:ext cx="681943" cy="6819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8659D3-4F9F-4572-A01D-7158D92AF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07" y="1461933"/>
            <a:ext cx="681943" cy="68194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15E175-F4C7-418F-9F2D-78C74215C595}"/>
              </a:ext>
            </a:extLst>
          </p:cNvPr>
          <p:cNvCxnSpPr>
            <a:cxnSpLocks/>
            <a:stCxn id="32" idx="0"/>
            <a:endCxn id="38" idx="2"/>
          </p:cNvCxnSpPr>
          <p:nvPr/>
        </p:nvCxnSpPr>
        <p:spPr>
          <a:xfrm flipV="1">
            <a:off x="542978" y="2143877"/>
            <a:ext cx="729214" cy="211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3B568A-A4A3-4F74-BBF4-DBBFF5785C4C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1628933" y="2143876"/>
            <a:ext cx="339546" cy="21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FADFC34-E0B9-46E4-AF47-416000DA6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94" y="1461932"/>
            <a:ext cx="681943" cy="68194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4BA181-8991-4545-B617-484F8EDA9C52}"/>
              </a:ext>
            </a:extLst>
          </p:cNvPr>
          <p:cNvCxnSpPr>
            <a:cxnSpLocks/>
            <a:stCxn id="31" idx="0"/>
            <a:endCxn id="42" idx="2"/>
          </p:cNvCxnSpPr>
          <p:nvPr/>
        </p:nvCxnSpPr>
        <p:spPr>
          <a:xfrm flipH="1" flipV="1">
            <a:off x="2664766" y="2143875"/>
            <a:ext cx="50122" cy="211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09378B6B-E4DB-4AB8-8A67-66FD1B5B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6" y="2896484"/>
            <a:ext cx="619287" cy="6880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EE68A8-C2D7-4DD1-8E4F-B25BB4E29B75}"/>
              </a:ext>
            </a:extLst>
          </p:cNvPr>
          <p:cNvSpPr txBox="1"/>
          <p:nvPr/>
        </p:nvSpPr>
        <p:spPr>
          <a:xfrm>
            <a:off x="7515067" y="3506204"/>
            <a:ext cx="157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</a:t>
            </a:r>
            <a:r>
              <a:rPr lang="en-US" sz="1400" dirty="0" err="1"/>
              <a:t>impaginati</a:t>
            </a:r>
            <a:endParaRPr lang="en-US" sz="1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E0A3995-F71C-4ECB-93FE-3AB9E4541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7" y="1473134"/>
            <a:ext cx="619287" cy="61928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B307FA-DFBF-40C2-B92F-A6FEA1ECB62E}"/>
              </a:ext>
            </a:extLst>
          </p:cNvPr>
          <p:cNvCxnSpPr>
            <a:cxnSpLocks/>
          </p:cNvCxnSpPr>
          <p:nvPr/>
        </p:nvCxnSpPr>
        <p:spPr>
          <a:xfrm>
            <a:off x="5103647" y="1772216"/>
            <a:ext cx="4201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91BB82-4ABE-4397-BE67-FC0E4567AE99}"/>
              </a:ext>
            </a:extLst>
          </p:cNvPr>
          <p:cNvCxnSpPr>
            <a:cxnSpLocks/>
          </p:cNvCxnSpPr>
          <p:nvPr/>
        </p:nvCxnSpPr>
        <p:spPr>
          <a:xfrm>
            <a:off x="6814634" y="1757340"/>
            <a:ext cx="4349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4B3B2F-0571-4AC2-9699-DE3E1E059EC6}"/>
              </a:ext>
            </a:extLst>
          </p:cNvPr>
          <p:cNvCxnSpPr>
            <a:cxnSpLocks/>
          </p:cNvCxnSpPr>
          <p:nvPr/>
        </p:nvCxnSpPr>
        <p:spPr>
          <a:xfrm>
            <a:off x="4230581" y="2466705"/>
            <a:ext cx="0" cy="7087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0765E01F-3FCD-430E-8E21-A9D2D8D085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1" y="1465154"/>
            <a:ext cx="1177787" cy="61928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7EE724B-5A7B-49FE-B66E-CB73756225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84" y="1466668"/>
            <a:ext cx="567988" cy="2986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8FD0FE0-D198-475B-AED9-BC7FB96340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63" y="2911442"/>
            <a:ext cx="567988" cy="29865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1AE2200-7C10-4346-BE77-5166AA7878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96" y="3270924"/>
            <a:ext cx="602673" cy="60267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18011A-EDDA-42C0-B951-2FD3490CCD12}"/>
              </a:ext>
            </a:extLst>
          </p:cNvPr>
          <p:cNvCxnSpPr>
            <a:cxnSpLocks/>
          </p:cNvCxnSpPr>
          <p:nvPr/>
        </p:nvCxnSpPr>
        <p:spPr>
          <a:xfrm>
            <a:off x="6428059" y="2182672"/>
            <a:ext cx="1025993" cy="7058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5" name="Picture 54" descr="A picture containing sport, athletic game, racquetball&#10;&#10;Description automatically generated">
            <a:extLst>
              <a:ext uri="{FF2B5EF4-FFF2-40B4-BE49-F238E27FC236}">
                <a16:creationId xmlns:a16="http://schemas.microsoft.com/office/drawing/2014/main" id="{057941A2-BFC3-46D2-997A-8AD27624E2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96" y="1447696"/>
            <a:ext cx="1363570" cy="92350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211ED4-E9AF-480D-B738-9F290EB5BE34}"/>
              </a:ext>
            </a:extLst>
          </p:cNvPr>
          <p:cNvCxnSpPr>
            <a:cxnSpLocks/>
          </p:cNvCxnSpPr>
          <p:nvPr/>
        </p:nvCxnSpPr>
        <p:spPr>
          <a:xfrm>
            <a:off x="3005737" y="1776871"/>
            <a:ext cx="39210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80EB39-FDF5-4530-96AF-B373F8D6EE35}"/>
              </a:ext>
            </a:extLst>
          </p:cNvPr>
          <p:cNvSpPr txBox="1"/>
          <p:nvPr/>
        </p:nvSpPr>
        <p:spPr>
          <a:xfrm>
            <a:off x="7497897" y="2194293"/>
            <a:ext cx="157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Power BI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EE50AD9-C787-45D1-ACED-C6624E04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5" y="3938255"/>
            <a:ext cx="1741484" cy="171395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E99A6ED-9F10-42BA-A151-6BE449F2B94A}"/>
              </a:ext>
            </a:extLst>
          </p:cNvPr>
          <p:cNvSpPr txBox="1"/>
          <p:nvPr/>
        </p:nvSpPr>
        <p:spPr>
          <a:xfrm>
            <a:off x="7789529" y="4795231"/>
            <a:ext cx="18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281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7" y="3026771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Demo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Portale Statistiche Power BI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7DADC37-906D-4604-8FBC-5C4A26D0A4F1}"/>
              </a:ext>
            </a:extLst>
          </p:cNvPr>
          <p:cNvSpPr txBox="1">
            <a:spLocks/>
          </p:cNvSpPr>
          <p:nvPr/>
        </p:nvSpPr>
        <p:spPr>
          <a:xfrm>
            <a:off x="10364" y="1094000"/>
            <a:ext cx="912563" cy="68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035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Tema di Office</vt:lpstr>
      <vt:lpstr>PowerPoint Presentation</vt:lpstr>
      <vt:lpstr>Acquisizione dati da sorgenti eterogenee</vt:lpstr>
      <vt:lpstr>Processo di certificazione delle statistiche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Barbara VAllini</dc:creator>
  <cp:lastModifiedBy>Alberto Turelli</cp:lastModifiedBy>
  <cp:revision>273</cp:revision>
  <dcterms:created xsi:type="dcterms:W3CDTF">2020-03-19T19:44:40Z</dcterms:created>
  <dcterms:modified xsi:type="dcterms:W3CDTF">2021-01-25T07:59:03Z</dcterms:modified>
</cp:coreProperties>
</file>