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7" r:id="rId3"/>
    <p:sldId id="260" r:id="rId4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7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47D7-CFA3-4725-8991-9777B584329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D0BF-0297-4580-9700-45C8AB9DF4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40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47D7-CFA3-4725-8991-9777B584329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D0BF-0297-4580-9700-45C8AB9DF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9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47D7-CFA3-4725-8991-9777B584329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D0BF-0297-4580-9700-45C8AB9DF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1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47D7-CFA3-4725-8991-9777B584329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D0BF-0297-4580-9700-45C8AB9DF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3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47D7-CFA3-4725-8991-9777B584329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D0BF-0297-4580-9700-45C8AB9DF4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4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47D7-CFA3-4725-8991-9777B584329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D0BF-0297-4580-9700-45C8AB9DF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47D7-CFA3-4725-8991-9777B584329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D0BF-0297-4580-9700-45C8AB9DF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47D7-CFA3-4725-8991-9777B584329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D0BF-0297-4580-9700-45C8AB9DF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0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47D7-CFA3-4725-8991-9777B584329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D0BF-0297-4580-9700-45C8AB9DF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8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D147D7-CFA3-4725-8991-9777B584329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82D0BF-0297-4580-9700-45C8AB9DF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7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47D7-CFA3-4725-8991-9777B584329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D0BF-0297-4580-9700-45C8AB9DF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0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D147D7-CFA3-4725-8991-9777B584329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82D0BF-0297-4580-9700-45C8AB9DF4A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42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g"/><Relationship Id="rId7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jpg"/><Relationship Id="rId9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Data warehouse </a:t>
            </a:r>
            <a:r>
              <a:rPr lang="en-US" sz="4800" dirty="0" err="1"/>
              <a:t>Cesi</a:t>
            </a:r>
            <a:r>
              <a:rPr lang="en-US" sz="4800" dirty="0"/>
              <a:t> Multimedia</a:t>
            </a:r>
            <a:br>
              <a:rPr lang="en-US" sz="4800" dirty="0"/>
            </a:br>
            <a:r>
              <a:rPr lang="en-US" sz="4800" dirty="0"/>
              <a:t>e </a:t>
            </a:r>
            <a:r>
              <a:rPr lang="en-US" sz="4800" dirty="0" err="1"/>
              <a:t>Statistiche</a:t>
            </a:r>
            <a:r>
              <a:rPr lang="en-US" sz="4800" dirty="0"/>
              <a:t> Power BI</a:t>
            </a:r>
          </a:p>
        </p:txBody>
      </p:sp>
    </p:spTree>
    <p:extLst>
      <p:ext uri="{BB962C8B-B14F-4D97-AF65-F5344CB8AC3E}">
        <p14:creationId xmlns:p14="http://schemas.microsoft.com/office/powerpoint/2010/main" val="380866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186" y="4237353"/>
            <a:ext cx="586563" cy="5865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521" y="2278891"/>
            <a:ext cx="1320464" cy="1320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473" y="4571039"/>
            <a:ext cx="1713952" cy="171395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28500" y="3270439"/>
            <a:ext cx="157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/>
              <a:t>Cometa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297295" y="4462091"/>
            <a:ext cx="169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Dynamics CRM</a:t>
            </a:r>
          </a:p>
        </p:txBody>
      </p:sp>
      <p:cxnSp>
        <p:nvCxnSpPr>
          <p:cNvPr id="43" name="Straight Arrow Connector 42"/>
          <p:cNvCxnSpPr>
            <a:cxnSpLocks/>
            <a:stCxn id="6" idx="3"/>
          </p:cNvCxnSpPr>
          <p:nvPr/>
        </p:nvCxnSpPr>
        <p:spPr>
          <a:xfrm>
            <a:off x="4225985" y="2939123"/>
            <a:ext cx="3042225" cy="181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  <a:stCxn id="5" idx="3"/>
            <a:endCxn id="7" idx="1"/>
          </p:cNvCxnSpPr>
          <p:nvPr/>
        </p:nvCxnSpPr>
        <p:spPr>
          <a:xfrm>
            <a:off x="3562749" y="4530635"/>
            <a:ext cx="3657724" cy="89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813" y="2163119"/>
            <a:ext cx="681943" cy="681943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9563613" y="1943211"/>
            <a:ext cx="30449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Fogli</a:t>
            </a:r>
            <a:r>
              <a:rPr lang="en-US" b="1" dirty="0"/>
              <a:t> Excel:</a:t>
            </a:r>
          </a:p>
          <a:p>
            <a:pPr algn="ctr"/>
            <a:r>
              <a:rPr lang="en-US" sz="1000" dirty="0" err="1"/>
              <a:t>Associazione</a:t>
            </a:r>
            <a:r>
              <a:rPr lang="en-US" sz="1000" dirty="0"/>
              <a:t> account CRM-</a:t>
            </a:r>
            <a:r>
              <a:rPr lang="en-US" sz="1000" dirty="0" err="1"/>
              <a:t>Cometa</a:t>
            </a:r>
            <a:r>
              <a:rPr lang="en-US" sz="1000" dirty="0"/>
              <a:t>,</a:t>
            </a:r>
          </a:p>
          <a:p>
            <a:pPr algn="ctr"/>
            <a:r>
              <a:rPr lang="en-US" sz="1000" dirty="0"/>
              <a:t>Budget, …</a:t>
            </a: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213" y="2315519"/>
            <a:ext cx="681943" cy="681943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613" y="2467919"/>
            <a:ext cx="681943" cy="681943"/>
          </a:xfrm>
          <a:prstGeom prst="rect">
            <a:avLst/>
          </a:prstGeom>
        </p:spPr>
      </p:pic>
      <p:cxnSp>
        <p:nvCxnSpPr>
          <p:cNvPr id="80" name="Straight Arrow Connector 79"/>
          <p:cNvCxnSpPr>
            <a:cxnSpLocks/>
            <a:stCxn id="79" idx="2"/>
          </p:cNvCxnSpPr>
          <p:nvPr/>
        </p:nvCxnSpPr>
        <p:spPr>
          <a:xfrm flipH="1">
            <a:off x="8573845" y="3149862"/>
            <a:ext cx="1330740" cy="1415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568" y="2176357"/>
            <a:ext cx="583124" cy="583124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6648623" y="1946708"/>
            <a:ext cx="2091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File di testo / email:</a:t>
            </a:r>
          </a:p>
          <a:p>
            <a:pPr algn="ctr"/>
            <a:r>
              <a:rPr lang="en-US" sz="1000" dirty="0" err="1"/>
              <a:t>Assegnazioni</a:t>
            </a:r>
            <a:r>
              <a:rPr lang="en-US" sz="1000" dirty="0"/>
              <a:t> extra-</a:t>
            </a:r>
            <a:r>
              <a:rPr lang="en-US" sz="1000" dirty="0" err="1"/>
              <a:t>gestionali</a:t>
            </a:r>
            <a:endParaRPr lang="en-US" sz="1000" dirty="0"/>
          </a:p>
        </p:txBody>
      </p:sp>
      <p:cxnSp>
        <p:nvCxnSpPr>
          <p:cNvPr id="86" name="Straight Arrow Connector 85"/>
          <p:cNvCxnSpPr>
            <a:cxnSpLocks/>
            <a:stCxn id="82" idx="2"/>
          </p:cNvCxnSpPr>
          <p:nvPr/>
        </p:nvCxnSpPr>
        <p:spPr>
          <a:xfrm>
            <a:off x="6796930" y="3064281"/>
            <a:ext cx="802453" cy="1501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8934425" y="5428015"/>
            <a:ext cx="182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Warehouse</a:t>
            </a:r>
            <a:endParaRPr lang="en-US" sz="1000" dirty="0"/>
          </a:p>
        </p:txBody>
      </p:sp>
      <p:pic>
        <p:nvPicPr>
          <p:cNvPr id="31" name="Picture 30" descr="A picture containing clipart&#10;&#10;Description automatically generated">
            <a:extLst>
              <a:ext uri="{FF2B5EF4-FFF2-40B4-BE49-F238E27FC236}">
                <a16:creationId xmlns:a16="http://schemas.microsoft.com/office/drawing/2014/main" id="{21D1E4E0-1A85-4A80-9DF7-DE29E6FD8FE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792" y="5578570"/>
            <a:ext cx="584844" cy="584844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FFD9528-0C8D-437E-8D68-0AE0FB227F29}"/>
              </a:ext>
            </a:extLst>
          </p:cNvPr>
          <p:cNvCxnSpPr>
            <a:cxnSpLocks/>
          </p:cNvCxnSpPr>
          <p:nvPr/>
        </p:nvCxnSpPr>
        <p:spPr>
          <a:xfrm>
            <a:off x="5715851" y="5899554"/>
            <a:ext cx="1504622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E76E9AB-9857-4037-8834-6D83D6133CAC}"/>
              </a:ext>
            </a:extLst>
          </p:cNvPr>
          <p:cNvSpPr txBox="1"/>
          <p:nvPr/>
        </p:nvSpPr>
        <p:spPr>
          <a:xfrm>
            <a:off x="2726578" y="5625181"/>
            <a:ext cx="2410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/>
              <a:t>Altre</a:t>
            </a:r>
            <a:r>
              <a:rPr lang="en-US" b="1" dirty="0"/>
              <a:t> </a:t>
            </a:r>
            <a:r>
              <a:rPr lang="en-US" b="1" dirty="0" err="1"/>
              <a:t>sorgenti</a:t>
            </a:r>
            <a:r>
              <a:rPr lang="en-US" b="1" dirty="0"/>
              <a:t> </a:t>
            </a:r>
            <a:r>
              <a:rPr lang="en-US" b="1" dirty="0" err="1"/>
              <a:t>dati</a:t>
            </a:r>
            <a:endParaRPr lang="en-US" b="1" dirty="0"/>
          </a:p>
          <a:p>
            <a:pPr algn="r"/>
            <a:r>
              <a:rPr lang="en-US" sz="1000" dirty="0" err="1"/>
              <a:t>Importazioni</a:t>
            </a:r>
            <a:r>
              <a:rPr lang="en-US" sz="1000" dirty="0"/>
              <a:t> una tantum (es. </a:t>
            </a:r>
            <a:r>
              <a:rPr lang="en-US" sz="1000" dirty="0" err="1"/>
              <a:t>dati</a:t>
            </a:r>
            <a:r>
              <a:rPr lang="en-US" sz="1000" dirty="0"/>
              <a:t> “</a:t>
            </a:r>
            <a:r>
              <a:rPr lang="en-US" sz="1000" dirty="0" err="1"/>
              <a:t>storici</a:t>
            </a:r>
            <a:r>
              <a:rPr lang="en-US" sz="1000" dirty="0"/>
              <a:t>”)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46B230E-97B0-4830-9D92-D23DC500E0F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968" y="2328757"/>
            <a:ext cx="583124" cy="58312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563E24B7-BECD-42C7-BD52-9795368F7A0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368" y="2481157"/>
            <a:ext cx="583124" cy="583124"/>
          </a:xfrm>
          <a:prstGeom prst="rect">
            <a:avLst/>
          </a:prstGeom>
        </p:spPr>
      </p:pic>
      <p:sp>
        <p:nvSpPr>
          <p:cNvPr id="126" name="Title 125">
            <a:extLst>
              <a:ext uri="{FF2B5EF4-FFF2-40B4-BE49-F238E27FC236}">
                <a16:creationId xmlns:a16="http://schemas.microsoft.com/office/drawing/2014/main" id="{D66CA366-5A77-4ADB-8736-897355382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9709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31" name="Title 1">
            <a:extLst>
              <a:ext uri="{FF2B5EF4-FFF2-40B4-BE49-F238E27FC236}">
                <a16:creationId xmlns:a16="http://schemas.microsoft.com/office/drawing/2014/main" id="{29C18A9A-25D1-4F66-989A-1C7C28882B91}"/>
              </a:ext>
            </a:extLst>
          </p:cNvPr>
          <p:cNvSpPr txBox="1">
            <a:spLocks/>
          </p:cNvSpPr>
          <p:nvPr/>
        </p:nvSpPr>
        <p:spPr>
          <a:xfrm>
            <a:off x="220295" y="908501"/>
            <a:ext cx="11751410" cy="4962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Data warehouse </a:t>
            </a:r>
            <a:r>
              <a:rPr lang="en-US" sz="4000" dirty="0" err="1"/>
              <a:t>Cesi</a:t>
            </a:r>
            <a:r>
              <a:rPr lang="en-US" sz="4000" dirty="0"/>
              <a:t> Multimedia</a:t>
            </a:r>
          </a:p>
        </p:txBody>
      </p:sp>
    </p:spTree>
    <p:extLst>
      <p:ext uri="{BB962C8B-B14F-4D97-AF65-F5344CB8AC3E}">
        <p14:creationId xmlns:p14="http://schemas.microsoft.com/office/powerpoint/2010/main" val="326586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60" y="285465"/>
            <a:ext cx="11747079" cy="41199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5E69EE-97AF-483B-A979-AC243625F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2563" cy="6819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473" y="4571039"/>
            <a:ext cx="1713952" cy="1713952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91" y="4976007"/>
            <a:ext cx="1085955" cy="813418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46" y="4988506"/>
            <a:ext cx="1085955" cy="81341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36" y="4988506"/>
            <a:ext cx="1085955" cy="813418"/>
          </a:xfrm>
          <a:prstGeom prst="rect">
            <a:avLst/>
          </a:prstGeom>
        </p:spPr>
      </p:pic>
      <p:cxnSp>
        <p:nvCxnSpPr>
          <p:cNvPr id="67" name="Straight Arrow Connector 66"/>
          <p:cNvCxnSpPr>
            <a:cxnSpLocks/>
            <a:stCxn id="7" idx="1"/>
            <a:endCxn id="60" idx="3"/>
          </p:cNvCxnSpPr>
          <p:nvPr/>
        </p:nvCxnSpPr>
        <p:spPr>
          <a:xfrm flipH="1" flipV="1">
            <a:off x="4085701" y="5395215"/>
            <a:ext cx="3134772" cy="3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62" idx="0"/>
            <a:endCxn id="59" idx="2"/>
          </p:cNvCxnSpPr>
          <p:nvPr/>
        </p:nvCxnSpPr>
        <p:spPr>
          <a:xfrm flipV="1">
            <a:off x="1370814" y="2881263"/>
            <a:ext cx="32927" cy="210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561760" y="5887657"/>
            <a:ext cx="1790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Cubi</a:t>
            </a:r>
            <a:r>
              <a:rPr lang="en-US" sz="1400" dirty="0"/>
              <a:t> OLAP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490407" y="1699352"/>
            <a:ext cx="170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Statistiche</a:t>
            </a:r>
            <a:r>
              <a:rPr lang="en-US" sz="1400" dirty="0"/>
              <a:t> Excel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934425" y="5428015"/>
            <a:ext cx="18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Warehouse</a:t>
            </a:r>
            <a:endParaRPr lang="en-US" sz="1000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70A40011-C429-428D-9739-16284D9CE2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69" y="2199320"/>
            <a:ext cx="681943" cy="68194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8BDA226-1E9B-403E-B840-8575E84C29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56" y="2193559"/>
            <a:ext cx="681943" cy="681943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D7A7189-EA33-4258-BFFA-67F21B0D51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43" y="2193558"/>
            <a:ext cx="681943" cy="681943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97A8C1-CF64-4359-A838-E4800D18D477}"/>
              </a:ext>
            </a:extLst>
          </p:cNvPr>
          <p:cNvCxnSpPr>
            <a:cxnSpLocks/>
            <a:stCxn id="62" idx="0"/>
            <a:endCxn id="61" idx="2"/>
          </p:cNvCxnSpPr>
          <p:nvPr/>
        </p:nvCxnSpPr>
        <p:spPr>
          <a:xfrm flipV="1">
            <a:off x="1370814" y="2875502"/>
            <a:ext cx="729214" cy="211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8EE7BA4-41FC-41E3-9172-05744AA25917}"/>
              </a:ext>
            </a:extLst>
          </p:cNvPr>
          <p:cNvCxnSpPr>
            <a:cxnSpLocks/>
            <a:stCxn id="56" idx="0"/>
            <a:endCxn id="68" idx="2"/>
          </p:cNvCxnSpPr>
          <p:nvPr/>
        </p:nvCxnSpPr>
        <p:spPr>
          <a:xfrm flipV="1">
            <a:off x="2456769" y="2875501"/>
            <a:ext cx="339546" cy="210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7B2FB382-DCB7-4FC4-84A8-1B39D8CFD6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630" y="2193557"/>
            <a:ext cx="681943" cy="681943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66A190C-93AD-41B3-B086-3E290000412F}"/>
              </a:ext>
            </a:extLst>
          </p:cNvPr>
          <p:cNvCxnSpPr>
            <a:cxnSpLocks/>
            <a:stCxn id="60" idx="0"/>
            <a:endCxn id="74" idx="2"/>
          </p:cNvCxnSpPr>
          <p:nvPr/>
        </p:nvCxnSpPr>
        <p:spPr>
          <a:xfrm flipH="1" flipV="1">
            <a:off x="3492602" y="2875500"/>
            <a:ext cx="50122" cy="211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A close up of a basketball hoop&#10;&#10;Description automatically generated">
            <a:extLst>
              <a:ext uri="{FF2B5EF4-FFF2-40B4-BE49-F238E27FC236}">
                <a16:creationId xmlns:a16="http://schemas.microsoft.com/office/drawing/2014/main" id="{B98B4C3C-7AF9-4E21-9FDC-4AEC36C327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809" y="3620129"/>
            <a:ext cx="619287" cy="68809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5D0059FF-0BA8-441A-B286-E81E4B6FA9E8}"/>
              </a:ext>
            </a:extLst>
          </p:cNvPr>
          <p:cNvSpPr txBox="1"/>
          <p:nvPr/>
        </p:nvSpPr>
        <p:spPr>
          <a:xfrm>
            <a:off x="9879489" y="3164963"/>
            <a:ext cx="157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Report </a:t>
            </a:r>
            <a:r>
              <a:rPr lang="en-US" sz="1400" dirty="0" err="1"/>
              <a:t>impaginati</a:t>
            </a:r>
            <a:endParaRPr 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3784EDB-9CDC-4EF2-BE27-E6A0486664D3}"/>
              </a:ext>
            </a:extLst>
          </p:cNvPr>
          <p:cNvSpPr txBox="1"/>
          <p:nvPr/>
        </p:nvSpPr>
        <p:spPr>
          <a:xfrm>
            <a:off x="9458578" y="1699352"/>
            <a:ext cx="2417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Report di Power BI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0EA7914-ABB6-482F-8EE0-2345E8F1EFA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810" y="2196779"/>
            <a:ext cx="619287" cy="619287"/>
          </a:xfrm>
          <a:prstGeom prst="rect">
            <a:avLst/>
          </a:prstGeom>
        </p:spPr>
      </p:pic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99D045D-A6A9-4EAB-8565-5763058B6ED9}"/>
              </a:ext>
            </a:extLst>
          </p:cNvPr>
          <p:cNvCxnSpPr/>
          <p:nvPr/>
        </p:nvCxnSpPr>
        <p:spPr>
          <a:xfrm>
            <a:off x="6446499" y="2506422"/>
            <a:ext cx="117070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639D67C-E509-4AB5-96EA-443CC02E251F}"/>
              </a:ext>
            </a:extLst>
          </p:cNvPr>
          <p:cNvCxnSpPr/>
          <p:nvPr/>
        </p:nvCxnSpPr>
        <p:spPr>
          <a:xfrm>
            <a:off x="8794995" y="2506422"/>
            <a:ext cx="117070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47B8E0E-5EC8-4BAB-BFC6-1B58B33D289E}"/>
              </a:ext>
            </a:extLst>
          </p:cNvPr>
          <p:cNvCxnSpPr>
            <a:cxnSpLocks/>
          </p:cNvCxnSpPr>
          <p:nvPr/>
        </p:nvCxnSpPr>
        <p:spPr>
          <a:xfrm>
            <a:off x="5573433" y="3200911"/>
            <a:ext cx="0" cy="70871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0" name="Picture 109">
            <a:extLst>
              <a:ext uri="{FF2B5EF4-FFF2-40B4-BE49-F238E27FC236}">
                <a16:creationId xmlns:a16="http://schemas.microsoft.com/office/drawing/2014/main" id="{A33F211B-AC81-4098-B57B-016FE2F1529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208" y="2179321"/>
            <a:ext cx="1177787" cy="619288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142057AA-262E-4B1B-9B9A-39973CF8FB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097" y="2190313"/>
            <a:ext cx="567988" cy="298652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BD7B54BF-4A54-48C3-B11E-8E63747923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676" y="3635087"/>
            <a:ext cx="567988" cy="29865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A042CC41-4000-47E0-8864-EDCDE21795D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48" y="4005130"/>
            <a:ext cx="602673" cy="602673"/>
          </a:xfrm>
          <a:prstGeom prst="rect">
            <a:avLst/>
          </a:prstGeom>
        </p:spPr>
      </p:pic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24BC385-6262-4FF9-BC98-5661BF6FF589}"/>
              </a:ext>
            </a:extLst>
          </p:cNvPr>
          <p:cNvCxnSpPr>
            <a:cxnSpLocks/>
          </p:cNvCxnSpPr>
          <p:nvPr/>
        </p:nvCxnSpPr>
        <p:spPr>
          <a:xfrm>
            <a:off x="8705867" y="2875500"/>
            <a:ext cx="1456442" cy="80054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23" name="Picture 122" descr="A picture containing sport, athletic game, racquetball&#10;&#10;Description automatically generated">
            <a:extLst>
              <a:ext uri="{FF2B5EF4-FFF2-40B4-BE49-F238E27FC236}">
                <a16:creationId xmlns:a16="http://schemas.microsoft.com/office/drawing/2014/main" id="{61C789DC-14F3-4EE9-9DF8-F1008B82DD5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48" y="2181902"/>
            <a:ext cx="1363570" cy="923509"/>
          </a:xfrm>
          <a:prstGeom prst="rect">
            <a:avLst/>
          </a:prstGeom>
        </p:spPr>
      </p:pic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76E1B86-3E81-4811-924E-76C82A5882FA}"/>
              </a:ext>
            </a:extLst>
          </p:cNvPr>
          <p:cNvCxnSpPr>
            <a:cxnSpLocks/>
          </p:cNvCxnSpPr>
          <p:nvPr/>
        </p:nvCxnSpPr>
        <p:spPr>
          <a:xfrm flipV="1">
            <a:off x="3833573" y="2506422"/>
            <a:ext cx="977418" cy="207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itle 1">
            <a:extLst>
              <a:ext uri="{FF2B5EF4-FFF2-40B4-BE49-F238E27FC236}">
                <a16:creationId xmlns:a16="http://schemas.microsoft.com/office/drawing/2014/main" id="{CD2BEFA7-795E-4BE0-97CB-EF4E8AB4B9F6}"/>
              </a:ext>
            </a:extLst>
          </p:cNvPr>
          <p:cNvSpPr txBox="1">
            <a:spLocks/>
          </p:cNvSpPr>
          <p:nvPr/>
        </p:nvSpPr>
        <p:spPr>
          <a:xfrm>
            <a:off x="220295" y="908501"/>
            <a:ext cx="11751410" cy="4962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/>
              <a:t>Statistiche</a:t>
            </a:r>
            <a:r>
              <a:rPr lang="en-US" sz="4000" dirty="0"/>
              <a:t> Power BI</a:t>
            </a:r>
          </a:p>
        </p:txBody>
      </p:sp>
    </p:spTree>
    <p:extLst>
      <p:ext uri="{BB962C8B-B14F-4D97-AF65-F5344CB8AC3E}">
        <p14:creationId xmlns:p14="http://schemas.microsoft.com/office/powerpoint/2010/main" val="33582618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67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Data warehouse Cesi Multimedia e Statistiche Power BI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 Metra</dc:title>
  <dc:creator>Alberto Federico Turelli</dc:creator>
  <cp:lastModifiedBy>Alberto Turelli</cp:lastModifiedBy>
  <cp:revision>23</cp:revision>
  <cp:lastPrinted>2019-09-20T14:50:33Z</cp:lastPrinted>
  <dcterms:created xsi:type="dcterms:W3CDTF">2016-09-12T08:01:39Z</dcterms:created>
  <dcterms:modified xsi:type="dcterms:W3CDTF">2021-01-24T11:32:49Z</dcterms:modified>
</cp:coreProperties>
</file>