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6" r:id="rId5"/>
    <p:sldId id="26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8" r:id="rId14"/>
  </p:sldIdLst>
  <p:sldSz cx="12192000" cy="6858000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156DD-6FC4-4AA3-8B20-31F2CA8587C7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0788A4-761D-4ABB-8525-6495661E8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0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3F5EC-D34D-49E9-A029-B50ECD4F5AD1}" type="datetime1">
              <a:rPr lang="en-US" smtClean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Versione 1.0 - Presentazione realizzata per FHP da 1729 software di Alberto Turelli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513FA-EE99-46DA-97B4-C917376DCB38}" type="datetime1">
              <a:rPr lang="en-US" smtClean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Versione 1.0 - Presentazione realizzata per FHP da 1729 software di Alberto Turelli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F0A2-536C-45C6-B5B3-833ADEEBE2EA}" type="datetime1">
              <a:rPr lang="en-US" smtClean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Versione 1.0 - Presentazione realizzata per FHP da 1729 software di Alberto Turelli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49B43-A06A-4C41-A2A8-148ACF62C732}" type="datetime1">
              <a:rPr lang="en-US" smtClean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Versione 1.0 - Presentazione realizzata per FHP da 1729 software di Alberto Turelli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0E44-65F4-46B3-9484-6C318CE465DA}" type="datetime1">
              <a:rPr lang="en-US" smtClean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Versione 1.0 - Presentazione realizzata per FHP da 1729 software di Alberto Turelli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C7C5A-C497-4987-9307-F3973C047724}" type="datetime1">
              <a:rPr lang="en-US" smtClean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Versione 1.0 - Presentazione realizzata per FHP da 1729 software di Alberto Turelli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7F85-3947-4635-808F-76BD8947466C}" type="datetime1">
              <a:rPr lang="en-US" smtClean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Versione 1.0 - Presentazione realizzata per FHP da 1729 software di Alberto Turelli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74950-D4C4-4D2E-9882-1CE6FDCF54CA}" type="datetime1">
              <a:rPr lang="en-US" smtClean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Versione 1.0 - Presentazione realizzata per FHP da 1729 software di Alberto Turelli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AD0FF-3F27-42BA-8922-A7FFB47BEBB3}" type="datetime1">
              <a:rPr lang="en-US" smtClean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Versione 1.0 - Presentazione realizzata per FHP da 1729 software di Alberto Turelli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B494-5750-487E-836F-3D9F62EC966A}" type="datetime1">
              <a:rPr lang="en-US" smtClean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Versione 1.0 - Presentazione realizzata per FHP da 1729 software di Alberto Turelli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AE85-B87D-4DBA-98E7-6B13135CA973}" type="datetime1">
              <a:rPr lang="en-US" smtClean="0"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Versione 1.0 - Presentazione realizzata per FHP da 1729 software di Alberto Turelli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356F5-6F92-40CE-B464-520DC2E53FD9}" type="datetime1">
              <a:rPr lang="en-US" smtClean="0"/>
              <a:t>6/20/2019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Versione 1.0 - Presentazione realizzata per FHP da 1729 software di Alberto Turelli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16D4C-AA3F-47F2-8CBF-EA10A5B4478A}" type="datetime1">
              <a:rPr lang="en-US" smtClean="0"/>
              <a:t>6/20/2019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Versione 1.0 - Presentazione realizzata per FHP da 1729 software di Alberto Turelli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88023-026D-4EEF-AC82-2E3CD4549F49}" type="datetime1">
              <a:rPr lang="en-US" smtClean="0"/>
              <a:t>6/20/2019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Versione 1.0 - Presentazione realizzata per FHP da 1729 software di Alberto Turelli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D377-8D47-491C-9259-EEE5D67C5EFE}" type="datetime1">
              <a:rPr lang="en-US" smtClean="0"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Versione 1.0 - Presentazione realizzata per FHP da 1729 software di Alberto Turelli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Versione 1.0 - Presentazione realizzata per FHP da 1729 software di Alberto Turelli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95B4-2FA4-4B88-BB7D-89EF2B755B1B}" type="datetime1">
              <a:rPr lang="en-US" smtClean="0"/>
              <a:t>6/20/2019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18BF2-44D6-4253-96AE-339FA2835F89}" type="datetime1">
              <a:rPr lang="en-US" smtClean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Versione 1.0 - Presentazione realizzata per FHP da 1729 software di Alberto Turelli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f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A438A-322A-41A2-9563-C350E4EB40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FHP - </a:t>
            </a:r>
            <a:r>
              <a:rPr lang="en-US" sz="3600" dirty="0" err="1"/>
              <a:t>Statistiche</a:t>
            </a:r>
            <a:r>
              <a:rPr lang="en-US" sz="3600" dirty="0"/>
              <a:t> con </a:t>
            </a:r>
            <a:r>
              <a:rPr lang="en-US" sz="3600" dirty="0" err="1"/>
              <a:t>PowerBI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ED9F6-DF6E-4F51-B949-9D65D0EFA2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Dettagli</a:t>
            </a:r>
            <a:r>
              <a:rPr lang="en-US" dirty="0"/>
              <a:t> </a:t>
            </a:r>
            <a:r>
              <a:rPr lang="en-US" dirty="0" err="1"/>
              <a:t>tecnici</a:t>
            </a:r>
            <a:r>
              <a:rPr lang="en-US" dirty="0"/>
              <a:t> di </a:t>
            </a:r>
            <a:r>
              <a:rPr lang="en-US" dirty="0" err="1"/>
              <a:t>implementazione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82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A4AE9-E43C-41B6-B3BD-762688221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Strumenti</a:t>
            </a:r>
            <a:r>
              <a:rPr lang="en-US" dirty="0"/>
              <a:t> </a:t>
            </a:r>
            <a:r>
              <a:rPr lang="en-US" dirty="0" err="1"/>
              <a:t>utilizzati</a:t>
            </a:r>
            <a:r>
              <a:rPr lang="en-US" dirty="0"/>
              <a:t> 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428AF-91F7-41E6-B478-2A22529E5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5296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Database DWFHP_SSAS</a:t>
            </a:r>
          </a:p>
          <a:p>
            <a:pPr lvl="1"/>
            <a:r>
              <a:rPr lang="en-US" dirty="0"/>
              <a:t>Visual Studio</a:t>
            </a:r>
          </a:p>
          <a:p>
            <a:pPr lvl="1"/>
            <a:r>
              <a:rPr lang="en-US" dirty="0" err="1"/>
              <a:t>Progetto</a:t>
            </a:r>
            <a:r>
              <a:rPr lang="en-US" dirty="0"/>
              <a:t> SSAS (SQL Server Analysis Services)</a:t>
            </a:r>
          </a:p>
          <a:p>
            <a:pPr lvl="1"/>
            <a:r>
              <a:rPr lang="en-US" dirty="0" err="1"/>
              <a:t>Dimensioni</a:t>
            </a:r>
            <a:r>
              <a:rPr lang="en-US" dirty="0"/>
              <a:t> </a:t>
            </a:r>
            <a:r>
              <a:rPr lang="en-US" dirty="0" err="1"/>
              <a:t>condivise</a:t>
            </a:r>
            <a:endParaRPr lang="en-US" dirty="0"/>
          </a:p>
          <a:p>
            <a:pPr lvl="1"/>
            <a:r>
              <a:rPr lang="en-US" dirty="0" err="1"/>
              <a:t>Cubi</a:t>
            </a:r>
            <a:r>
              <a:rPr lang="en-US" dirty="0"/>
              <a:t> OLAP (</a:t>
            </a:r>
            <a:r>
              <a:rPr lang="en-US" dirty="0" err="1"/>
              <a:t>uno</a:t>
            </a:r>
            <a:r>
              <a:rPr lang="en-US" dirty="0"/>
              <a:t> per “area” di </a:t>
            </a:r>
            <a:r>
              <a:rPr lang="en-US" dirty="0" err="1"/>
              <a:t>analisi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Cubo</a:t>
            </a:r>
            <a:r>
              <a:rPr lang="en-US" dirty="0"/>
              <a:t> Sales: </a:t>
            </a:r>
            <a:r>
              <a:rPr lang="en-US" dirty="0" err="1"/>
              <a:t>gruppi</a:t>
            </a:r>
            <a:r>
              <a:rPr lang="en-US" dirty="0"/>
              <a:t> di </a:t>
            </a:r>
            <a:r>
              <a:rPr lang="en-US" dirty="0" err="1"/>
              <a:t>misure</a:t>
            </a:r>
            <a:r>
              <a:rPr lang="en-US" dirty="0"/>
              <a:t> Sales e Profitability</a:t>
            </a:r>
          </a:p>
          <a:p>
            <a:r>
              <a:rPr lang="en-US" dirty="0" err="1"/>
              <a:t>Progetto</a:t>
            </a:r>
            <a:r>
              <a:rPr lang="en-US" dirty="0"/>
              <a:t> DWFHP_BIML (file XML per la </a:t>
            </a:r>
            <a:r>
              <a:rPr lang="en-US" dirty="0" err="1"/>
              <a:t>generazione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pacchetti</a:t>
            </a:r>
            <a:r>
              <a:rPr lang="en-US" dirty="0"/>
              <a:t> SSIS)</a:t>
            </a:r>
          </a:p>
          <a:p>
            <a:pPr lvl="1"/>
            <a:r>
              <a:rPr lang="en-US" dirty="0" err="1"/>
              <a:t>Pacchetto</a:t>
            </a:r>
            <a:r>
              <a:rPr lang="en-US" dirty="0"/>
              <a:t> </a:t>
            </a:r>
            <a:r>
              <a:rPr lang="en-US" dirty="0" err="1"/>
              <a:t>ETL_master</a:t>
            </a:r>
            <a:r>
              <a:rPr lang="en-US" dirty="0"/>
              <a:t>,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chiama</a:t>
            </a:r>
            <a:r>
              <a:rPr lang="en-US" dirty="0"/>
              <a:t> </a:t>
            </a:r>
            <a:r>
              <a:rPr lang="en-US" dirty="0" err="1"/>
              <a:t>tutti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pacchetti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elaborazioni</a:t>
            </a:r>
            <a:r>
              <a:rPr lang="en-US" dirty="0"/>
              <a:t> SQL</a:t>
            </a:r>
          </a:p>
          <a:p>
            <a:pPr lvl="1"/>
            <a:r>
              <a:rPr lang="en-US" dirty="0" err="1"/>
              <a:t>Pacchetto</a:t>
            </a:r>
            <a:r>
              <a:rPr lang="en-US" dirty="0"/>
              <a:t> </a:t>
            </a:r>
            <a:r>
              <a:rPr lang="en-US" dirty="0" err="1"/>
              <a:t>ProcessFull</a:t>
            </a:r>
            <a:r>
              <a:rPr lang="en-US" dirty="0"/>
              <a:t> </a:t>
            </a:r>
            <a:r>
              <a:rPr lang="en-US" dirty="0" err="1"/>
              <a:t>DWHFPDev_master</a:t>
            </a:r>
            <a:r>
              <a:rPr lang="en-US" dirty="0"/>
              <a:t>,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chiama</a:t>
            </a:r>
            <a:r>
              <a:rPr lang="en-US" dirty="0"/>
              <a:t> </a:t>
            </a:r>
            <a:r>
              <a:rPr lang="en-US" dirty="0" err="1"/>
              <a:t>tutti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pacchetti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elaborazioni</a:t>
            </a:r>
            <a:r>
              <a:rPr lang="en-US" dirty="0"/>
              <a:t> SSAS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6F740A-2C08-403D-958B-1F63F1E4F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Versione 1.0 - Presentazione realizzata per FHP da 1729 software di Alberto Turelli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9F9F2-EA39-44CF-8A77-FA4DAE753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959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A4AE9-E43C-41B6-B3BD-762688221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Strumenti</a:t>
            </a:r>
            <a:r>
              <a:rPr lang="en-US" dirty="0"/>
              <a:t> </a:t>
            </a:r>
            <a:r>
              <a:rPr lang="en-US" dirty="0" err="1"/>
              <a:t>utilizzati</a:t>
            </a:r>
            <a:r>
              <a:rPr lang="en-US" dirty="0"/>
              <a:t> 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428AF-91F7-41E6-B478-2A22529E5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52969"/>
            <a:ext cx="8596668" cy="388077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SQL Server Agent Job</a:t>
            </a:r>
          </a:p>
          <a:p>
            <a:pPr lvl="1"/>
            <a:r>
              <a:rPr lang="en-US" dirty="0" err="1"/>
              <a:t>Sincronizza</a:t>
            </a:r>
            <a:r>
              <a:rPr lang="en-US" dirty="0"/>
              <a:t> ed </a:t>
            </a:r>
            <a:r>
              <a:rPr lang="en-US" dirty="0" err="1"/>
              <a:t>alimenta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datawarehouse</a:t>
            </a:r>
            <a:endParaRPr lang="en-US" dirty="0"/>
          </a:p>
          <a:p>
            <a:pPr lvl="1"/>
            <a:r>
              <a:rPr lang="en-US" dirty="0" err="1"/>
              <a:t>Elabora</a:t>
            </a:r>
            <a:r>
              <a:rPr lang="en-US" dirty="0"/>
              <a:t> </a:t>
            </a:r>
            <a:r>
              <a:rPr lang="en-US" dirty="0" err="1"/>
              <a:t>dimensioni</a:t>
            </a:r>
            <a:r>
              <a:rPr lang="en-US" dirty="0"/>
              <a:t> e </a:t>
            </a:r>
            <a:r>
              <a:rPr lang="en-US" dirty="0" err="1"/>
              <a:t>cubi</a:t>
            </a:r>
            <a:r>
              <a:rPr lang="en-US" dirty="0"/>
              <a:t> del </a:t>
            </a:r>
            <a:r>
              <a:rPr lang="en-US" dirty="0" err="1"/>
              <a:t>progetto</a:t>
            </a:r>
            <a:r>
              <a:rPr lang="en-US" dirty="0"/>
              <a:t> SSAS</a:t>
            </a:r>
          </a:p>
          <a:p>
            <a:r>
              <a:rPr lang="en-US" dirty="0" err="1"/>
              <a:t>Statistiche</a:t>
            </a:r>
            <a:r>
              <a:rPr lang="en-US" dirty="0"/>
              <a:t> con Power BI</a:t>
            </a:r>
          </a:p>
          <a:p>
            <a:pPr lvl="1"/>
            <a:r>
              <a:rPr lang="en-US" dirty="0"/>
              <a:t>Power BI Desktop (per lo </a:t>
            </a:r>
            <a:r>
              <a:rPr lang="en-US" dirty="0" err="1"/>
              <a:t>sviluppo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Power BI Report Server (per la </a:t>
            </a:r>
            <a:r>
              <a:rPr lang="en-US" dirty="0" err="1"/>
              <a:t>pubblicazione</a:t>
            </a:r>
            <a:r>
              <a:rPr lang="en-US" dirty="0"/>
              <a:t> e la </a:t>
            </a:r>
            <a:r>
              <a:rPr lang="en-US" dirty="0" err="1"/>
              <a:t>fruizione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statistiche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DEF570-0BCC-42A2-AB69-4B6400BE8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Versione 1.0 - Presentazione realizzata per FHP da 1729 software di Alberto Turelli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B4B3AD-BAC0-4DEA-93A4-90CC5E71C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685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64CC0-241A-45B9-9890-E660EB613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Tabelle</a:t>
            </a:r>
            <a:r>
              <a:rPr lang="en-US" dirty="0"/>
              <a:t> </a:t>
            </a:r>
            <a:r>
              <a:rPr lang="en-US" dirty="0" err="1"/>
              <a:t>utilizzate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F63CCD9-0B24-49F8-82BC-80261A2D00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5804007"/>
              </p:ext>
            </p:extLst>
          </p:nvPr>
        </p:nvGraphicFramePr>
        <p:xfrm>
          <a:off x="677863" y="2160588"/>
          <a:ext cx="8500327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665">
                  <a:extLst>
                    <a:ext uri="{9D8B030D-6E8A-4147-A177-3AD203B41FA5}">
                      <a16:colId xmlns:a16="http://schemas.microsoft.com/office/drawing/2014/main" val="268305374"/>
                    </a:ext>
                  </a:extLst>
                </a:gridCol>
                <a:gridCol w="1708675">
                  <a:extLst>
                    <a:ext uri="{9D8B030D-6E8A-4147-A177-3AD203B41FA5}">
                      <a16:colId xmlns:a16="http://schemas.microsoft.com/office/drawing/2014/main" val="1215167643"/>
                    </a:ext>
                  </a:extLst>
                </a:gridCol>
                <a:gridCol w="1676908">
                  <a:extLst>
                    <a:ext uri="{9D8B030D-6E8A-4147-A177-3AD203B41FA5}">
                      <a16:colId xmlns:a16="http://schemas.microsoft.com/office/drawing/2014/main" val="299262090"/>
                    </a:ext>
                  </a:extLst>
                </a:gridCol>
                <a:gridCol w="1846580">
                  <a:extLst>
                    <a:ext uri="{9D8B030D-6E8A-4147-A177-3AD203B41FA5}">
                      <a16:colId xmlns:a16="http://schemas.microsoft.com/office/drawing/2014/main" val="2427505938"/>
                    </a:ext>
                  </a:extLst>
                </a:gridCol>
                <a:gridCol w="1605499">
                  <a:extLst>
                    <a:ext uri="{9D8B030D-6E8A-4147-A177-3AD203B41FA5}">
                      <a16:colId xmlns:a16="http://schemas.microsoft.com/office/drawing/2014/main" val="3785513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Import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LandingDbFlorence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Data warehouse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Sezione</a:t>
                      </a:r>
                      <a:r>
                        <a:rPr lang="en-US" sz="1200" dirty="0"/>
                        <a:t> script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891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Dim.Division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657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Dim.Date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49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AdministrativeADUser</a:t>
                      </a:r>
                      <a:endParaRPr lang="en-US" sz="1200" dirty="0"/>
                    </a:p>
                    <a:p>
                      <a:r>
                        <a:rPr lang="en-US" sz="1200" dirty="0" err="1"/>
                        <a:t>TerritorialADUser</a:t>
                      </a:r>
                      <a:endParaRPr lang="en-US" sz="1200" dirty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AnagraficaTerritorio</a:t>
                      </a:r>
                      <a:endParaRPr lang="en-US" sz="1200" dirty="0"/>
                    </a:p>
                    <a:p>
                      <a:r>
                        <a:rPr lang="en-US" sz="1200" dirty="0" err="1"/>
                        <a:t>AnagraficaClienti</a:t>
                      </a:r>
                      <a:endParaRPr lang="en-US" sz="1200" dirty="0"/>
                    </a:p>
                    <a:p>
                      <a:r>
                        <a:rPr lang="en-US" sz="1200" dirty="0"/>
                        <a:t>GCS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dRegionalKeyAccount</a:t>
                      </a:r>
                      <a:endParaRPr lang="en-US" sz="12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dCustomer</a:t>
                      </a:r>
                      <a:endParaRPr lang="en-US" sz="12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dADUser</a:t>
                      </a:r>
                      <a:endParaRPr lang="en-US" sz="12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bCustomerADUser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Dim.Customer</a:t>
                      </a:r>
                      <a:endParaRPr lang="en-US" sz="1200" dirty="0"/>
                    </a:p>
                    <a:p>
                      <a:r>
                        <a:rPr lang="en-US" sz="1200" dirty="0" err="1"/>
                        <a:t>Dim.ADUser</a:t>
                      </a:r>
                      <a:endParaRPr lang="en-US" sz="1200" dirty="0"/>
                    </a:p>
                    <a:p>
                      <a:r>
                        <a:rPr lang="en-US" sz="1200" dirty="0" err="1"/>
                        <a:t>Bridge.CustomerADUser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53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AnagraficaProdotti</a:t>
                      </a:r>
                      <a:endParaRPr lang="en-US" sz="1200" dirty="0"/>
                    </a:p>
                    <a:p>
                      <a:r>
                        <a:rPr lang="en-US" sz="1200" dirty="0"/>
                        <a:t>GPS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dProduct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Dim.Product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243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RiepilogoFatturato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fSales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Fact.Sales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992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RiepilogoProfitability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fProfitability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Fact.Profitability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984399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A751A5-76BC-4080-AE6E-12D8FB03B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Versione 1.0 - Presentazione realizzata per FHP da 1729 software di Alberto Turelli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0AC8E8-F9AD-4452-A77E-DAE5A9FA8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959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1477E-346B-430B-B830-AC6E9BA86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Membri</a:t>
            </a:r>
            <a:r>
              <a:rPr lang="en-US" dirty="0"/>
              <a:t> </a:t>
            </a:r>
            <a:r>
              <a:rPr lang="en-US" dirty="0" err="1"/>
              <a:t>calcolati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9C66A-C9DA-4C31-B438-F9327EA86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[GP %] := DIVIDE([GP], [Net Sales])</a:t>
            </a:r>
          </a:p>
          <a:p>
            <a:pPr lvl="1"/>
            <a:r>
              <a:rPr lang="en-US" i="1" dirty="0"/>
              <a:t>[Net1 MP] := (PARALLELPERIOD([Date].[Year - Month - Date].[Month Year], 1, [Date].[Year - Month - Date].CURRENTMEMBER), [Net1])</a:t>
            </a:r>
          </a:p>
          <a:p>
            <a:pPr lvl="1"/>
            <a:r>
              <a:rPr lang="en-US" i="1" dirty="0"/>
              <a:t>[Net3 MP] := (PARALLELPERIOD([Date].[Year - Month - Date].[Month Year], 1, [Date].[Year - Month - Date].CURRENTMEMBER), [Net3])</a:t>
            </a:r>
          </a:p>
          <a:p>
            <a:pPr lvl="1"/>
            <a:r>
              <a:rPr lang="en-US" dirty="0"/>
              <a:t>[Net3 Simulated] := </a:t>
            </a:r>
            <a:r>
              <a:rPr lang="nl-NL" dirty="0"/>
              <a:t>IIF(IsEmpty([Net3]), DIVIDE([Net3 MP], [Net1 MP]) * [Sales Amount], [Net3])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8C4608-6EE0-4BF5-B0F2-73061F34C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Versione 1.0 - Presentazione realizzata per FHP da 1729 software di Alberto Turelli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FC0A22-163B-4FA7-8675-AD37236F9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59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A6445-A6A9-49EB-AA59-E8838C27C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</a:t>
            </a:r>
            <a:r>
              <a:rPr lang="en-US" dirty="0" err="1"/>
              <a:t>coinvolti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C76B0-DE5B-48AB-9CA6-676246D92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Database OLTP*: </a:t>
            </a:r>
            <a:r>
              <a:rPr lang="en-US" dirty="0" err="1"/>
              <a:t>DbFlorence</a:t>
            </a:r>
            <a:r>
              <a:rPr lang="en-US" dirty="0"/>
              <a:t> (SQL Server)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 warehouse: DWFHP (SQL Server)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Database OLAP*: DWFHP_SSAS (SQL Server Analysis Services)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*OLTP (On-Line Transactional Processing): </a:t>
            </a:r>
            <a:r>
              <a:rPr lang="en-US" sz="1200" dirty="0" err="1"/>
              <a:t>moltissime</a:t>
            </a:r>
            <a:r>
              <a:rPr lang="en-US" sz="1200" dirty="0"/>
              <a:t> </a:t>
            </a:r>
            <a:r>
              <a:rPr lang="en-US" sz="1200" dirty="0" err="1"/>
              <a:t>transazioni</a:t>
            </a:r>
            <a:r>
              <a:rPr lang="en-US" sz="1200" dirty="0"/>
              <a:t> “</a:t>
            </a:r>
            <a:r>
              <a:rPr lang="en-US" sz="1200" dirty="0" err="1"/>
              <a:t>atomiche</a:t>
            </a:r>
            <a:r>
              <a:rPr lang="en-US" sz="1200" dirty="0"/>
              <a:t>”</a:t>
            </a:r>
          </a:p>
          <a:p>
            <a:pPr marL="0" indent="0">
              <a:buNone/>
            </a:pPr>
            <a:r>
              <a:rPr lang="en-US" sz="1200" dirty="0"/>
              <a:t>*OLAP (On-Line Analytical Processing): query con </a:t>
            </a:r>
            <a:r>
              <a:rPr lang="en-US" sz="1200" dirty="0" err="1"/>
              <a:t>aggregazione</a:t>
            </a:r>
            <a:r>
              <a:rPr lang="en-US" sz="1200" dirty="0"/>
              <a:t> di </a:t>
            </a:r>
            <a:r>
              <a:rPr lang="en-US" sz="1200" dirty="0" err="1"/>
              <a:t>moli</a:t>
            </a:r>
            <a:r>
              <a:rPr lang="en-US" sz="1200" dirty="0"/>
              <a:t> </a:t>
            </a:r>
            <a:r>
              <a:rPr lang="en-US" sz="1200" dirty="0" err="1"/>
              <a:t>consistenti</a:t>
            </a:r>
            <a:r>
              <a:rPr lang="en-US" sz="1200" dirty="0"/>
              <a:t> di </a:t>
            </a:r>
            <a:r>
              <a:rPr lang="en-US" sz="1200" dirty="0" err="1"/>
              <a:t>dati</a:t>
            </a:r>
            <a:endParaRPr lang="en-US" sz="1200" dirty="0"/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A6A01CB1-3E79-45CB-AE04-4B0771314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3208524"/>
            <a:ext cx="904457" cy="8924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1E119E-5615-4798-982E-D7953E30B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229" y="1861820"/>
            <a:ext cx="892451" cy="892451"/>
          </a:xfrm>
          <a:prstGeom prst="rect">
            <a:avLst/>
          </a:prstGeom>
        </p:spPr>
      </p:pic>
      <p:pic>
        <p:nvPicPr>
          <p:cNvPr id="9" name="Picture 8" descr="A picture containing building&#10;&#10;Description automatically generated">
            <a:extLst>
              <a:ext uri="{FF2B5EF4-FFF2-40B4-BE49-F238E27FC236}">
                <a16:creationId xmlns:a16="http://schemas.microsoft.com/office/drawing/2014/main" id="{29F328BD-1BEC-45A6-A9FE-4753B7481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9918" y="4251960"/>
            <a:ext cx="1383982" cy="138398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47C4C3-9F47-4FDD-ABF8-D8B00F421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Versione 1.0 - Presentazione realizzata per FHP da 1729 software di Alberto Turelli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79E56-4742-49CD-A6D7-363E235CA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875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353BF-1610-407D-9C02-2669245C7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DWFHP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D1B57C9-6BF7-45DC-834B-411666D0B9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6454469"/>
              </p:ext>
            </p:extLst>
          </p:nvPr>
        </p:nvGraphicFramePr>
        <p:xfrm>
          <a:off x="677863" y="2160588"/>
          <a:ext cx="8596311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3293">
                  <a:extLst>
                    <a:ext uri="{9D8B030D-6E8A-4147-A177-3AD203B41FA5}">
                      <a16:colId xmlns:a16="http://schemas.microsoft.com/office/drawing/2014/main" val="1774119161"/>
                    </a:ext>
                  </a:extLst>
                </a:gridCol>
                <a:gridCol w="2717581">
                  <a:extLst>
                    <a:ext uri="{9D8B030D-6E8A-4147-A177-3AD203B41FA5}">
                      <a16:colId xmlns:a16="http://schemas.microsoft.com/office/drawing/2014/main" val="1737536501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3735011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Import/Landing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Staging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warehouse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128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Copie</a:t>
                      </a:r>
                      <a:r>
                        <a:rPr lang="en-US" dirty="0"/>
                        <a:t> di “</a:t>
                      </a:r>
                      <a:r>
                        <a:rPr lang="en-US" dirty="0" err="1"/>
                        <a:t>porzioni</a:t>
                      </a:r>
                      <a:r>
                        <a:rPr lang="en-US" dirty="0"/>
                        <a:t>” </a:t>
                      </a:r>
                      <a:r>
                        <a:rPr lang="en-US" dirty="0" err="1"/>
                        <a:t>delle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tabelle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viste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originarie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Tabelle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intermedie</a:t>
                      </a:r>
                      <a:r>
                        <a:rPr lang="en-US" dirty="0"/>
                        <a:t> con </a:t>
                      </a:r>
                      <a:r>
                        <a:rPr lang="en-US" dirty="0" err="1"/>
                        <a:t>riferimenti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alle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tabelle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relazionate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Tabelle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denormalizzate</a:t>
                      </a:r>
                      <a:r>
                        <a:rPr lang="en-US" dirty="0"/>
                        <a:t> per </a:t>
                      </a:r>
                      <a:r>
                        <a:rPr lang="en-US" dirty="0" err="1"/>
                        <a:t>l’analisi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dati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145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Nessun</a:t>
                      </a:r>
                      <a:r>
                        <a:rPr lang="en-US" dirty="0"/>
                        <a:t> constraint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Verifica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della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validità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delle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relazioni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Integrità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referenziale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eventualmente</a:t>
                      </a:r>
                      <a:r>
                        <a:rPr lang="en-US" dirty="0"/>
                        <a:t> con </a:t>
                      </a:r>
                      <a:r>
                        <a:rPr lang="en-US" dirty="0" err="1"/>
                        <a:t>entità</a:t>
                      </a:r>
                      <a:r>
                        <a:rPr lang="en-US" dirty="0"/>
                        <a:t> “</a:t>
                      </a:r>
                      <a:r>
                        <a:rPr lang="en-US" dirty="0" err="1"/>
                        <a:t>vuota</a:t>
                      </a:r>
                      <a:r>
                        <a:rPr lang="en-US" dirty="0"/>
                        <a:t>/errata”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154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Dati</a:t>
                      </a:r>
                      <a:r>
                        <a:rPr lang="en-US" dirty="0"/>
                        <a:t> “</a:t>
                      </a:r>
                      <a:r>
                        <a:rPr lang="en-US" dirty="0" err="1"/>
                        <a:t>recenti</a:t>
                      </a:r>
                      <a:r>
                        <a:rPr lang="en-US" dirty="0"/>
                        <a:t>” </a:t>
                      </a:r>
                      <a:r>
                        <a:rPr lang="en-US" dirty="0" err="1"/>
                        <a:t>persistenti</a:t>
                      </a:r>
                      <a:endParaRPr lang="en-US" dirty="0"/>
                    </a:p>
                    <a:p>
                      <a:r>
                        <a:rPr lang="en-US" dirty="0" err="1"/>
                        <a:t>Dati</a:t>
                      </a:r>
                      <a:r>
                        <a:rPr lang="en-US" dirty="0"/>
                        <a:t> “</a:t>
                      </a:r>
                      <a:r>
                        <a:rPr lang="en-US" dirty="0" err="1"/>
                        <a:t>storici</a:t>
                      </a:r>
                      <a:r>
                        <a:rPr lang="en-US" dirty="0"/>
                        <a:t>” non </a:t>
                      </a:r>
                      <a:r>
                        <a:rPr lang="en-US" dirty="0" err="1"/>
                        <a:t>necessari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continuamente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cancellati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riscritti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aggiunti</a:t>
                      </a:r>
                      <a:r>
                        <a:rPr lang="en-US" dirty="0"/>
                        <a:t> in </a:t>
                      </a:r>
                      <a:r>
                        <a:rPr lang="en-US" dirty="0" err="1"/>
                        <a:t>modalità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incrementale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825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Allineamento</a:t>
                      </a:r>
                      <a:r>
                        <a:rPr lang="en-US" dirty="0"/>
                        <a:t> con </a:t>
                      </a:r>
                      <a:r>
                        <a:rPr lang="en-US" dirty="0" err="1"/>
                        <a:t>istruzioni</a:t>
                      </a:r>
                      <a:r>
                        <a:rPr lang="en-US" dirty="0"/>
                        <a:t> MERGE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Allineamento</a:t>
                      </a:r>
                      <a:r>
                        <a:rPr lang="en-US" dirty="0"/>
                        <a:t> con </a:t>
                      </a:r>
                      <a:r>
                        <a:rPr lang="en-US" dirty="0" err="1"/>
                        <a:t>istruzioni</a:t>
                      </a:r>
                      <a:r>
                        <a:rPr lang="en-US" dirty="0"/>
                        <a:t> TRUNCATE/INSERT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Allineamento</a:t>
                      </a:r>
                      <a:r>
                        <a:rPr lang="en-US" dirty="0"/>
                        <a:t> con </a:t>
                      </a:r>
                      <a:r>
                        <a:rPr lang="en-US" dirty="0" err="1"/>
                        <a:t>istruzioni</a:t>
                      </a:r>
                      <a:r>
                        <a:rPr lang="en-US" dirty="0"/>
                        <a:t> MERGE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76064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2BFCEF-FD79-4C19-A1E5-57F072ECA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Versione 1.0 - Presentazione realizzata per FHP da 1729 software di Alberto Turelli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61B45D-AFDB-4F50-AF0A-2FB04C533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225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B4097-6139-449D-B2F4-7CABBEF56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Import/Landing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22297-A034-4C76-A24B-BCA7B4C9F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Schema Import</a:t>
            </a:r>
          </a:p>
          <a:p>
            <a:pPr lvl="1"/>
            <a:r>
              <a:rPr lang="en-US" dirty="0" err="1"/>
              <a:t>Tabelle</a:t>
            </a:r>
            <a:r>
              <a:rPr lang="en-US" dirty="0"/>
              <a:t> create e populate </a:t>
            </a:r>
            <a:r>
              <a:rPr lang="en-US" dirty="0" err="1"/>
              <a:t>manualmente</a:t>
            </a:r>
            <a:endParaRPr lang="en-US" dirty="0"/>
          </a:p>
          <a:p>
            <a:pPr lvl="1"/>
            <a:r>
              <a:rPr lang="en-US" dirty="0" err="1"/>
              <a:t>Import.AdministrativeADUsers</a:t>
            </a:r>
            <a:endParaRPr lang="en-US" dirty="0"/>
          </a:p>
          <a:p>
            <a:pPr lvl="1"/>
            <a:r>
              <a:rPr lang="en-US" dirty="0" err="1"/>
              <a:t>Import.TerritorialADUsers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Schema </a:t>
            </a:r>
            <a:r>
              <a:rPr lang="en-US" dirty="0" err="1"/>
              <a:t>LandingDbFlorence</a:t>
            </a:r>
            <a:endParaRPr lang="en-US" dirty="0"/>
          </a:p>
          <a:p>
            <a:pPr lvl="1"/>
            <a:r>
              <a:rPr lang="en-US" dirty="0" err="1"/>
              <a:t>Tabelle</a:t>
            </a:r>
            <a:r>
              <a:rPr lang="en-US" dirty="0"/>
              <a:t>: </a:t>
            </a:r>
            <a:r>
              <a:rPr lang="en-US" dirty="0" err="1"/>
              <a:t>porzioni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tabelle</a:t>
            </a:r>
            <a:r>
              <a:rPr lang="en-US" dirty="0"/>
              <a:t>/</a:t>
            </a:r>
            <a:r>
              <a:rPr lang="en-US" dirty="0" err="1"/>
              <a:t>viste</a:t>
            </a:r>
            <a:r>
              <a:rPr lang="en-US" dirty="0"/>
              <a:t> </a:t>
            </a:r>
            <a:r>
              <a:rPr lang="en-US" dirty="0" err="1"/>
              <a:t>originarie</a:t>
            </a:r>
            <a:endParaRPr lang="en-US" dirty="0"/>
          </a:p>
          <a:p>
            <a:pPr lvl="1"/>
            <a:r>
              <a:rPr lang="en-US" dirty="0"/>
              <a:t>Nomi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campi</a:t>
            </a:r>
            <a:r>
              <a:rPr lang="en-US" dirty="0"/>
              <a:t>: </a:t>
            </a:r>
            <a:r>
              <a:rPr lang="en-US" dirty="0" err="1"/>
              <a:t>identici</a:t>
            </a:r>
            <a:r>
              <a:rPr lang="en-US" dirty="0"/>
              <a:t> a </a:t>
            </a:r>
            <a:r>
              <a:rPr lang="en-US" dirty="0" err="1"/>
              <a:t>quelli</a:t>
            </a:r>
            <a:r>
              <a:rPr lang="en-US" dirty="0"/>
              <a:t> del database </a:t>
            </a:r>
            <a:r>
              <a:rPr lang="en-US" dirty="0" err="1"/>
              <a:t>origine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DEE720-E2C9-4956-84D5-8303FE4A0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Versione 1.0 - Presentazione realizzata per FHP da 1729 software di Alberto Turelli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E03AA8-5014-4FF6-9899-7AEF9A43E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173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B4097-6139-449D-B2F4-7CABBEF56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Staging Area (schema Staging)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22297-A034-4C76-A24B-BCA7B4C9F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Viste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tabelle</a:t>
            </a:r>
            <a:r>
              <a:rPr lang="en-US" dirty="0"/>
              <a:t> </a:t>
            </a:r>
            <a:r>
              <a:rPr lang="en-US" dirty="0" err="1"/>
              <a:t>dell’area</a:t>
            </a:r>
            <a:r>
              <a:rPr lang="en-US" dirty="0"/>
              <a:t> di Import/Landing</a:t>
            </a:r>
          </a:p>
          <a:p>
            <a:pPr lvl="1"/>
            <a:r>
              <a:rPr lang="en-US" dirty="0"/>
              <a:t>Nomi </a:t>
            </a:r>
            <a:r>
              <a:rPr lang="en-US" dirty="0" err="1"/>
              <a:t>tabelle</a:t>
            </a:r>
            <a:r>
              <a:rPr lang="en-US" dirty="0"/>
              <a:t>: </a:t>
            </a:r>
            <a:r>
              <a:rPr lang="en-US" dirty="0" err="1"/>
              <a:t>prefisso</a:t>
            </a:r>
            <a:r>
              <a:rPr lang="en-US" dirty="0"/>
              <a:t> (d, f o b) e </a:t>
            </a:r>
            <a:r>
              <a:rPr lang="en-US" dirty="0" err="1"/>
              <a:t>nome</a:t>
            </a:r>
            <a:r>
              <a:rPr lang="en-US" dirty="0"/>
              <a:t> “da data warehouse”</a:t>
            </a:r>
          </a:p>
          <a:p>
            <a:pPr lvl="1"/>
            <a:r>
              <a:rPr lang="en-US" dirty="0" err="1"/>
              <a:t>Tabelle</a:t>
            </a:r>
            <a:r>
              <a:rPr lang="en-US" dirty="0"/>
              <a:t> </a:t>
            </a:r>
            <a:r>
              <a:rPr lang="en-US" dirty="0" err="1"/>
              <a:t>dimensione</a:t>
            </a:r>
            <a:r>
              <a:rPr lang="en-US" dirty="0"/>
              <a:t>: </a:t>
            </a:r>
            <a:r>
              <a:rPr lang="en-US" dirty="0" err="1"/>
              <a:t>aggiungere</a:t>
            </a:r>
            <a:r>
              <a:rPr lang="en-US" dirty="0"/>
              <a:t> le </a:t>
            </a:r>
            <a:r>
              <a:rPr lang="en-US" dirty="0" err="1"/>
              <a:t>entità</a:t>
            </a:r>
            <a:r>
              <a:rPr lang="en-US" dirty="0"/>
              <a:t> “</a:t>
            </a:r>
            <a:r>
              <a:rPr lang="en-US" dirty="0" err="1"/>
              <a:t>vuote</a:t>
            </a:r>
            <a:r>
              <a:rPr lang="en-US" dirty="0"/>
              <a:t>/</a:t>
            </a:r>
            <a:r>
              <a:rPr lang="en-US" dirty="0" err="1"/>
              <a:t>errate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LEFT JOIN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tabelle</a:t>
            </a:r>
            <a:r>
              <a:rPr lang="en-US" dirty="0"/>
              <a:t> di lookup (es. </a:t>
            </a:r>
            <a:r>
              <a:rPr lang="en-US" dirty="0" err="1"/>
              <a:t>fSales</a:t>
            </a:r>
            <a:r>
              <a:rPr lang="en-US" dirty="0"/>
              <a:t> &gt; </a:t>
            </a:r>
            <a:r>
              <a:rPr lang="en-US" dirty="0" err="1"/>
              <a:t>dCustomer</a:t>
            </a:r>
            <a:r>
              <a:rPr lang="en-US" dirty="0"/>
              <a:t>, </a:t>
            </a:r>
            <a:r>
              <a:rPr lang="en-US" dirty="0" err="1"/>
              <a:t>dProduct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 la LEFT JOIN </a:t>
            </a:r>
            <a:r>
              <a:rPr lang="en-US" dirty="0" err="1"/>
              <a:t>fallisce</a:t>
            </a:r>
            <a:endParaRPr lang="en-US" dirty="0"/>
          </a:p>
          <a:p>
            <a:pPr lvl="2"/>
            <a:r>
              <a:rPr lang="en-US" dirty="0"/>
              <a:t>Campo </a:t>
            </a:r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vuoto</a:t>
            </a:r>
            <a:r>
              <a:rPr lang="en-US" dirty="0"/>
              <a:t> &gt; </a:t>
            </a:r>
            <a:r>
              <a:rPr lang="en-US" dirty="0" err="1"/>
              <a:t>Entità</a:t>
            </a:r>
            <a:r>
              <a:rPr lang="en-US" dirty="0"/>
              <a:t> “</a:t>
            </a:r>
            <a:r>
              <a:rPr lang="en-US" dirty="0" err="1"/>
              <a:t>vuota</a:t>
            </a:r>
            <a:r>
              <a:rPr lang="en-US" dirty="0"/>
              <a:t>”</a:t>
            </a:r>
          </a:p>
          <a:p>
            <a:pPr lvl="2"/>
            <a:r>
              <a:rPr lang="en-US" dirty="0"/>
              <a:t>Campo </a:t>
            </a:r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popolato</a:t>
            </a:r>
            <a:r>
              <a:rPr lang="en-US" dirty="0"/>
              <a:t> &gt; </a:t>
            </a:r>
            <a:r>
              <a:rPr lang="en-US" dirty="0" err="1"/>
              <a:t>Entità</a:t>
            </a:r>
            <a:r>
              <a:rPr lang="en-US" dirty="0"/>
              <a:t> “errata”</a:t>
            </a:r>
          </a:p>
          <a:p>
            <a:pPr lvl="1"/>
            <a:r>
              <a:rPr lang="en-US" dirty="0" err="1"/>
              <a:t>Campi</a:t>
            </a:r>
            <a:r>
              <a:rPr lang="en-US" dirty="0"/>
              <a:t> </a:t>
            </a:r>
            <a:r>
              <a:rPr lang="en-US" dirty="0" err="1"/>
              <a:t>originali</a:t>
            </a:r>
            <a:r>
              <a:rPr lang="en-US" dirty="0"/>
              <a:t> </a:t>
            </a:r>
            <a:r>
              <a:rPr lang="en-US" dirty="0" err="1"/>
              <a:t>rinominati</a:t>
            </a:r>
            <a:r>
              <a:rPr lang="en-US" dirty="0"/>
              <a:t> con </a:t>
            </a:r>
            <a:r>
              <a:rPr lang="en-US" dirty="0" err="1"/>
              <a:t>nome</a:t>
            </a:r>
            <a:r>
              <a:rPr lang="en-US" dirty="0"/>
              <a:t> “da data warehouse”</a:t>
            </a:r>
          </a:p>
          <a:p>
            <a:pPr lvl="1"/>
            <a:r>
              <a:rPr lang="en-US" dirty="0" err="1"/>
              <a:t>Campi</a:t>
            </a:r>
            <a:r>
              <a:rPr lang="en-US" dirty="0"/>
              <a:t> di lookup: </a:t>
            </a:r>
            <a:r>
              <a:rPr lang="en-US" dirty="0" err="1"/>
              <a:t>aggiungere</a:t>
            </a:r>
            <a:r>
              <a:rPr lang="en-US" dirty="0"/>
              <a:t> </a:t>
            </a:r>
            <a:r>
              <a:rPr lang="en-US" dirty="0" err="1"/>
              <a:t>chiavi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tabelle</a:t>
            </a:r>
            <a:r>
              <a:rPr lang="en-US" dirty="0"/>
              <a:t> </a:t>
            </a:r>
            <a:r>
              <a:rPr lang="en-US" dirty="0" err="1"/>
              <a:t>dimensione</a:t>
            </a:r>
            <a:endParaRPr lang="en-US" dirty="0"/>
          </a:p>
          <a:p>
            <a:pPr lvl="1"/>
            <a:r>
              <a:rPr lang="en-US" dirty="0" err="1"/>
              <a:t>Tabelle</a:t>
            </a:r>
            <a:r>
              <a:rPr lang="en-US" dirty="0"/>
              <a:t> “</a:t>
            </a:r>
            <a:r>
              <a:rPr lang="en-US" dirty="0" err="1"/>
              <a:t>denormalizzate</a:t>
            </a:r>
            <a:r>
              <a:rPr lang="en-US" dirty="0"/>
              <a:t>” (le </a:t>
            </a:r>
            <a:r>
              <a:rPr lang="en-US" dirty="0" err="1"/>
              <a:t>gerarchie</a:t>
            </a:r>
            <a:r>
              <a:rPr lang="en-US" dirty="0"/>
              <a:t> </a:t>
            </a:r>
            <a:r>
              <a:rPr lang="en-US" dirty="0" err="1"/>
              <a:t>vengono</a:t>
            </a:r>
            <a:r>
              <a:rPr lang="en-US" dirty="0"/>
              <a:t> </a:t>
            </a:r>
            <a:r>
              <a:rPr lang="en-US" dirty="0" err="1"/>
              <a:t>appiattite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un’unica</a:t>
            </a:r>
            <a:r>
              <a:rPr lang="en-US" dirty="0"/>
              <a:t> </a:t>
            </a:r>
            <a:r>
              <a:rPr lang="en-US" dirty="0" err="1"/>
              <a:t>tabella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C9760C-6258-4A88-B2A5-3CE2E3CC1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Versione 1.0 - Presentazione realizzata per FHP da 1729 software di Alberto Turelli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8C900B-D973-4BFE-8A46-9436D6C87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789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890AD-9DEF-4BC4-9D18-46ECAAE56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warehouse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BC1F8-8158-4984-B810-704A938D8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Viste</a:t>
            </a:r>
            <a:r>
              <a:rPr lang="en-US" dirty="0"/>
              <a:t> </a:t>
            </a:r>
            <a:r>
              <a:rPr lang="en-US" dirty="0" err="1"/>
              <a:t>sulle</a:t>
            </a:r>
            <a:r>
              <a:rPr lang="en-US" dirty="0"/>
              <a:t> </a:t>
            </a:r>
            <a:r>
              <a:rPr lang="en-US" dirty="0" err="1"/>
              <a:t>tabelle</a:t>
            </a:r>
            <a:r>
              <a:rPr lang="en-US" dirty="0"/>
              <a:t> </a:t>
            </a:r>
            <a:r>
              <a:rPr lang="en-US" dirty="0" err="1"/>
              <a:t>dell’area</a:t>
            </a:r>
            <a:r>
              <a:rPr lang="en-US" dirty="0"/>
              <a:t> di Staging</a:t>
            </a:r>
          </a:p>
          <a:p>
            <a:r>
              <a:rPr lang="en-US" dirty="0" err="1"/>
              <a:t>Dimensioni</a:t>
            </a:r>
            <a:r>
              <a:rPr lang="en-US" dirty="0"/>
              <a:t> (schema Dim): </a:t>
            </a:r>
            <a:r>
              <a:rPr lang="en-US" dirty="0" err="1"/>
              <a:t>attributi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dimensioni</a:t>
            </a:r>
            <a:r>
              <a:rPr lang="en-US" dirty="0"/>
              <a:t> di </a:t>
            </a:r>
            <a:r>
              <a:rPr lang="en-US" dirty="0" err="1"/>
              <a:t>analisi</a:t>
            </a:r>
            <a:endParaRPr lang="en-US" dirty="0"/>
          </a:p>
          <a:p>
            <a:pPr lvl="1"/>
            <a:r>
              <a:rPr lang="en-US" dirty="0" err="1"/>
              <a:t>Dim.Date</a:t>
            </a:r>
            <a:endParaRPr lang="en-US" dirty="0"/>
          </a:p>
          <a:p>
            <a:pPr lvl="1"/>
            <a:r>
              <a:rPr lang="en-US" dirty="0" err="1"/>
              <a:t>Dim.Customer</a:t>
            </a:r>
            <a:endParaRPr lang="en-US" dirty="0"/>
          </a:p>
          <a:p>
            <a:pPr lvl="1"/>
            <a:r>
              <a:rPr lang="en-US" dirty="0" err="1"/>
              <a:t>Dim.Product</a:t>
            </a:r>
            <a:endParaRPr lang="en-US" dirty="0"/>
          </a:p>
          <a:p>
            <a:pPr lvl="1"/>
            <a:r>
              <a:rPr lang="en-US" dirty="0" err="1"/>
              <a:t>Dim.ADUser</a:t>
            </a:r>
            <a:endParaRPr lang="en-US" dirty="0"/>
          </a:p>
          <a:p>
            <a:r>
              <a:rPr lang="en-US" dirty="0" err="1"/>
              <a:t>Tabelle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fatti</a:t>
            </a:r>
            <a:r>
              <a:rPr lang="en-US" dirty="0"/>
              <a:t> (schema Fact): </a:t>
            </a:r>
            <a:r>
              <a:rPr lang="en-US" dirty="0" err="1"/>
              <a:t>contenuto</a:t>
            </a:r>
            <a:r>
              <a:rPr lang="en-US" dirty="0"/>
              <a:t> </a:t>
            </a:r>
            <a:r>
              <a:rPr lang="en-US" dirty="0" err="1"/>
              <a:t>informativo</a:t>
            </a:r>
            <a:r>
              <a:rPr lang="en-US" dirty="0"/>
              <a:t>, </a:t>
            </a:r>
            <a:r>
              <a:rPr lang="en-US" dirty="0" err="1"/>
              <a:t>costituito</a:t>
            </a:r>
            <a:r>
              <a:rPr lang="en-US" dirty="0"/>
              <a:t> di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numerici</a:t>
            </a:r>
            <a:r>
              <a:rPr lang="en-US" dirty="0"/>
              <a:t> da </a:t>
            </a:r>
            <a:r>
              <a:rPr lang="en-US" dirty="0" err="1"/>
              <a:t>aggregare</a:t>
            </a:r>
            <a:r>
              <a:rPr lang="en-US" dirty="0"/>
              <a:t> e </a:t>
            </a:r>
            <a:r>
              <a:rPr lang="en-US" dirty="0" err="1"/>
              <a:t>chiavi</a:t>
            </a:r>
            <a:r>
              <a:rPr lang="en-US" dirty="0"/>
              <a:t> verso le </a:t>
            </a:r>
            <a:r>
              <a:rPr lang="en-US" dirty="0" err="1"/>
              <a:t>dimensioni</a:t>
            </a:r>
            <a:r>
              <a:rPr lang="en-US" dirty="0"/>
              <a:t> di </a:t>
            </a:r>
            <a:r>
              <a:rPr lang="en-US" dirty="0" err="1"/>
              <a:t>analisi</a:t>
            </a:r>
            <a:endParaRPr lang="en-US" dirty="0"/>
          </a:p>
          <a:p>
            <a:pPr lvl="1"/>
            <a:r>
              <a:rPr lang="en-US" dirty="0" err="1"/>
              <a:t>Fact.Sales</a:t>
            </a:r>
            <a:endParaRPr lang="en-US" dirty="0"/>
          </a:p>
          <a:p>
            <a:pPr lvl="1"/>
            <a:r>
              <a:rPr lang="en-US" dirty="0" err="1"/>
              <a:t>Fact.Profitability</a:t>
            </a:r>
            <a:endParaRPr lang="en-US" dirty="0"/>
          </a:p>
          <a:p>
            <a:r>
              <a:rPr lang="en-US" dirty="0" err="1"/>
              <a:t>Tabelle</a:t>
            </a:r>
            <a:r>
              <a:rPr lang="en-US" dirty="0"/>
              <a:t> </a:t>
            </a:r>
            <a:r>
              <a:rPr lang="en-US" dirty="0" err="1"/>
              <a:t>molti</a:t>
            </a:r>
            <a:r>
              <a:rPr lang="en-US" dirty="0"/>
              <a:t>-a-</a:t>
            </a:r>
            <a:r>
              <a:rPr lang="en-US" dirty="0" err="1"/>
              <a:t>molti</a:t>
            </a:r>
            <a:r>
              <a:rPr lang="en-US" dirty="0"/>
              <a:t> (schema Bridge): </a:t>
            </a:r>
            <a:r>
              <a:rPr lang="en-US" dirty="0" err="1"/>
              <a:t>utilizzate</a:t>
            </a:r>
            <a:r>
              <a:rPr lang="en-US" dirty="0"/>
              <a:t> per le </a:t>
            </a:r>
            <a:r>
              <a:rPr lang="en-US" dirty="0" err="1"/>
              <a:t>relazioni</a:t>
            </a:r>
            <a:r>
              <a:rPr lang="en-US" dirty="0"/>
              <a:t> </a:t>
            </a:r>
            <a:r>
              <a:rPr lang="en-US" dirty="0" err="1"/>
              <a:t>molti</a:t>
            </a:r>
            <a:r>
              <a:rPr lang="en-US" dirty="0"/>
              <a:t>-a-</a:t>
            </a:r>
            <a:r>
              <a:rPr lang="en-US" dirty="0" err="1"/>
              <a:t>molti</a:t>
            </a:r>
            <a:r>
              <a:rPr lang="en-US" dirty="0"/>
              <a:t> (es. </a:t>
            </a:r>
            <a:r>
              <a:rPr lang="en-US" dirty="0" err="1"/>
              <a:t>Dim.ADUser</a:t>
            </a:r>
            <a:r>
              <a:rPr lang="en-US" dirty="0"/>
              <a:t> &gt; </a:t>
            </a:r>
            <a:r>
              <a:rPr lang="en-US" dirty="0" err="1"/>
              <a:t>Dim.Customer</a:t>
            </a:r>
            <a:r>
              <a:rPr lang="en-US" dirty="0"/>
              <a:t> &gt; </a:t>
            </a:r>
            <a:r>
              <a:rPr lang="en-US" dirty="0" err="1"/>
              <a:t>Fact.Sales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Bridge.CustomerADUser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080788-FB15-4A64-ABC8-65B8D1F21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Versione 1.0 - Presentazione realizzata per FHP da 1729 software di Alberto Turelli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6AA92A-1E53-430B-85E7-2BD375994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71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8F151-BCAF-4CDD-9D14-44402C558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OLAP: </a:t>
            </a:r>
            <a:r>
              <a:rPr lang="en-US" dirty="0" err="1"/>
              <a:t>entità</a:t>
            </a:r>
            <a:r>
              <a:rPr lang="en-US" dirty="0"/>
              <a:t> </a:t>
            </a:r>
            <a:r>
              <a:rPr lang="en-US" dirty="0" err="1"/>
              <a:t>coinvolte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C3FF4-88A3-445E-81F0-69EDA3875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Dimensioni</a:t>
            </a:r>
            <a:endParaRPr lang="en-US" dirty="0"/>
          </a:p>
          <a:p>
            <a:pPr lvl="1"/>
            <a:r>
              <a:rPr lang="en-US" dirty="0" err="1"/>
              <a:t>Dimensioni</a:t>
            </a:r>
            <a:r>
              <a:rPr lang="en-US" dirty="0"/>
              <a:t> </a:t>
            </a:r>
            <a:r>
              <a:rPr lang="en-US" dirty="0" err="1"/>
              <a:t>condivise</a:t>
            </a:r>
            <a:r>
              <a:rPr lang="en-US" dirty="0"/>
              <a:t> (una per </a:t>
            </a:r>
            <a:r>
              <a:rPr lang="en-US" dirty="0" err="1"/>
              <a:t>ciascuna</a:t>
            </a:r>
            <a:r>
              <a:rPr lang="en-US" dirty="0"/>
              <a:t> </a:t>
            </a:r>
            <a:r>
              <a:rPr lang="en-US" dirty="0" err="1"/>
              <a:t>tabella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dimensioni</a:t>
            </a:r>
            <a:r>
              <a:rPr lang="en-US" dirty="0"/>
              <a:t>)</a:t>
            </a:r>
          </a:p>
          <a:p>
            <a:r>
              <a:rPr lang="en-US" dirty="0" err="1"/>
              <a:t>Cubi</a:t>
            </a:r>
            <a:endParaRPr lang="en-US" dirty="0"/>
          </a:p>
          <a:p>
            <a:pPr lvl="1"/>
            <a:r>
              <a:rPr lang="en-US" dirty="0" err="1"/>
              <a:t>Gruppi</a:t>
            </a:r>
            <a:r>
              <a:rPr lang="en-US" dirty="0"/>
              <a:t> di </a:t>
            </a:r>
            <a:r>
              <a:rPr lang="en-US" dirty="0" err="1"/>
              <a:t>misure</a:t>
            </a:r>
            <a:r>
              <a:rPr lang="en-US" dirty="0"/>
              <a:t> (</a:t>
            </a:r>
            <a:r>
              <a:rPr lang="en-US" dirty="0" err="1"/>
              <a:t>uno</a:t>
            </a:r>
            <a:r>
              <a:rPr lang="en-US" dirty="0"/>
              <a:t> per </a:t>
            </a:r>
            <a:r>
              <a:rPr lang="en-US" dirty="0" err="1"/>
              <a:t>ciascuna</a:t>
            </a:r>
            <a:r>
              <a:rPr lang="en-US" dirty="0"/>
              <a:t> </a:t>
            </a:r>
            <a:r>
              <a:rPr lang="en-US" dirty="0" err="1"/>
              <a:t>tabella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fatti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Membri</a:t>
            </a:r>
            <a:r>
              <a:rPr lang="en-US" dirty="0"/>
              <a:t> </a:t>
            </a:r>
            <a:r>
              <a:rPr lang="en-US" dirty="0" err="1"/>
              <a:t>calcolati</a:t>
            </a:r>
            <a:r>
              <a:rPr lang="en-US" dirty="0"/>
              <a:t> (GP%, Net3 Simulated)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E63EE2-6DC1-464F-B0F2-BFA6005DB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Versione 1.0 - Presentazione realizzata per FHP da 1729 software di Alberto Turelli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D600CF-3E23-4B2A-91E5-C760E0E34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086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A64DC-CFDE-493C-A88D-AC2B09B4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Procedura</a:t>
            </a:r>
            <a:r>
              <a:rPr lang="en-US" dirty="0"/>
              <a:t> di aggiornamento </a:t>
            </a:r>
            <a:r>
              <a:rPr lang="en-US" dirty="0" err="1"/>
              <a:t>dati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D40F4-E130-48EF-889B-9B4F5F22D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Elaborazioni</a:t>
            </a:r>
            <a:r>
              <a:rPr lang="en-US" dirty="0"/>
              <a:t> SQL Server</a:t>
            </a:r>
          </a:p>
          <a:p>
            <a:pPr lvl="1"/>
            <a:r>
              <a:rPr lang="en-US" dirty="0" err="1"/>
              <a:t>Allineamento</a:t>
            </a:r>
            <a:r>
              <a:rPr lang="en-US" dirty="0"/>
              <a:t> Landing Area</a:t>
            </a:r>
          </a:p>
          <a:p>
            <a:pPr lvl="1"/>
            <a:r>
              <a:rPr lang="en-US" dirty="0" err="1"/>
              <a:t>Cancellazione</a:t>
            </a:r>
            <a:r>
              <a:rPr lang="en-US" dirty="0"/>
              <a:t>/</a:t>
            </a:r>
            <a:r>
              <a:rPr lang="en-US" dirty="0" err="1"/>
              <a:t>caricamento</a:t>
            </a:r>
            <a:r>
              <a:rPr lang="en-US" dirty="0"/>
              <a:t> Staging Area</a:t>
            </a:r>
          </a:p>
          <a:p>
            <a:pPr lvl="1"/>
            <a:r>
              <a:rPr lang="en-US" dirty="0" err="1"/>
              <a:t>Caricamento</a:t>
            </a:r>
            <a:r>
              <a:rPr lang="en-US" dirty="0"/>
              <a:t> </a:t>
            </a:r>
            <a:r>
              <a:rPr lang="en-US" dirty="0" err="1"/>
              <a:t>incrementale</a:t>
            </a:r>
            <a:r>
              <a:rPr lang="en-US" dirty="0"/>
              <a:t> Data warehouse</a:t>
            </a:r>
          </a:p>
          <a:p>
            <a:r>
              <a:rPr lang="en-US" dirty="0" err="1"/>
              <a:t>Elaborazioni</a:t>
            </a:r>
            <a:r>
              <a:rPr lang="en-US" dirty="0"/>
              <a:t> SQL Server Analysis Services</a:t>
            </a:r>
          </a:p>
          <a:p>
            <a:pPr lvl="1"/>
            <a:r>
              <a:rPr lang="en-US" dirty="0" err="1"/>
              <a:t>Elaborazione</a:t>
            </a:r>
            <a:r>
              <a:rPr lang="en-US" dirty="0"/>
              <a:t> </a:t>
            </a:r>
            <a:r>
              <a:rPr lang="en-US" dirty="0" err="1"/>
              <a:t>dimensioni</a:t>
            </a:r>
            <a:endParaRPr lang="en-US" dirty="0"/>
          </a:p>
          <a:p>
            <a:pPr lvl="1"/>
            <a:r>
              <a:rPr lang="en-US" dirty="0" err="1"/>
              <a:t>Elaborazione</a:t>
            </a:r>
            <a:r>
              <a:rPr lang="en-US" dirty="0"/>
              <a:t> </a:t>
            </a:r>
            <a:r>
              <a:rPr lang="en-US" dirty="0" err="1"/>
              <a:t>cubi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F9E4DF-1F18-40A7-A517-523A1AF60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Versione 1.0 - Presentazione realizzata per FHP da 1729 software di Alberto Turelli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119269-7E31-4F2B-BE42-DA8CB7BC7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655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A4AE9-E43C-41B6-B3BD-762688221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Strumenti</a:t>
            </a:r>
            <a:r>
              <a:rPr lang="en-US" dirty="0"/>
              <a:t> </a:t>
            </a:r>
            <a:r>
              <a:rPr lang="en-US" dirty="0" err="1"/>
              <a:t>utilizzati</a:t>
            </a:r>
            <a:r>
              <a:rPr lang="en-US" dirty="0"/>
              <a:t>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428AF-91F7-41E6-B478-2A22529E5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52969"/>
            <a:ext cx="8596668" cy="388077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Database DWHFP</a:t>
            </a:r>
          </a:p>
          <a:p>
            <a:pPr lvl="1"/>
            <a:r>
              <a:rPr lang="en-US" dirty="0"/>
              <a:t>Schema Import</a:t>
            </a:r>
          </a:p>
          <a:p>
            <a:pPr lvl="2"/>
            <a:r>
              <a:rPr lang="en-US" dirty="0" err="1"/>
              <a:t>Tabelle</a:t>
            </a:r>
            <a:r>
              <a:rPr lang="en-US" dirty="0"/>
              <a:t> </a:t>
            </a:r>
            <a:r>
              <a:rPr lang="en-US" dirty="0" err="1"/>
              <a:t>gestite</a:t>
            </a:r>
            <a:r>
              <a:rPr lang="en-US" dirty="0"/>
              <a:t> </a:t>
            </a:r>
            <a:r>
              <a:rPr lang="en-US" dirty="0" err="1"/>
              <a:t>manualmente</a:t>
            </a:r>
            <a:endParaRPr lang="en-US" dirty="0"/>
          </a:p>
          <a:p>
            <a:pPr lvl="1"/>
            <a:r>
              <a:rPr lang="en-US" dirty="0"/>
              <a:t>Schema </a:t>
            </a:r>
            <a:r>
              <a:rPr lang="en-US" dirty="0" err="1"/>
              <a:t>LandingDbFlorence</a:t>
            </a:r>
            <a:endParaRPr lang="en-US" dirty="0"/>
          </a:p>
          <a:p>
            <a:pPr lvl="2"/>
            <a:r>
              <a:rPr lang="en-US" dirty="0" err="1"/>
              <a:t>Viste</a:t>
            </a:r>
            <a:r>
              <a:rPr lang="en-US" dirty="0"/>
              <a:t> </a:t>
            </a:r>
            <a:r>
              <a:rPr lang="en-US" dirty="0" err="1"/>
              <a:t>logiche</a:t>
            </a:r>
            <a:r>
              <a:rPr lang="en-US" dirty="0"/>
              <a:t> (es. </a:t>
            </a:r>
            <a:r>
              <a:rPr lang="en-US" dirty="0" err="1"/>
              <a:t>LandingDbFlorence.AnagraficaClientiView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Procedure di </a:t>
            </a:r>
            <a:r>
              <a:rPr lang="en-US" dirty="0" err="1"/>
              <a:t>allineamento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(es. </a:t>
            </a:r>
            <a:r>
              <a:rPr lang="en-US" dirty="0" err="1"/>
              <a:t>LandingDbFlorence.usp_Merge_AnagraficaClienti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Schema Staging</a:t>
            </a:r>
          </a:p>
          <a:p>
            <a:pPr lvl="2"/>
            <a:r>
              <a:rPr lang="en-US" dirty="0" err="1"/>
              <a:t>Viste</a:t>
            </a:r>
            <a:r>
              <a:rPr lang="en-US" dirty="0"/>
              <a:t> </a:t>
            </a:r>
            <a:r>
              <a:rPr lang="en-US" dirty="0" err="1"/>
              <a:t>logiche</a:t>
            </a:r>
            <a:r>
              <a:rPr lang="en-US" dirty="0"/>
              <a:t> (es. </a:t>
            </a:r>
            <a:r>
              <a:rPr lang="en-US" dirty="0" err="1"/>
              <a:t>Staging.dCustomerView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Procedure di </a:t>
            </a:r>
            <a:r>
              <a:rPr lang="en-US" dirty="0" err="1"/>
              <a:t>cancellazione</a:t>
            </a:r>
            <a:r>
              <a:rPr lang="en-US" dirty="0"/>
              <a:t>/</a:t>
            </a:r>
            <a:r>
              <a:rPr lang="en-US" dirty="0" err="1"/>
              <a:t>caricamento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(es. </a:t>
            </a:r>
            <a:r>
              <a:rPr lang="en-US" dirty="0" err="1"/>
              <a:t>Staging.usp_Reload_dCustomer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Data warehouse (</a:t>
            </a:r>
            <a:r>
              <a:rPr lang="en-US" dirty="0" err="1"/>
              <a:t>schemi</a:t>
            </a:r>
            <a:r>
              <a:rPr lang="en-US" dirty="0"/>
              <a:t> Dim, Fact e Bridge)</a:t>
            </a:r>
          </a:p>
          <a:p>
            <a:pPr lvl="2"/>
            <a:r>
              <a:rPr lang="en-US" dirty="0" err="1"/>
              <a:t>Viste</a:t>
            </a:r>
            <a:r>
              <a:rPr lang="en-US" dirty="0"/>
              <a:t> </a:t>
            </a:r>
            <a:r>
              <a:rPr lang="en-US" dirty="0" err="1"/>
              <a:t>logiche</a:t>
            </a:r>
            <a:r>
              <a:rPr lang="en-US" dirty="0"/>
              <a:t> (es. </a:t>
            </a:r>
            <a:r>
              <a:rPr lang="en-US" dirty="0" err="1"/>
              <a:t>Dim.CustomerView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Procedure di </a:t>
            </a:r>
            <a:r>
              <a:rPr lang="en-US" dirty="0" err="1"/>
              <a:t>allineamento</a:t>
            </a:r>
            <a:r>
              <a:rPr lang="en-US" dirty="0"/>
              <a:t> </a:t>
            </a:r>
            <a:r>
              <a:rPr lang="en-US" dirty="0" err="1"/>
              <a:t>incrementale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(es. </a:t>
            </a:r>
            <a:r>
              <a:rPr lang="en-US" dirty="0" err="1"/>
              <a:t>Dim.usp_Merge_Customer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Stored procedures</a:t>
            </a:r>
          </a:p>
          <a:p>
            <a:pPr lvl="2"/>
            <a:r>
              <a:rPr lang="en-US" dirty="0" err="1"/>
              <a:t>Dim.usp_ClosePastMonths</a:t>
            </a:r>
            <a:r>
              <a:rPr lang="en-US" dirty="0"/>
              <a:t>: </a:t>
            </a:r>
            <a:r>
              <a:rPr lang="en-US" dirty="0" err="1"/>
              <a:t>imposta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flag </a:t>
            </a:r>
            <a:r>
              <a:rPr lang="en-US" dirty="0" err="1"/>
              <a:t>MonthIsClosed</a:t>
            </a:r>
            <a:r>
              <a:rPr lang="en-US" dirty="0"/>
              <a:t>, </a:t>
            </a:r>
            <a:r>
              <a:rPr lang="en-US" dirty="0" err="1"/>
              <a:t>MonthIsCurrent</a:t>
            </a:r>
            <a:r>
              <a:rPr lang="en-US" dirty="0"/>
              <a:t> e </a:t>
            </a:r>
            <a:r>
              <a:rPr lang="en-US" dirty="0" err="1"/>
              <a:t>MonthIsPrevious</a:t>
            </a:r>
            <a:r>
              <a:rPr lang="en-US" dirty="0"/>
              <a:t> </a:t>
            </a:r>
            <a:r>
              <a:rPr lang="en-US" dirty="0" err="1"/>
              <a:t>sulla</a:t>
            </a:r>
            <a:r>
              <a:rPr lang="en-US" dirty="0"/>
              <a:t> </a:t>
            </a:r>
            <a:r>
              <a:rPr lang="en-US" dirty="0" err="1"/>
              <a:t>dimensione</a:t>
            </a:r>
            <a:r>
              <a:rPr lang="en-US" dirty="0"/>
              <a:t>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93DEE7-BABC-43AE-A1AE-2554B2A01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Versione 1.0 - Presentazione realizzata per FHP da 1729 software di Alberto Turelli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F64205-806C-46C0-BC08-4523ED203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9205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391</TotalTime>
  <Words>1035</Words>
  <Application>Microsoft Office PowerPoint</Application>
  <PresentationFormat>Widescreen</PresentationFormat>
  <Paragraphs>176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Facet</vt:lpstr>
      <vt:lpstr>FHP - Statistiche con PowerBI</vt:lpstr>
      <vt:lpstr>Database coinvolti</vt:lpstr>
      <vt:lpstr>Database DWFHP</vt:lpstr>
      <vt:lpstr>Import/Landing Area</vt:lpstr>
      <vt:lpstr>Staging Area (schema Staging)</vt:lpstr>
      <vt:lpstr>Data warehouse</vt:lpstr>
      <vt:lpstr>Database OLAP: entità coinvolte</vt:lpstr>
      <vt:lpstr>Procedura di aggiornamento dati</vt:lpstr>
      <vt:lpstr>Strumenti utilizzati (1/3)</vt:lpstr>
      <vt:lpstr>Strumenti utilizzati (2/3)</vt:lpstr>
      <vt:lpstr>Strumenti utilizzati (3/3)</vt:lpstr>
      <vt:lpstr>Tabelle utilizzate</vt:lpstr>
      <vt:lpstr>Membri calcolati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FHP - Statistiche con PowerBI</dc:title>
  <dc:creator>Alberto Federico Turelli</dc:creator>
  <cp:lastModifiedBy>Alberto Federico Turelli</cp:lastModifiedBy>
  <cp:revision>21</cp:revision>
  <cp:lastPrinted>2019-06-18T18:13:05Z</cp:lastPrinted>
  <dcterms:created xsi:type="dcterms:W3CDTF">2019-06-18T17:17:04Z</dcterms:created>
  <dcterms:modified xsi:type="dcterms:W3CDTF">2019-06-20T17:35:23Z</dcterms:modified>
</cp:coreProperties>
</file>