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9" autoAdjust="0"/>
  </p:normalViewPr>
  <p:slideViewPr>
    <p:cSldViewPr snapToGrid="0">
      <p:cViewPr varScale="1">
        <p:scale>
          <a:sx n="57" d="100"/>
          <a:sy n="57" d="100"/>
        </p:scale>
        <p:origin x="9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26C7-F739-44E3-8237-163E4EDDADB6}" type="datetimeFigureOut">
              <a:rPr lang="en-IN" smtClean="0"/>
              <a:t>03-08-2023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D99A6-7967-4DD6-801E-51A9E5511B6E}" type="slidenum">
              <a:rPr lang="en-IN" smtClean="0"/>
              <a:t>‹#›</a:t>
            </a:fld>
            <a:endParaRPr lang="en-IN"/>
          </a:p>
        </p:txBody>
      </p:sp>
    </p:spTree>
    <p:extLst>
      <p:ext uri="{BB962C8B-B14F-4D97-AF65-F5344CB8AC3E}">
        <p14:creationId xmlns:p14="http://schemas.microsoft.com/office/powerpoint/2010/main" val="190611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verilog</a:t>
            </a:r>
            <a:r>
              <a:rPr lang="en-US" dirty="0"/>
              <a:t> nesting of modules is illegal. That is one module definition cannot contain another module definition within the module and </a:t>
            </a:r>
            <a:r>
              <a:rPr lang="en-US" dirty="0" err="1"/>
              <a:t>endmodule</a:t>
            </a:r>
            <a:r>
              <a:rPr lang="en-US" dirty="0"/>
              <a:t> statements. But one module definition can contain one or more instances of other modules. The instantiated modules reflect their functionality through their ports in the module which had instantiated them.</a:t>
            </a:r>
          </a:p>
          <a:p>
            <a:r>
              <a:rPr lang="en-US" dirty="0"/>
              <a:t>Every module instance should have its instance name. But for primitive instantiation the instance name is optional. Even it is recommended that the primitive instantiation should have the instance name, so that multiple instances of the same primitive can be identified by their instance name.</a:t>
            </a:r>
          </a:p>
          <a:p>
            <a:endParaRPr lang="en-IN" dirty="0"/>
          </a:p>
        </p:txBody>
      </p:sp>
      <p:sp>
        <p:nvSpPr>
          <p:cNvPr id="4" name="Slide Number Placeholder 3"/>
          <p:cNvSpPr>
            <a:spLocks noGrp="1"/>
          </p:cNvSpPr>
          <p:nvPr>
            <p:ph type="sldNum" sz="quarter" idx="5"/>
          </p:nvPr>
        </p:nvSpPr>
        <p:spPr/>
        <p:txBody>
          <a:bodyPr/>
          <a:lstStyle/>
          <a:p>
            <a:fld id="{37AD99A6-7967-4DD6-801E-51A9E5511B6E}" type="slidenum">
              <a:rPr lang="en-IN" smtClean="0"/>
              <a:t>6</a:t>
            </a:fld>
            <a:endParaRPr lang="en-IN"/>
          </a:p>
        </p:txBody>
      </p:sp>
    </p:spTree>
    <p:extLst>
      <p:ext uri="{BB962C8B-B14F-4D97-AF65-F5344CB8AC3E}">
        <p14:creationId xmlns:p14="http://schemas.microsoft.com/office/powerpoint/2010/main" val="270081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above example, the module 1 and module 2 functionality had to described at first, with the help of module definitions. there after if we want to make use of them in other module then they have to be instantiated in the corresponding module(here it is main module.</a:t>
            </a:r>
          </a:p>
          <a:p>
            <a:r>
              <a:rPr lang="en-US" dirty="0"/>
              <a:t>But writing the module definitions of module 1 and module 2 inside the main module definition is not allowed in </a:t>
            </a:r>
            <a:r>
              <a:rPr lang="en-US" dirty="0" err="1"/>
              <a:t>verilog</a:t>
            </a:r>
            <a:r>
              <a:rPr lang="en-US" dirty="0"/>
              <a:t>.</a:t>
            </a:r>
          </a:p>
          <a:p>
            <a:endParaRPr lang="en-IN" dirty="0"/>
          </a:p>
        </p:txBody>
      </p:sp>
      <p:sp>
        <p:nvSpPr>
          <p:cNvPr id="4" name="Slide Number Placeholder 3"/>
          <p:cNvSpPr>
            <a:spLocks noGrp="1"/>
          </p:cNvSpPr>
          <p:nvPr>
            <p:ph type="sldNum" sz="quarter" idx="5"/>
          </p:nvPr>
        </p:nvSpPr>
        <p:spPr/>
        <p:txBody>
          <a:bodyPr/>
          <a:lstStyle/>
          <a:p>
            <a:fld id="{37AD99A6-7967-4DD6-801E-51A9E5511B6E}" type="slidenum">
              <a:rPr lang="en-IN" smtClean="0"/>
              <a:t>7</a:t>
            </a:fld>
            <a:endParaRPr lang="en-IN"/>
          </a:p>
        </p:txBody>
      </p:sp>
    </p:spTree>
    <p:extLst>
      <p:ext uri="{BB962C8B-B14F-4D97-AF65-F5344CB8AC3E}">
        <p14:creationId xmlns:p14="http://schemas.microsoft.com/office/powerpoint/2010/main" val="53987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nets should have the values continuously driven on them, otherwise by default they go to high impedance state(z). Unless and until a net is driven by some driver it takes the value of z. </a:t>
            </a:r>
          </a:p>
          <a:p>
            <a:endParaRPr lang="en-IN" dirty="0"/>
          </a:p>
        </p:txBody>
      </p:sp>
      <p:sp>
        <p:nvSpPr>
          <p:cNvPr id="4" name="Slide Number Placeholder 3"/>
          <p:cNvSpPr>
            <a:spLocks noGrp="1"/>
          </p:cNvSpPr>
          <p:nvPr>
            <p:ph type="sldNum" sz="quarter" idx="5"/>
          </p:nvPr>
        </p:nvSpPr>
        <p:spPr/>
        <p:txBody>
          <a:bodyPr/>
          <a:lstStyle/>
          <a:p>
            <a:fld id="{37AD99A6-7967-4DD6-801E-51A9E5511B6E}" type="slidenum">
              <a:rPr lang="en-IN" smtClean="0"/>
              <a:t>12</a:t>
            </a:fld>
            <a:endParaRPr lang="en-IN"/>
          </a:p>
        </p:txBody>
      </p:sp>
    </p:spTree>
    <p:extLst>
      <p:ext uri="{BB962C8B-B14F-4D97-AF65-F5344CB8AC3E}">
        <p14:creationId xmlns:p14="http://schemas.microsoft.com/office/powerpoint/2010/main" val="223435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a value is written in to register it holds a ‘x’ value by default in it.</a:t>
            </a:r>
          </a:p>
          <a:p>
            <a:r>
              <a:rPr lang="en-US" dirty="0"/>
              <a:t>Once a value is inside the register, the value doesn’t change unless another value is written in to it(i.e. the reg data types have the capability to store the values).</a:t>
            </a:r>
          </a:p>
          <a:p>
            <a:r>
              <a:rPr lang="en-US" dirty="0"/>
              <a:t>The other register data types are integer, real, time register</a:t>
            </a:r>
            <a:endParaRPr lang="en-IN" dirty="0"/>
          </a:p>
        </p:txBody>
      </p:sp>
      <p:sp>
        <p:nvSpPr>
          <p:cNvPr id="4" name="Slide Number Placeholder 3"/>
          <p:cNvSpPr>
            <a:spLocks noGrp="1"/>
          </p:cNvSpPr>
          <p:nvPr>
            <p:ph type="sldNum" sz="quarter" idx="5"/>
          </p:nvPr>
        </p:nvSpPr>
        <p:spPr/>
        <p:txBody>
          <a:bodyPr/>
          <a:lstStyle/>
          <a:p>
            <a:fld id="{37AD99A6-7967-4DD6-801E-51A9E5511B6E}" type="slidenum">
              <a:rPr lang="en-IN" smtClean="0"/>
              <a:t>14</a:t>
            </a:fld>
            <a:endParaRPr lang="en-IN"/>
          </a:p>
        </p:txBody>
      </p:sp>
    </p:spTree>
    <p:extLst>
      <p:ext uri="{BB962C8B-B14F-4D97-AF65-F5344CB8AC3E}">
        <p14:creationId xmlns:p14="http://schemas.microsoft.com/office/powerpoint/2010/main" val="340726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02B5-B229-4C6E-A0A4-EB6440880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2B27E-DB54-4E58-987B-8FD396B7C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8B8EBE-D19F-46A2-BD75-83749ED2617D}"/>
              </a:ext>
            </a:extLst>
          </p:cNvPr>
          <p:cNvSpPr>
            <a:spLocks noGrp="1"/>
          </p:cNvSpPr>
          <p:nvPr>
            <p:ph type="dt" sz="half" idx="10"/>
          </p:nvPr>
        </p:nvSpPr>
        <p:spPr/>
        <p:txBody>
          <a:bodyPr/>
          <a:lstStyle/>
          <a:p>
            <a:fld id="{DD4027F6-C344-4369-9500-52D4AC7E19FC}" type="datetime1">
              <a:rPr lang="en-IN" smtClean="0"/>
              <a:t>03-08-2023</a:t>
            </a:fld>
            <a:endParaRPr lang="en-IN"/>
          </a:p>
        </p:txBody>
      </p:sp>
      <p:sp>
        <p:nvSpPr>
          <p:cNvPr id="5" name="Footer Placeholder 4">
            <a:extLst>
              <a:ext uri="{FF2B5EF4-FFF2-40B4-BE49-F238E27FC236}">
                <a16:creationId xmlns:a16="http://schemas.microsoft.com/office/drawing/2014/main" id="{75D6FBEC-7848-42E6-9B88-788E1873F67E}"/>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1776E82A-194D-4B47-8F1D-9FA1CFFEF841}"/>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162980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87C9-2EB9-442C-B733-4B42AFD848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B36A8B-12B6-485A-960A-E6C37EB6F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4D474-A8C4-40ED-B76A-88F4A2FA722F}"/>
              </a:ext>
            </a:extLst>
          </p:cNvPr>
          <p:cNvSpPr>
            <a:spLocks noGrp="1"/>
          </p:cNvSpPr>
          <p:nvPr>
            <p:ph type="dt" sz="half" idx="10"/>
          </p:nvPr>
        </p:nvSpPr>
        <p:spPr/>
        <p:txBody>
          <a:bodyPr/>
          <a:lstStyle/>
          <a:p>
            <a:fld id="{522A9537-FA05-4390-9335-370A8107BCAE}" type="datetime1">
              <a:rPr lang="en-IN" smtClean="0"/>
              <a:t>03-08-2023</a:t>
            </a:fld>
            <a:endParaRPr lang="en-IN"/>
          </a:p>
        </p:txBody>
      </p:sp>
      <p:sp>
        <p:nvSpPr>
          <p:cNvPr id="5" name="Footer Placeholder 4">
            <a:extLst>
              <a:ext uri="{FF2B5EF4-FFF2-40B4-BE49-F238E27FC236}">
                <a16:creationId xmlns:a16="http://schemas.microsoft.com/office/drawing/2014/main" id="{80AB4749-B5A8-4450-9BA6-33148598799B}"/>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96C1622E-59A7-49EA-BB9D-7DEFFC029A9A}"/>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385655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D6000-0093-4E44-AF25-430FC0CA10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45C04-244F-4FA7-A230-76374DE4A0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126AE-5993-4DD7-A96B-24190204DDD0}"/>
              </a:ext>
            </a:extLst>
          </p:cNvPr>
          <p:cNvSpPr>
            <a:spLocks noGrp="1"/>
          </p:cNvSpPr>
          <p:nvPr>
            <p:ph type="dt" sz="half" idx="10"/>
          </p:nvPr>
        </p:nvSpPr>
        <p:spPr/>
        <p:txBody>
          <a:bodyPr/>
          <a:lstStyle/>
          <a:p>
            <a:fld id="{522978D2-C9E7-45B0-AD00-31C9874A3D60}" type="datetime1">
              <a:rPr lang="en-IN" smtClean="0"/>
              <a:t>03-08-2023</a:t>
            </a:fld>
            <a:endParaRPr lang="en-IN"/>
          </a:p>
        </p:txBody>
      </p:sp>
      <p:sp>
        <p:nvSpPr>
          <p:cNvPr id="5" name="Footer Placeholder 4">
            <a:extLst>
              <a:ext uri="{FF2B5EF4-FFF2-40B4-BE49-F238E27FC236}">
                <a16:creationId xmlns:a16="http://schemas.microsoft.com/office/drawing/2014/main" id="{255228DE-DE8B-4BE2-8C4E-9B9C2F7A174E}"/>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0D26A545-A6AA-44C9-A8AF-463047775C5F}"/>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266995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7225-E3D5-495C-82A1-9C25A9EE0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C2CD2B-BD00-40FA-93D6-77BB6458B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72B27-EA08-4872-875F-8CACB6110990}"/>
              </a:ext>
            </a:extLst>
          </p:cNvPr>
          <p:cNvSpPr>
            <a:spLocks noGrp="1"/>
          </p:cNvSpPr>
          <p:nvPr>
            <p:ph type="dt" sz="half" idx="10"/>
          </p:nvPr>
        </p:nvSpPr>
        <p:spPr/>
        <p:txBody>
          <a:bodyPr/>
          <a:lstStyle/>
          <a:p>
            <a:fld id="{E5D5BA33-1FAE-4338-97A4-BF8BD96BD9B9}" type="datetime1">
              <a:rPr lang="en-IN" smtClean="0"/>
              <a:t>03-08-2023</a:t>
            </a:fld>
            <a:endParaRPr lang="en-IN"/>
          </a:p>
        </p:txBody>
      </p:sp>
      <p:sp>
        <p:nvSpPr>
          <p:cNvPr id="5" name="Footer Placeholder 4">
            <a:extLst>
              <a:ext uri="{FF2B5EF4-FFF2-40B4-BE49-F238E27FC236}">
                <a16:creationId xmlns:a16="http://schemas.microsoft.com/office/drawing/2014/main" id="{F5D07767-883F-4B84-9E9B-77231E9B5BB9}"/>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CF51664A-B7EF-4967-B816-56F087968E25}"/>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273821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CC73-7A27-4EA9-8D34-36767D14F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6B9622-0EB6-4420-9EAA-C67AAFA96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5EB8D-D3C1-4ED1-9914-33396F627D05}"/>
              </a:ext>
            </a:extLst>
          </p:cNvPr>
          <p:cNvSpPr>
            <a:spLocks noGrp="1"/>
          </p:cNvSpPr>
          <p:nvPr>
            <p:ph type="dt" sz="half" idx="10"/>
          </p:nvPr>
        </p:nvSpPr>
        <p:spPr/>
        <p:txBody>
          <a:bodyPr/>
          <a:lstStyle/>
          <a:p>
            <a:fld id="{222D5859-4C8A-40F1-B557-78C4027B9F13}" type="datetime1">
              <a:rPr lang="en-IN" smtClean="0"/>
              <a:t>03-08-2023</a:t>
            </a:fld>
            <a:endParaRPr lang="en-IN"/>
          </a:p>
        </p:txBody>
      </p:sp>
      <p:sp>
        <p:nvSpPr>
          <p:cNvPr id="5" name="Footer Placeholder 4">
            <a:extLst>
              <a:ext uri="{FF2B5EF4-FFF2-40B4-BE49-F238E27FC236}">
                <a16:creationId xmlns:a16="http://schemas.microsoft.com/office/drawing/2014/main" id="{0BDD3C45-5D58-48B6-B44C-16B51B3F9001}"/>
              </a:ext>
            </a:extLst>
          </p:cNvPr>
          <p:cNvSpPr>
            <a:spLocks noGrp="1"/>
          </p:cNvSpPr>
          <p:nvPr>
            <p:ph type="ftr" sz="quarter" idx="11"/>
          </p:nvPr>
        </p:nvSpPr>
        <p:spPr/>
        <p:txBody>
          <a:bodyPr/>
          <a:lstStyle/>
          <a:p>
            <a:r>
              <a:rPr lang="en-IN"/>
              <a:t>EC20005                                                                                                                  A.Bakshi</a:t>
            </a:r>
          </a:p>
        </p:txBody>
      </p:sp>
      <p:sp>
        <p:nvSpPr>
          <p:cNvPr id="6" name="Slide Number Placeholder 5">
            <a:extLst>
              <a:ext uri="{FF2B5EF4-FFF2-40B4-BE49-F238E27FC236}">
                <a16:creationId xmlns:a16="http://schemas.microsoft.com/office/drawing/2014/main" id="{0F026543-6706-4816-BA0A-A525858BEF7F}"/>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35668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1E-ED71-4F65-A429-537E2D82A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3C32B-80B9-43CA-BE04-E54847FCE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4D8712-38F2-4209-92D5-923BA56CC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8F9F1A-9932-483B-9DD8-92CF4AAE6549}"/>
              </a:ext>
            </a:extLst>
          </p:cNvPr>
          <p:cNvSpPr>
            <a:spLocks noGrp="1"/>
          </p:cNvSpPr>
          <p:nvPr>
            <p:ph type="dt" sz="half" idx="10"/>
          </p:nvPr>
        </p:nvSpPr>
        <p:spPr/>
        <p:txBody>
          <a:bodyPr/>
          <a:lstStyle/>
          <a:p>
            <a:fld id="{D0E4C4D9-7C6B-4CFD-8F55-A0F60FCE27C7}" type="datetime1">
              <a:rPr lang="en-IN" smtClean="0"/>
              <a:t>03-08-2023</a:t>
            </a:fld>
            <a:endParaRPr lang="en-IN"/>
          </a:p>
        </p:txBody>
      </p:sp>
      <p:sp>
        <p:nvSpPr>
          <p:cNvPr id="6" name="Footer Placeholder 5">
            <a:extLst>
              <a:ext uri="{FF2B5EF4-FFF2-40B4-BE49-F238E27FC236}">
                <a16:creationId xmlns:a16="http://schemas.microsoft.com/office/drawing/2014/main" id="{6E8A221E-5C24-4268-BA67-C227837AD584}"/>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7D3C78D4-82D3-4431-BBD5-F1FDD0304CCE}"/>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126936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85D4-2271-4B02-9892-2783FAEC5A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E4EA4-F5CA-4A36-9651-20B0D76D9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E66F3A-F4B9-4EDE-B482-FF25995DA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20533-282D-4BB8-96F0-CDEFD9FC0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98BA3-CAFF-4AD8-89CB-E0F9713010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707E5D-B5FF-429E-8714-0022A051EF85}"/>
              </a:ext>
            </a:extLst>
          </p:cNvPr>
          <p:cNvSpPr>
            <a:spLocks noGrp="1"/>
          </p:cNvSpPr>
          <p:nvPr>
            <p:ph type="dt" sz="half" idx="10"/>
          </p:nvPr>
        </p:nvSpPr>
        <p:spPr/>
        <p:txBody>
          <a:bodyPr/>
          <a:lstStyle/>
          <a:p>
            <a:fld id="{6409DCB1-F23A-4AD9-A596-9D2CA19EF04B}" type="datetime1">
              <a:rPr lang="en-IN" smtClean="0"/>
              <a:t>03-08-2023</a:t>
            </a:fld>
            <a:endParaRPr lang="en-IN"/>
          </a:p>
        </p:txBody>
      </p:sp>
      <p:sp>
        <p:nvSpPr>
          <p:cNvPr id="8" name="Footer Placeholder 7">
            <a:extLst>
              <a:ext uri="{FF2B5EF4-FFF2-40B4-BE49-F238E27FC236}">
                <a16:creationId xmlns:a16="http://schemas.microsoft.com/office/drawing/2014/main" id="{8727A6DF-0059-4A0E-B209-818A50DF221D}"/>
              </a:ext>
            </a:extLst>
          </p:cNvPr>
          <p:cNvSpPr>
            <a:spLocks noGrp="1"/>
          </p:cNvSpPr>
          <p:nvPr>
            <p:ph type="ftr" sz="quarter" idx="11"/>
          </p:nvPr>
        </p:nvSpPr>
        <p:spPr/>
        <p:txBody>
          <a:bodyPr/>
          <a:lstStyle/>
          <a:p>
            <a:r>
              <a:rPr lang="en-IN"/>
              <a:t>EC20005                                                                                                                  A.Bakshi</a:t>
            </a:r>
          </a:p>
        </p:txBody>
      </p:sp>
      <p:sp>
        <p:nvSpPr>
          <p:cNvPr id="9" name="Slide Number Placeholder 8">
            <a:extLst>
              <a:ext uri="{FF2B5EF4-FFF2-40B4-BE49-F238E27FC236}">
                <a16:creationId xmlns:a16="http://schemas.microsoft.com/office/drawing/2014/main" id="{07083D99-211B-4DFC-B440-B200CA132782}"/>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237295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9F0F-6713-41EB-8206-6DCE5E510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F68C9-B163-466F-AA81-3314062939B1}"/>
              </a:ext>
            </a:extLst>
          </p:cNvPr>
          <p:cNvSpPr>
            <a:spLocks noGrp="1"/>
          </p:cNvSpPr>
          <p:nvPr>
            <p:ph type="dt" sz="half" idx="10"/>
          </p:nvPr>
        </p:nvSpPr>
        <p:spPr/>
        <p:txBody>
          <a:bodyPr/>
          <a:lstStyle/>
          <a:p>
            <a:fld id="{80911923-3CDD-4A67-B703-B0D6F6E9484D}" type="datetime1">
              <a:rPr lang="en-IN" smtClean="0"/>
              <a:t>03-08-2023</a:t>
            </a:fld>
            <a:endParaRPr lang="en-IN"/>
          </a:p>
        </p:txBody>
      </p:sp>
      <p:sp>
        <p:nvSpPr>
          <p:cNvPr id="4" name="Footer Placeholder 3">
            <a:extLst>
              <a:ext uri="{FF2B5EF4-FFF2-40B4-BE49-F238E27FC236}">
                <a16:creationId xmlns:a16="http://schemas.microsoft.com/office/drawing/2014/main" id="{3BE07BBD-2CF7-4C91-8FDD-2EA0B46C7322}"/>
              </a:ext>
            </a:extLst>
          </p:cNvPr>
          <p:cNvSpPr>
            <a:spLocks noGrp="1"/>
          </p:cNvSpPr>
          <p:nvPr>
            <p:ph type="ftr" sz="quarter" idx="11"/>
          </p:nvPr>
        </p:nvSpPr>
        <p:spPr/>
        <p:txBody>
          <a:bodyPr/>
          <a:lstStyle/>
          <a:p>
            <a:r>
              <a:rPr lang="en-IN"/>
              <a:t>EC20005                                                                                                                  A.Bakshi</a:t>
            </a:r>
          </a:p>
        </p:txBody>
      </p:sp>
      <p:sp>
        <p:nvSpPr>
          <p:cNvPr id="5" name="Slide Number Placeholder 4">
            <a:extLst>
              <a:ext uri="{FF2B5EF4-FFF2-40B4-BE49-F238E27FC236}">
                <a16:creationId xmlns:a16="http://schemas.microsoft.com/office/drawing/2014/main" id="{DB2BA195-C456-4175-8AB6-4EE35365B77C}"/>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340152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F9DB1-F2FA-4612-A3C8-D0300E94ABBA}"/>
              </a:ext>
            </a:extLst>
          </p:cNvPr>
          <p:cNvSpPr>
            <a:spLocks noGrp="1"/>
          </p:cNvSpPr>
          <p:nvPr>
            <p:ph type="dt" sz="half" idx="10"/>
          </p:nvPr>
        </p:nvSpPr>
        <p:spPr/>
        <p:txBody>
          <a:bodyPr/>
          <a:lstStyle/>
          <a:p>
            <a:fld id="{DAA0B1F7-ED12-4054-BEE0-E4669614D009}" type="datetime1">
              <a:rPr lang="en-IN" smtClean="0"/>
              <a:t>03-08-2023</a:t>
            </a:fld>
            <a:endParaRPr lang="en-IN"/>
          </a:p>
        </p:txBody>
      </p:sp>
      <p:sp>
        <p:nvSpPr>
          <p:cNvPr id="3" name="Footer Placeholder 2">
            <a:extLst>
              <a:ext uri="{FF2B5EF4-FFF2-40B4-BE49-F238E27FC236}">
                <a16:creationId xmlns:a16="http://schemas.microsoft.com/office/drawing/2014/main" id="{CF07AD99-8848-41B5-A1D9-C2855398C18B}"/>
              </a:ext>
            </a:extLst>
          </p:cNvPr>
          <p:cNvSpPr>
            <a:spLocks noGrp="1"/>
          </p:cNvSpPr>
          <p:nvPr>
            <p:ph type="ftr" sz="quarter" idx="11"/>
          </p:nvPr>
        </p:nvSpPr>
        <p:spPr/>
        <p:txBody>
          <a:bodyPr/>
          <a:lstStyle/>
          <a:p>
            <a:r>
              <a:rPr lang="en-IN"/>
              <a:t>EC20005                                                                                                                  A.Bakshi</a:t>
            </a:r>
          </a:p>
        </p:txBody>
      </p:sp>
      <p:sp>
        <p:nvSpPr>
          <p:cNvPr id="4" name="Slide Number Placeholder 3">
            <a:extLst>
              <a:ext uri="{FF2B5EF4-FFF2-40B4-BE49-F238E27FC236}">
                <a16:creationId xmlns:a16="http://schemas.microsoft.com/office/drawing/2014/main" id="{BA277178-9E39-4BBD-BBD7-A7C45917F118}"/>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17650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FE71-544E-49C6-BB8A-6C601EA41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CB6FFB-D351-4841-8824-F297E3D08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DE450A-C952-4488-AACE-8EBF521C9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C6C8-3B33-4093-AA64-C34FCDF2E5A0}"/>
              </a:ext>
            </a:extLst>
          </p:cNvPr>
          <p:cNvSpPr>
            <a:spLocks noGrp="1"/>
          </p:cNvSpPr>
          <p:nvPr>
            <p:ph type="dt" sz="half" idx="10"/>
          </p:nvPr>
        </p:nvSpPr>
        <p:spPr/>
        <p:txBody>
          <a:bodyPr/>
          <a:lstStyle/>
          <a:p>
            <a:fld id="{1A8EB903-5BD6-4B96-A2DB-9DB9174F0074}" type="datetime1">
              <a:rPr lang="en-IN" smtClean="0"/>
              <a:t>03-08-2023</a:t>
            </a:fld>
            <a:endParaRPr lang="en-IN"/>
          </a:p>
        </p:txBody>
      </p:sp>
      <p:sp>
        <p:nvSpPr>
          <p:cNvPr id="6" name="Footer Placeholder 5">
            <a:extLst>
              <a:ext uri="{FF2B5EF4-FFF2-40B4-BE49-F238E27FC236}">
                <a16:creationId xmlns:a16="http://schemas.microsoft.com/office/drawing/2014/main" id="{BD7D9EF0-B908-4805-843F-8175AFD40620}"/>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7E8050CB-F842-4C0E-977B-5626EAB54ABD}"/>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210998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C347-5811-4A7C-BB0F-5D55FFEFF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B15A48-FDFB-49E2-945E-B5003ECCF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6B886-7975-45AF-A358-74F2191BD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02EAA-8BCC-407E-9400-F0C238C7B3A9}"/>
              </a:ext>
            </a:extLst>
          </p:cNvPr>
          <p:cNvSpPr>
            <a:spLocks noGrp="1"/>
          </p:cNvSpPr>
          <p:nvPr>
            <p:ph type="dt" sz="half" idx="10"/>
          </p:nvPr>
        </p:nvSpPr>
        <p:spPr/>
        <p:txBody>
          <a:bodyPr/>
          <a:lstStyle/>
          <a:p>
            <a:fld id="{AAFEE7FB-61FA-4462-AD65-B593EDEFBD3A}" type="datetime1">
              <a:rPr lang="en-IN" smtClean="0"/>
              <a:t>03-08-2023</a:t>
            </a:fld>
            <a:endParaRPr lang="en-IN"/>
          </a:p>
        </p:txBody>
      </p:sp>
      <p:sp>
        <p:nvSpPr>
          <p:cNvPr id="6" name="Footer Placeholder 5">
            <a:extLst>
              <a:ext uri="{FF2B5EF4-FFF2-40B4-BE49-F238E27FC236}">
                <a16:creationId xmlns:a16="http://schemas.microsoft.com/office/drawing/2014/main" id="{A67CC32A-2E5D-454B-8ACD-E303F3541ABB}"/>
              </a:ext>
            </a:extLst>
          </p:cNvPr>
          <p:cNvSpPr>
            <a:spLocks noGrp="1"/>
          </p:cNvSpPr>
          <p:nvPr>
            <p:ph type="ftr" sz="quarter" idx="11"/>
          </p:nvPr>
        </p:nvSpPr>
        <p:spPr/>
        <p:txBody>
          <a:bodyPr/>
          <a:lstStyle/>
          <a:p>
            <a:r>
              <a:rPr lang="en-IN"/>
              <a:t>EC20005                                                                                                                  A.Bakshi</a:t>
            </a:r>
          </a:p>
        </p:txBody>
      </p:sp>
      <p:sp>
        <p:nvSpPr>
          <p:cNvPr id="7" name="Slide Number Placeholder 6">
            <a:extLst>
              <a:ext uri="{FF2B5EF4-FFF2-40B4-BE49-F238E27FC236}">
                <a16:creationId xmlns:a16="http://schemas.microsoft.com/office/drawing/2014/main" id="{0CA7C838-2BAC-452E-94E1-7151ED6CAD61}"/>
              </a:ext>
            </a:extLst>
          </p:cNvPr>
          <p:cNvSpPr>
            <a:spLocks noGrp="1"/>
          </p:cNvSpPr>
          <p:nvPr>
            <p:ph type="sldNum" sz="quarter" idx="12"/>
          </p:nvPr>
        </p:nvSpPr>
        <p:spPr/>
        <p:txBody>
          <a:bodyPr/>
          <a:lstStyle/>
          <a:p>
            <a:fld id="{39A648F7-8945-4E91-8EA6-376B31491ACB}" type="slidenum">
              <a:rPr lang="en-IN" smtClean="0"/>
              <a:t>‹#›</a:t>
            </a:fld>
            <a:endParaRPr lang="en-IN"/>
          </a:p>
        </p:txBody>
      </p:sp>
    </p:spTree>
    <p:extLst>
      <p:ext uri="{BB962C8B-B14F-4D97-AF65-F5344CB8AC3E}">
        <p14:creationId xmlns:p14="http://schemas.microsoft.com/office/powerpoint/2010/main" val="267496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94C85-0236-449F-881D-15E288DA1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2DC44-3B76-4C28-8056-F067887365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57BA1-EF46-420B-881C-A8FDA0C81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599D5-0D90-4B27-BCCF-70CE9840EAE5}" type="datetime1">
              <a:rPr lang="en-IN" smtClean="0"/>
              <a:t>03-08-2023</a:t>
            </a:fld>
            <a:endParaRPr lang="en-IN"/>
          </a:p>
        </p:txBody>
      </p:sp>
      <p:sp>
        <p:nvSpPr>
          <p:cNvPr id="5" name="Footer Placeholder 4">
            <a:extLst>
              <a:ext uri="{FF2B5EF4-FFF2-40B4-BE49-F238E27FC236}">
                <a16:creationId xmlns:a16="http://schemas.microsoft.com/office/drawing/2014/main" id="{3A07612C-4D32-446C-8EA1-4CFA1AFDB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EC20005                                                                                                                  A.Bakshi</a:t>
            </a:r>
          </a:p>
        </p:txBody>
      </p:sp>
      <p:sp>
        <p:nvSpPr>
          <p:cNvPr id="6" name="Slide Number Placeholder 5">
            <a:extLst>
              <a:ext uri="{FF2B5EF4-FFF2-40B4-BE49-F238E27FC236}">
                <a16:creationId xmlns:a16="http://schemas.microsoft.com/office/drawing/2014/main" id="{2FB00AFF-5F3B-47D8-BD3E-2ED60EB23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648F7-8945-4E91-8EA6-376B31491ACB}" type="slidenum">
              <a:rPr lang="en-IN" smtClean="0"/>
              <a:t>‹#›</a:t>
            </a:fld>
            <a:endParaRPr lang="en-IN"/>
          </a:p>
        </p:txBody>
      </p:sp>
    </p:spTree>
    <p:extLst>
      <p:ext uri="{BB962C8B-B14F-4D97-AF65-F5344CB8AC3E}">
        <p14:creationId xmlns:p14="http://schemas.microsoft.com/office/powerpoint/2010/main" val="37307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F1F8-FBEB-42C5-A7C0-AF21F681FD23}"/>
              </a:ext>
            </a:extLst>
          </p:cNvPr>
          <p:cNvSpPr>
            <a:spLocks noGrp="1"/>
          </p:cNvSpPr>
          <p:nvPr>
            <p:ph type="title"/>
          </p:nvPr>
        </p:nvSpPr>
        <p:spPr>
          <a:xfrm>
            <a:off x="838200" y="365125"/>
            <a:ext cx="10515600" cy="1206821"/>
          </a:xfrm>
        </p:spPr>
        <p:txBody>
          <a:bodyPr/>
          <a:lstStyle/>
          <a:p>
            <a:r>
              <a:rPr lang="en-IN" dirty="0"/>
              <a:t>Concept of  a ‘module’ </a:t>
            </a:r>
          </a:p>
        </p:txBody>
      </p:sp>
      <p:sp>
        <p:nvSpPr>
          <p:cNvPr id="3" name="Rectangle 3">
            <a:extLst>
              <a:ext uri="{FF2B5EF4-FFF2-40B4-BE49-F238E27FC236}">
                <a16:creationId xmlns:a16="http://schemas.microsoft.com/office/drawing/2014/main" id="{62ECEB82-53F6-4D43-BEA5-A9602C03BF52}"/>
              </a:ext>
            </a:extLst>
          </p:cNvPr>
          <p:cNvSpPr txBox="1">
            <a:spLocks noChangeArrowheads="1"/>
          </p:cNvSpPr>
          <p:nvPr/>
        </p:nvSpPr>
        <p:spPr>
          <a:xfrm>
            <a:off x="838200" y="1690688"/>
            <a:ext cx="8686800" cy="5181600"/>
          </a:xfrm>
          <a:prstGeom prst="rect">
            <a:avLst/>
          </a:prstGeom>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dirty="0">
                <a:latin typeface="Book Antiqua" pitchFamily="18" charset="0"/>
              </a:rPr>
              <a:t>A module is a basic building block in Verilog and can specify a system of any complexity. </a:t>
            </a:r>
          </a:p>
          <a:p>
            <a:pPr algn="just">
              <a:defRPr/>
            </a:pPr>
            <a:endParaRPr lang="en-US" dirty="0">
              <a:latin typeface="Book Antiqua" pitchFamily="18" charset="0"/>
            </a:endParaRPr>
          </a:p>
          <a:p>
            <a:pPr algn="just">
              <a:defRPr/>
            </a:pPr>
            <a:r>
              <a:rPr lang="en-US" dirty="0">
                <a:latin typeface="Book Antiqua" pitchFamily="18" charset="0"/>
              </a:rPr>
              <a:t>The module definition is the same for a system of any  complexity.</a:t>
            </a:r>
          </a:p>
          <a:p>
            <a:pPr algn="just">
              <a:defRPr/>
            </a:pPr>
            <a:endParaRPr lang="en-US" dirty="0">
              <a:latin typeface="Book Antiqua" pitchFamily="18" charset="0"/>
            </a:endParaRPr>
          </a:p>
          <a:p>
            <a:pPr algn="just">
              <a:defRPr/>
            </a:pPr>
            <a:r>
              <a:rPr lang="en-US" dirty="0">
                <a:latin typeface="Book Antiqua" pitchFamily="18" charset="0"/>
              </a:rPr>
              <a:t>Provides functionality through its port interface</a:t>
            </a:r>
            <a:r>
              <a:rPr lang="en-US" b="1" dirty="0">
                <a:latin typeface="Book Antiqua" pitchFamily="18" charset="0"/>
              </a:rPr>
              <a:t>. </a:t>
            </a:r>
          </a:p>
          <a:p>
            <a:pPr algn="just">
              <a:defRPr/>
            </a:pPr>
            <a:endParaRPr lang="en-US" dirty="0">
              <a:latin typeface="Book Antiqua" pitchFamily="18" charset="0"/>
            </a:endParaRPr>
          </a:p>
          <a:p>
            <a:pPr algn="just">
              <a:defRPr/>
            </a:pPr>
            <a:r>
              <a:rPr lang="en-US" dirty="0">
                <a:latin typeface="Book Antiqua" pitchFamily="18" charset="0"/>
              </a:rPr>
              <a:t>It can be an element or a collection of lower-level design (macro or leaf cells or primitive cells) blocks.</a:t>
            </a:r>
          </a:p>
        </p:txBody>
      </p:sp>
      <p:sp>
        <p:nvSpPr>
          <p:cNvPr id="4" name="Footer Placeholder 3">
            <a:extLst>
              <a:ext uri="{FF2B5EF4-FFF2-40B4-BE49-F238E27FC236}">
                <a16:creationId xmlns:a16="http://schemas.microsoft.com/office/drawing/2014/main" id="{85C2E9D2-455B-4D29-AD0D-4B0BC351B9F1}"/>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173594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FF48-03EC-4FE3-BA0D-CA44019E241B}"/>
              </a:ext>
            </a:extLst>
          </p:cNvPr>
          <p:cNvSpPr>
            <a:spLocks noGrp="1"/>
          </p:cNvSpPr>
          <p:nvPr>
            <p:ph type="title"/>
          </p:nvPr>
        </p:nvSpPr>
        <p:spPr/>
        <p:txBody>
          <a:bodyPr/>
          <a:lstStyle/>
          <a:p>
            <a:r>
              <a:rPr lang="en-IN" dirty="0"/>
              <a:t>Data types</a:t>
            </a:r>
          </a:p>
        </p:txBody>
      </p:sp>
      <p:sp>
        <p:nvSpPr>
          <p:cNvPr id="3" name="Rectangle 2051">
            <a:extLst>
              <a:ext uri="{FF2B5EF4-FFF2-40B4-BE49-F238E27FC236}">
                <a16:creationId xmlns:a16="http://schemas.microsoft.com/office/drawing/2014/main" id="{52CE3593-B0AA-473B-82F8-92C2B77BDE69}"/>
              </a:ext>
            </a:extLst>
          </p:cNvPr>
          <p:cNvSpPr txBox="1">
            <a:spLocks noChangeArrowheads="1"/>
          </p:cNvSpPr>
          <p:nvPr/>
        </p:nvSpPr>
        <p:spPr>
          <a:xfrm>
            <a:off x="838200" y="1690688"/>
            <a:ext cx="85344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v"/>
              <a:defRPr/>
            </a:pPr>
            <a:r>
              <a:rPr lang="en-US">
                <a:latin typeface="Book Antiqua" pitchFamily="18" charset="0"/>
              </a:rPr>
              <a:t>Net Data type</a:t>
            </a:r>
          </a:p>
          <a:p>
            <a:pPr>
              <a:lnSpc>
                <a:spcPct val="150000"/>
              </a:lnSpc>
              <a:buFont typeface="Wingdings" pitchFamily="2" charset="2"/>
              <a:buChar char="v"/>
              <a:defRPr/>
            </a:pPr>
            <a:r>
              <a:rPr lang="en-US">
                <a:latin typeface="Book Antiqua" pitchFamily="18" charset="0"/>
              </a:rPr>
              <a:t>Registers Data type</a:t>
            </a:r>
            <a:endParaRPr lang="en-US" dirty="0">
              <a:latin typeface="Book Antiqua" pitchFamily="18" charset="0"/>
            </a:endParaRPr>
          </a:p>
        </p:txBody>
      </p:sp>
      <p:sp>
        <p:nvSpPr>
          <p:cNvPr id="4" name="Footer Placeholder 3">
            <a:extLst>
              <a:ext uri="{FF2B5EF4-FFF2-40B4-BE49-F238E27FC236}">
                <a16:creationId xmlns:a16="http://schemas.microsoft.com/office/drawing/2014/main" id="{341F3DE8-6BAA-4691-9E11-583F6E75390C}"/>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45577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100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73E6-CDD0-403A-AB80-933E4C64DBF4}"/>
              </a:ext>
            </a:extLst>
          </p:cNvPr>
          <p:cNvSpPr>
            <a:spLocks noGrp="1"/>
          </p:cNvSpPr>
          <p:nvPr>
            <p:ph type="title"/>
          </p:nvPr>
        </p:nvSpPr>
        <p:spPr/>
        <p:txBody>
          <a:bodyPr/>
          <a:lstStyle/>
          <a:p>
            <a:r>
              <a:rPr lang="en-IN" dirty="0"/>
              <a:t>Data Type</a:t>
            </a:r>
          </a:p>
        </p:txBody>
      </p:sp>
      <p:sp>
        <p:nvSpPr>
          <p:cNvPr id="3" name="Content Placeholder 2">
            <a:extLst>
              <a:ext uri="{FF2B5EF4-FFF2-40B4-BE49-F238E27FC236}">
                <a16:creationId xmlns:a16="http://schemas.microsoft.com/office/drawing/2014/main" id="{8129DFA1-106A-490D-95C8-110BB58E3C2F}"/>
              </a:ext>
            </a:extLst>
          </p:cNvPr>
          <p:cNvSpPr txBox="1">
            <a:spLocks/>
          </p:cNvSpPr>
          <p:nvPr/>
        </p:nvSpPr>
        <p:spPr>
          <a:xfrm>
            <a:off x="838200" y="1611351"/>
            <a:ext cx="84582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latin typeface="Book Antiqua" pitchFamily="18" charset="0"/>
              </a:rPr>
              <a:t>A variable belongs to one of two data types</a:t>
            </a:r>
          </a:p>
          <a:p>
            <a:pPr>
              <a:buFont typeface="Arial" panose="020B0604020202020204" pitchFamily="34" charset="0"/>
              <a:buNone/>
            </a:pPr>
            <a:r>
              <a:rPr lang="en-US" sz="2400">
                <a:latin typeface="Book Antiqua" pitchFamily="18" charset="0"/>
              </a:rPr>
              <a:t>Net:</a:t>
            </a:r>
          </a:p>
          <a:p>
            <a:pPr>
              <a:buFont typeface="Arial" panose="020B0604020202020204" pitchFamily="34" charset="0"/>
              <a:buNone/>
            </a:pPr>
            <a:endParaRPr lang="en-US" sz="2400">
              <a:latin typeface="Book Antiqua" pitchFamily="18" charset="0"/>
            </a:endParaRPr>
          </a:p>
          <a:p>
            <a:pPr>
              <a:buFont typeface="Wingdings" pitchFamily="2" charset="2"/>
              <a:buChar char="Ø"/>
            </a:pPr>
            <a:r>
              <a:rPr lang="en-US" sz="2400">
                <a:latin typeface="Book Antiqua" pitchFamily="18" charset="0"/>
              </a:rPr>
              <a:t>Must be continuously driven</a:t>
            </a:r>
          </a:p>
          <a:p>
            <a:pPr>
              <a:buFont typeface="Wingdings" pitchFamily="2" charset="2"/>
              <a:buChar char="Ø"/>
            </a:pPr>
            <a:r>
              <a:rPr lang="en-US" sz="2400">
                <a:latin typeface="Book Antiqua" pitchFamily="18" charset="0"/>
              </a:rPr>
              <a:t>Used to model connection between continuous assignments and Instantiations.</a:t>
            </a:r>
          </a:p>
          <a:p>
            <a:pPr>
              <a:buFont typeface="Arial" panose="020B0604020202020204" pitchFamily="34" charset="0"/>
              <a:buNone/>
            </a:pPr>
            <a:r>
              <a:rPr lang="en-US" sz="2400">
                <a:latin typeface="Book Antiqua" pitchFamily="18" charset="0"/>
              </a:rPr>
              <a:t>Register:</a:t>
            </a:r>
          </a:p>
          <a:p>
            <a:pPr>
              <a:buFont typeface="Arial" panose="020B0604020202020204" pitchFamily="34" charset="0"/>
              <a:buNone/>
            </a:pPr>
            <a:endParaRPr lang="en-US" sz="2400">
              <a:latin typeface="Book Antiqua" pitchFamily="18" charset="0"/>
            </a:endParaRPr>
          </a:p>
          <a:p>
            <a:pPr>
              <a:buFont typeface="Wingdings" pitchFamily="2" charset="2"/>
              <a:buChar char="Ø"/>
            </a:pPr>
            <a:r>
              <a:rPr lang="en-US" sz="2400">
                <a:latin typeface="Book Antiqua" pitchFamily="18" charset="0"/>
              </a:rPr>
              <a:t>Retains the last value assigned to it.</a:t>
            </a:r>
          </a:p>
          <a:p>
            <a:pPr>
              <a:buFont typeface="Wingdings" pitchFamily="2" charset="2"/>
              <a:buChar char="Ø"/>
            </a:pPr>
            <a:r>
              <a:rPr lang="en-US" sz="2400">
                <a:latin typeface="Book Antiqua" pitchFamily="18" charset="0"/>
              </a:rPr>
              <a:t>Often used to represent storage element.</a:t>
            </a:r>
          </a:p>
          <a:p>
            <a:pPr>
              <a:buFont typeface="Arial" panose="020B0604020202020204" pitchFamily="34" charset="0"/>
              <a:buNone/>
            </a:pPr>
            <a:endParaRPr lang="en-US" sz="2400" dirty="0">
              <a:latin typeface="Book Antiqua" pitchFamily="18" charset="0"/>
            </a:endParaRPr>
          </a:p>
        </p:txBody>
      </p:sp>
      <p:sp>
        <p:nvSpPr>
          <p:cNvPr id="4" name="Footer Placeholder 3">
            <a:extLst>
              <a:ext uri="{FF2B5EF4-FFF2-40B4-BE49-F238E27FC236}">
                <a16:creationId xmlns:a16="http://schemas.microsoft.com/office/drawing/2014/main" id="{F66A520C-8A89-444E-A203-89F0D9E6B10D}"/>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52072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DEA5-7125-40A6-AD76-5128AA95D3BF}"/>
              </a:ext>
            </a:extLst>
          </p:cNvPr>
          <p:cNvSpPr>
            <a:spLocks noGrp="1"/>
          </p:cNvSpPr>
          <p:nvPr>
            <p:ph type="title"/>
          </p:nvPr>
        </p:nvSpPr>
        <p:spPr>
          <a:xfrm>
            <a:off x="838200" y="275917"/>
            <a:ext cx="10515600" cy="850358"/>
          </a:xfrm>
        </p:spPr>
        <p:txBody>
          <a:bodyPr/>
          <a:lstStyle/>
          <a:p>
            <a:r>
              <a:rPr lang="en-IN" dirty="0"/>
              <a:t>Net Data Type</a:t>
            </a:r>
          </a:p>
        </p:txBody>
      </p:sp>
      <p:sp>
        <p:nvSpPr>
          <p:cNvPr id="4" name="Rectangle 3">
            <a:extLst>
              <a:ext uri="{FF2B5EF4-FFF2-40B4-BE49-F238E27FC236}">
                <a16:creationId xmlns:a16="http://schemas.microsoft.com/office/drawing/2014/main" id="{2B5BB592-C411-4297-B1DA-71103375D80B}"/>
              </a:ext>
            </a:extLst>
          </p:cNvPr>
          <p:cNvSpPr txBox="1">
            <a:spLocks noChangeArrowheads="1"/>
          </p:cNvSpPr>
          <p:nvPr/>
        </p:nvSpPr>
        <p:spPr>
          <a:xfrm>
            <a:off x="838200" y="1213624"/>
            <a:ext cx="86106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defRPr/>
            </a:pPr>
            <a:r>
              <a:rPr lang="en-US" sz="2400">
                <a:latin typeface="Book Antiqua" pitchFamily="18" charset="0"/>
              </a:rPr>
              <a:t>Nets represent connections / physical wires between hardware elements. </a:t>
            </a:r>
          </a:p>
          <a:p>
            <a:pPr>
              <a:spcBef>
                <a:spcPts val="0"/>
              </a:spcBef>
              <a:defRPr/>
            </a:pPr>
            <a:endParaRPr lang="en-US" sz="2400">
              <a:latin typeface="Book Antiqua" pitchFamily="18" charset="0"/>
            </a:endParaRPr>
          </a:p>
          <a:p>
            <a:pPr>
              <a:spcBef>
                <a:spcPts val="0"/>
              </a:spcBef>
              <a:defRPr/>
            </a:pPr>
            <a:r>
              <a:rPr lang="en-US" sz="2400">
                <a:latin typeface="Book Antiqua" pitchFamily="18" charset="0"/>
              </a:rPr>
              <a:t>Nets will not store / hold any value.</a:t>
            </a:r>
          </a:p>
          <a:p>
            <a:pPr>
              <a:spcBef>
                <a:spcPts val="0"/>
              </a:spcBef>
              <a:defRPr/>
            </a:pPr>
            <a:endParaRPr lang="en-US" sz="2400">
              <a:latin typeface="Book Antiqua" pitchFamily="18" charset="0"/>
            </a:endParaRPr>
          </a:p>
          <a:p>
            <a:pPr>
              <a:spcBef>
                <a:spcPts val="0"/>
              </a:spcBef>
              <a:defRPr/>
            </a:pPr>
            <a:r>
              <a:rPr lang="en-US" sz="2400">
                <a:latin typeface="Book Antiqua" pitchFamily="18" charset="0"/>
              </a:rPr>
              <a:t>Different net types supported for synthesis:</a:t>
            </a:r>
          </a:p>
          <a:p>
            <a:pPr lvl="1">
              <a:spcBef>
                <a:spcPts val="0"/>
              </a:spcBef>
              <a:buFont typeface="Wingdings" pitchFamily="2" charset="2"/>
              <a:buChar char="Ø"/>
              <a:defRPr/>
            </a:pPr>
            <a:r>
              <a:rPr lang="en-US" sz="2000">
                <a:solidFill>
                  <a:srgbClr val="800000"/>
                </a:solidFill>
                <a:latin typeface="Book Antiqua" pitchFamily="18" charset="0"/>
              </a:rPr>
              <a:t>wire , wor, wand, tri , supply0, supply1</a:t>
            </a:r>
          </a:p>
          <a:p>
            <a:pPr lvl="1">
              <a:spcBef>
                <a:spcPts val="0"/>
              </a:spcBef>
              <a:buFont typeface="Wingdings" pitchFamily="2" charset="2"/>
              <a:buChar char="Ø"/>
              <a:defRPr/>
            </a:pPr>
            <a:r>
              <a:rPr lang="en-US" sz="2000">
                <a:latin typeface="Book Antiqua" pitchFamily="18" charset="0"/>
              </a:rPr>
              <a:t>wire and tri are equivalent ; when there are multiple drivers, driving them, the output of the drivers are shorted together.</a:t>
            </a:r>
          </a:p>
          <a:p>
            <a:pPr lvl="1">
              <a:spcBef>
                <a:spcPts val="0"/>
              </a:spcBef>
              <a:buFont typeface="Wingdings" pitchFamily="2" charset="2"/>
              <a:buChar char="Ø"/>
              <a:defRPr/>
            </a:pPr>
            <a:r>
              <a:rPr lang="en-US" sz="2000">
                <a:latin typeface="Book Antiqua" pitchFamily="18" charset="0"/>
              </a:rPr>
              <a:t>wor / wand inserts an OR/AND gate at the connection.</a:t>
            </a:r>
          </a:p>
          <a:p>
            <a:pPr lvl="1">
              <a:spcBef>
                <a:spcPts val="0"/>
              </a:spcBef>
              <a:buFont typeface="Wingdings" pitchFamily="2" charset="2"/>
              <a:buChar char="Ø"/>
              <a:defRPr/>
            </a:pPr>
            <a:r>
              <a:rPr lang="en-US" sz="2000">
                <a:latin typeface="Book Antiqua" pitchFamily="18" charset="0"/>
              </a:rPr>
              <a:t>supply0 / supply1 model power supply connections.</a:t>
            </a:r>
          </a:p>
          <a:p>
            <a:pPr>
              <a:spcBef>
                <a:spcPts val="0"/>
              </a:spcBef>
              <a:buFont typeface="Arial" panose="020B0604020202020204" pitchFamily="34" charset="0"/>
              <a:buNone/>
              <a:defRPr/>
            </a:pPr>
            <a:endParaRPr lang="en-US" sz="2400">
              <a:latin typeface="Book Antiqua" pitchFamily="18" charset="0"/>
            </a:endParaRPr>
          </a:p>
          <a:p>
            <a:pPr>
              <a:spcBef>
                <a:spcPts val="0"/>
              </a:spcBef>
              <a:defRPr/>
            </a:pPr>
            <a:r>
              <a:rPr lang="en-US" sz="2400">
                <a:latin typeface="Book Antiqua" pitchFamily="18" charset="0"/>
              </a:rPr>
              <a:t>Default Size : 1-bit / scalar</a:t>
            </a:r>
          </a:p>
          <a:p>
            <a:pPr>
              <a:spcBef>
                <a:spcPts val="0"/>
              </a:spcBef>
              <a:defRPr/>
            </a:pPr>
            <a:endParaRPr lang="en-US" sz="2400">
              <a:latin typeface="Book Antiqua" pitchFamily="18" charset="0"/>
            </a:endParaRPr>
          </a:p>
          <a:p>
            <a:pPr>
              <a:spcBef>
                <a:spcPts val="0"/>
              </a:spcBef>
              <a:defRPr/>
            </a:pPr>
            <a:r>
              <a:rPr lang="en-US" sz="2400">
                <a:latin typeface="Book Antiqua" pitchFamily="18" charset="0"/>
              </a:rPr>
              <a:t>Default Value : z</a:t>
            </a:r>
            <a:endParaRPr lang="en-US" sz="2400" dirty="0">
              <a:latin typeface="Book Antiqua" pitchFamily="18" charset="0"/>
            </a:endParaRPr>
          </a:p>
        </p:txBody>
      </p:sp>
      <p:sp>
        <p:nvSpPr>
          <p:cNvPr id="3" name="Footer Placeholder 2">
            <a:extLst>
              <a:ext uri="{FF2B5EF4-FFF2-40B4-BE49-F238E27FC236}">
                <a16:creationId xmlns:a16="http://schemas.microsoft.com/office/drawing/2014/main" id="{19B5B7B4-BB8E-4368-AD4E-3E16CA5C208A}"/>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425891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829B-2065-4D87-8D09-BA0308E82995}"/>
              </a:ext>
            </a:extLst>
          </p:cNvPr>
          <p:cNvSpPr>
            <a:spLocks noGrp="1"/>
          </p:cNvSpPr>
          <p:nvPr>
            <p:ph type="title"/>
          </p:nvPr>
        </p:nvSpPr>
        <p:spPr/>
        <p:txBody>
          <a:bodyPr/>
          <a:lstStyle/>
          <a:p>
            <a:r>
              <a:rPr lang="en-IN" dirty="0"/>
              <a:t>Wire declaration examples</a:t>
            </a:r>
          </a:p>
        </p:txBody>
      </p:sp>
      <p:sp>
        <p:nvSpPr>
          <p:cNvPr id="3" name="Rectangle 3">
            <a:extLst>
              <a:ext uri="{FF2B5EF4-FFF2-40B4-BE49-F238E27FC236}">
                <a16:creationId xmlns:a16="http://schemas.microsoft.com/office/drawing/2014/main" id="{FD82893A-5EE5-4FB6-9643-C9C509CCF283}"/>
              </a:ext>
            </a:extLst>
          </p:cNvPr>
          <p:cNvSpPr txBox="1">
            <a:spLocks noChangeArrowheads="1"/>
          </p:cNvSpPr>
          <p:nvPr/>
        </p:nvSpPr>
        <p:spPr>
          <a:xfrm>
            <a:off x="838200" y="1592766"/>
            <a:ext cx="87630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rgbClr val="FFFF66"/>
                </a:solidFill>
              </a:rPr>
              <a:t> </a:t>
            </a:r>
            <a:r>
              <a:rPr lang="en-US" dirty="0">
                <a:solidFill>
                  <a:srgbClr val="996600"/>
                </a:solidFill>
                <a:latin typeface="Book Antiqua" pitchFamily="18" charset="0"/>
              </a:rPr>
              <a:t>wire</a:t>
            </a:r>
            <a:r>
              <a:rPr lang="en-US" dirty="0">
                <a:solidFill>
                  <a:srgbClr val="FFFF66"/>
                </a:solidFill>
                <a:latin typeface="Book Antiqua" pitchFamily="18" charset="0"/>
              </a:rPr>
              <a:t> </a:t>
            </a:r>
            <a:r>
              <a:rPr lang="en-US" dirty="0">
                <a:latin typeface="Book Antiqua" pitchFamily="18" charset="0"/>
              </a:rPr>
              <a:t>a;   // signal ‘a’ declared as wire</a:t>
            </a:r>
          </a:p>
          <a:p>
            <a:pPr>
              <a:defRPr/>
            </a:pPr>
            <a:endParaRPr lang="en-US" dirty="0">
              <a:solidFill>
                <a:srgbClr val="FFFF66"/>
              </a:solidFill>
              <a:latin typeface="Book Antiqua" pitchFamily="18" charset="0"/>
            </a:endParaRPr>
          </a:p>
          <a:p>
            <a:pPr>
              <a:defRPr/>
            </a:pPr>
            <a:r>
              <a:rPr lang="en-US" dirty="0">
                <a:solidFill>
                  <a:srgbClr val="FFFF66"/>
                </a:solidFill>
                <a:latin typeface="Book Antiqua" pitchFamily="18" charset="0"/>
              </a:rPr>
              <a:t> </a:t>
            </a:r>
            <a:r>
              <a:rPr lang="en-US" dirty="0">
                <a:solidFill>
                  <a:srgbClr val="996600"/>
                </a:solidFill>
                <a:latin typeface="Book Antiqua" pitchFamily="18" charset="0"/>
              </a:rPr>
              <a:t>wire</a:t>
            </a:r>
            <a:r>
              <a:rPr lang="en-US" dirty="0">
                <a:solidFill>
                  <a:srgbClr val="FFFF66"/>
                </a:solidFill>
                <a:latin typeface="Book Antiqua" pitchFamily="18" charset="0"/>
              </a:rPr>
              <a:t> </a:t>
            </a:r>
            <a:r>
              <a:rPr lang="en-US" dirty="0">
                <a:latin typeface="Book Antiqua" pitchFamily="18" charset="0"/>
              </a:rPr>
              <a:t>out;   // signal ‘out’ declared as wire</a:t>
            </a:r>
          </a:p>
          <a:p>
            <a:pPr>
              <a:defRPr/>
            </a:pPr>
            <a:endParaRPr lang="en-US" dirty="0">
              <a:solidFill>
                <a:srgbClr val="FFFF66"/>
              </a:solidFill>
              <a:latin typeface="Book Antiqua" pitchFamily="18" charset="0"/>
            </a:endParaRPr>
          </a:p>
          <a:p>
            <a:pPr>
              <a:buFont typeface="Wingdings" pitchFamily="2" charset="2"/>
              <a:buNone/>
              <a:defRPr/>
            </a:pPr>
            <a:r>
              <a:rPr lang="en-US" dirty="0">
                <a:solidFill>
                  <a:srgbClr val="FFFF66"/>
                </a:solidFill>
                <a:latin typeface="Book Antiqua" pitchFamily="18" charset="0"/>
              </a:rPr>
              <a:t>                    </a:t>
            </a:r>
            <a:r>
              <a:rPr lang="en-US" dirty="0">
                <a:latin typeface="Book Antiqua" pitchFamily="18" charset="0"/>
              </a:rPr>
              <a:t>Ex</a:t>
            </a:r>
            <a:r>
              <a:rPr lang="en-US" dirty="0">
                <a:solidFill>
                  <a:srgbClr val="FFFF66"/>
                </a:solidFill>
                <a:latin typeface="Book Antiqua" pitchFamily="18" charset="0"/>
              </a:rPr>
              <a:t>: </a:t>
            </a:r>
            <a:r>
              <a:rPr lang="en-US" dirty="0">
                <a:solidFill>
                  <a:srgbClr val="996600"/>
                </a:solidFill>
                <a:latin typeface="Book Antiqua" pitchFamily="18" charset="0"/>
              </a:rPr>
              <a:t>assign</a:t>
            </a:r>
            <a:r>
              <a:rPr lang="en-US" dirty="0">
                <a:solidFill>
                  <a:srgbClr val="FFFF66"/>
                </a:solidFill>
                <a:latin typeface="Book Antiqua" pitchFamily="18" charset="0"/>
              </a:rPr>
              <a:t> </a:t>
            </a:r>
            <a:r>
              <a:rPr lang="en-US" dirty="0">
                <a:latin typeface="Book Antiqua" pitchFamily="18" charset="0"/>
              </a:rPr>
              <a:t>out = a | b;  </a:t>
            </a:r>
            <a:r>
              <a:rPr lang="en-US" dirty="0">
                <a:solidFill>
                  <a:srgbClr val="996600"/>
                </a:solidFill>
                <a:latin typeface="Book Antiqua" pitchFamily="18" charset="0"/>
              </a:rPr>
              <a:t>or</a:t>
            </a:r>
            <a:r>
              <a:rPr lang="en-US" dirty="0">
                <a:solidFill>
                  <a:srgbClr val="FFFF66"/>
                </a:solidFill>
                <a:latin typeface="Book Antiqua" pitchFamily="18" charset="0"/>
              </a:rPr>
              <a:t> </a:t>
            </a:r>
            <a:r>
              <a:rPr lang="en-US" dirty="0">
                <a:latin typeface="Book Antiqua" pitchFamily="18" charset="0"/>
              </a:rPr>
              <a:t>o1(out, a, b);</a:t>
            </a:r>
          </a:p>
          <a:p>
            <a:pPr>
              <a:defRPr/>
            </a:pPr>
            <a:endParaRPr lang="en-US" dirty="0">
              <a:solidFill>
                <a:srgbClr val="FFFF66"/>
              </a:solidFill>
              <a:latin typeface="Book Antiqua" pitchFamily="18" charset="0"/>
            </a:endParaRPr>
          </a:p>
          <a:p>
            <a:pPr>
              <a:defRPr/>
            </a:pPr>
            <a:r>
              <a:rPr lang="en-US" dirty="0">
                <a:solidFill>
                  <a:srgbClr val="FFFF66"/>
                </a:solidFill>
                <a:latin typeface="Book Antiqua" pitchFamily="18" charset="0"/>
              </a:rPr>
              <a:t> </a:t>
            </a:r>
            <a:r>
              <a:rPr lang="en-US" dirty="0">
                <a:solidFill>
                  <a:srgbClr val="996600"/>
                </a:solidFill>
                <a:latin typeface="Book Antiqua" pitchFamily="18" charset="0"/>
              </a:rPr>
              <a:t>wire</a:t>
            </a:r>
            <a:r>
              <a:rPr lang="en-US" dirty="0">
                <a:solidFill>
                  <a:srgbClr val="FFFF66"/>
                </a:solidFill>
                <a:latin typeface="Book Antiqua" pitchFamily="18" charset="0"/>
              </a:rPr>
              <a:t> </a:t>
            </a:r>
            <a:r>
              <a:rPr lang="en-US" dirty="0">
                <a:latin typeface="Book Antiqua" pitchFamily="18" charset="0"/>
              </a:rPr>
              <a:t>a, b; // signals ‘a’ &amp; ‘b’ declared as wires</a:t>
            </a:r>
          </a:p>
          <a:p>
            <a:pPr>
              <a:defRPr/>
            </a:pPr>
            <a:endParaRPr lang="en-US" dirty="0">
              <a:solidFill>
                <a:srgbClr val="FFFF66"/>
              </a:solidFill>
              <a:latin typeface="Book Antiqua" pitchFamily="18" charset="0"/>
            </a:endParaRPr>
          </a:p>
          <a:p>
            <a:pPr>
              <a:defRPr/>
            </a:pPr>
            <a:r>
              <a:rPr lang="en-US" dirty="0">
                <a:solidFill>
                  <a:srgbClr val="FFFF66"/>
                </a:solidFill>
                <a:latin typeface="Book Antiqua" pitchFamily="18" charset="0"/>
              </a:rPr>
              <a:t> </a:t>
            </a:r>
            <a:r>
              <a:rPr lang="en-US" dirty="0">
                <a:solidFill>
                  <a:srgbClr val="996600"/>
                </a:solidFill>
                <a:latin typeface="Book Antiqua" pitchFamily="18" charset="0"/>
              </a:rPr>
              <a:t>wire</a:t>
            </a:r>
            <a:r>
              <a:rPr lang="en-US" dirty="0">
                <a:solidFill>
                  <a:srgbClr val="FFFF66"/>
                </a:solidFill>
                <a:latin typeface="Book Antiqua" pitchFamily="18" charset="0"/>
              </a:rPr>
              <a:t> </a:t>
            </a:r>
            <a:r>
              <a:rPr lang="en-US" dirty="0">
                <a:latin typeface="Book Antiqua" pitchFamily="18" charset="0"/>
              </a:rPr>
              <a:t>d = 1’b0;  /*net ‘b’ is fixed to logic value ‘0’   	                      at declaration*/</a:t>
            </a:r>
          </a:p>
        </p:txBody>
      </p:sp>
      <p:sp>
        <p:nvSpPr>
          <p:cNvPr id="4" name="Footer Placeholder 3">
            <a:extLst>
              <a:ext uri="{FF2B5EF4-FFF2-40B4-BE49-F238E27FC236}">
                <a16:creationId xmlns:a16="http://schemas.microsoft.com/office/drawing/2014/main" id="{E2BAC816-2A13-4BAD-BAF2-69FFD199EC32}"/>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02631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ABB-3CF1-4F58-9BFB-A8F468A8D97A}"/>
              </a:ext>
            </a:extLst>
          </p:cNvPr>
          <p:cNvSpPr>
            <a:spLocks noGrp="1"/>
          </p:cNvSpPr>
          <p:nvPr>
            <p:ph type="title"/>
          </p:nvPr>
        </p:nvSpPr>
        <p:spPr/>
        <p:txBody>
          <a:bodyPr/>
          <a:lstStyle/>
          <a:p>
            <a:r>
              <a:rPr lang="en-IN" dirty="0"/>
              <a:t>Registers</a:t>
            </a:r>
          </a:p>
        </p:txBody>
      </p:sp>
      <p:sp>
        <p:nvSpPr>
          <p:cNvPr id="3" name="Rectangle 3">
            <a:extLst>
              <a:ext uri="{FF2B5EF4-FFF2-40B4-BE49-F238E27FC236}">
                <a16:creationId xmlns:a16="http://schemas.microsoft.com/office/drawing/2014/main" id="{EC56A349-33EE-4F1A-9C25-0BD1E6B6044D}"/>
              </a:ext>
            </a:extLst>
          </p:cNvPr>
          <p:cNvSpPr txBox="1">
            <a:spLocks noChangeArrowheads="1"/>
          </p:cNvSpPr>
          <p:nvPr/>
        </p:nvSpPr>
        <p:spPr>
          <a:xfrm>
            <a:off x="838200" y="1548161"/>
            <a:ext cx="86868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pitchFamily="2" charset="2"/>
              <a:buChar char="ü"/>
              <a:defRPr/>
            </a:pPr>
            <a:r>
              <a:rPr lang="en-US">
                <a:latin typeface="Book Antiqua" pitchFamily="18" charset="0"/>
              </a:rPr>
              <a:t>In Verilog registers represent data storage elements. </a:t>
            </a:r>
          </a:p>
          <a:p>
            <a:pPr>
              <a:lnSpc>
                <a:spcPct val="150000"/>
              </a:lnSpc>
              <a:spcBef>
                <a:spcPts val="0"/>
              </a:spcBef>
              <a:buFont typeface="Wingdings" pitchFamily="2" charset="2"/>
              <a:buChar char="ü"/>
              <a:defRPr/>
            </a:pPr>
            <a:r>
              <a:rPr lang="en-US">
                <a:latin typeface="Book Antiqua" pitchFamily="18" charset="0"/>
              </a:rPr>
              <a:t>Used to model hardware memory elements / registers.</a:t>
            </a:r>
          </a:p>
          <a:p>
            <a:pPr>
              <a:lnSpc>
                <a:spcPct val="150000"/>
              </a:lnSpc>
              <a:spcBef>
                <a:spcPts val="0"/>
              </a:spcBef>
              <a:buFont typeface="Wingdings" pitchFamily="2" charset="2"/>
              <a:buChar char="ü"/>
              <a:defRPr/>
            </a:pPr>
            <a:r>
              <a:rPr lang="en-US">
                <a:latin typeface="Book Antiqua" pitchFamily="18" charset="0"/>
              </a:rPr>
              <a:t>Registers can hold / store a value.</a:t>
            </a:r>
          </a:p>
          <a:p>
            <a:pPr>
              <a:lnSpc>
                <a:spcPct val="150000"/>
              </a:lnSpc>
              <a:spcBef>
                <a:spcPts val="0"/>
              </a:spcBef>
              <a:buFont typeface="Wingdings" pitchFamily="2" charset="2"/>
              <a:buChar char="ü"/>
              <a:defRPr/>
            </a:pPr>
            <a:r>
              <a:rPr lang="en-US">
                <a:latin typeface="Book Antiqua" pitchFamily="18" charset="0"/>
              </a:rPr>
              <a:t>Declared by the keyword </a:t>
            </a:r>
            <a:r>
              <a:rPr lang="en-US" b="1">
                <a:solidFill>
                  <a:srgbClr val="800000"/>
                </a:solidFill>
                <a:latin typeface="Book Antiqua" pitchFamily="18" charset="0"/>
              </a:rPr>
              <a:t>reg , integer</a:t>
            </a:r>
          </a:p>
          <a:p>
            <a:pPr>
              <a:lnSpc>
                <a:spcPct val="150000"/>
              </a:lnSpc>
              <a:spcBef>
                <a:spcPts val="0"/>
              </a:spcBef>
              <a:buFont typeface="Wingdings" pitchFamily="2" charset="2"/>
              <a:buChar char="ü"/>
              <a:defRPr/>
            </a:pPr>
            <a:r>
              <a:rPr lang="en-US">
                <a:latin typeface="Book Antiqua" pitchFamily="18" charset="0"/>
              </a:rPr>
              <a:t>Default Size : 1-bit / scalar</a:t>
            </a:r>
          </a:p>
          <a:p>
            <a:pPr>
              <a:lnSpc>
                <a:spcPct val="150000"/>
              </a:lnSpc>
              <a:spcBef>
                <a:spcPts val="0"/>
              </a:spcBef>
              <a:buFont typeface="Wingdings" pitchFamily="2" charset="2"/>
              <a:buChar char="ü"/>
              <a:defRPr/>
            </a:pPr>
            <a:r>
              <a:rPr lang="en-US">
                <a:latin typeface="Book Antiqua" pitchFamily="18" charset="0"/>
              </a:rPr>
              <a:t>Default Value : x</a:t>
            </a:r>
            <a:endParaRPr lang="en-US" dirty="0">
              <a:latin typeface="Book Antiqua" pitchFamily="18" charset="0"/>
            </a:endParaRPr>
          </a:p>
        </p:txBody>
      </p:sp>
      <p:sp>
        <p:nvSpPr>
          <p:cNvPr id="4" name="Footer Placeholder 3">
            <a:extLst>
              <a:ext uri="{FF2B5EF4-FFF2-40B4-BE49-F238E27FC236}">
                <a16:creationId xmlns:a16="http://schemas.microsoft.com/office/drawing/2014/main" id="{F7A80F7F-6982-479A-B804-84EC8F7BF384}"/>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16280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3C5E-200C-443D-89A2-B9AC48A3FB3D}"/>
              </a:ext>
            </a:extLst>
          </p:cNvPr>
          <p:cNvSpPr>
            <a:spLocks noGrp="1"/>
          </p:cNvSpPr>
          <p:nvPr>
            <p:ph type="title"/>
          </p:nvPr>
        </p:nvSpPr>
        <p:spPr/>
        <p:txBody>
          <a:bodyPr/>
          <a:lstStyle/>
          <a:p>
            <a:r>
              <a:rPr lang="en-IN" dirty="0"/>
              <a:t>Vectors</a:t>
            </a:r>
          </a:p>
        </p:txBody>
      </p:sp>
      <p:sp>
        <p:nvSpPr>
          <p:cNvPr id="3" name="Rectangle 3">
            <a:extLst>
              <a:ext uri="{FF2B5EF4-FFF2-40B4-BE49-F238E27FC236}">
                <a16:creationId xmlns:a16="http://schemas.microsoft.com/office/drawing/2014/main" id="{0667F320-206E-4578-962C-06CE319DEA20}"/>
              </a:ext>
            </a:extLst>
          </p:cNvPr>
          <p:cNvSpPr txBox="1">
            <a:spLocks noChangeArrowheads="1"/>
          </p:cNvSpPr>
          <p:nvPr/>
        </p:nvSpPr>
        <p:spPr>
          <a:xfrm>
            <a:off x="838200" y="1449659"/>
            <a:ext cx="83820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solidFill>
                  <a:srgbClr val="FFFF66"/>
                </a:solidFill>
              </a:rPr>
              <a:t> </a:t>
            </a:r>
            <a:r>
              <a:rPr lang="en-US">
                <a:solidFill>
                  <a:srgbClr val="996600"/>
                </a:solidFill>
                <a:latin typeface="Book Antiqua" pitchFamily="18" charset="0"/>
              </a:rPr>
              <a:t>Nets</a:t>
            </a:r>
            <a:r>
              <a:rPr lang="en-US">
                <a:solidFill>
                  <a:srgbClr val="FFFF66"/>
                </a:solidFill>
                <a:latin typeface="Book Antiqua" pitchFamily="18" charset="0"/>
              </a:rPr>
              <a:t> </a:t>
            </a:r>
            <a:r>
              <a:rPr lang="en-US">
                <a:latin typeface="Book Antiqua" pitchFamily="18" charset="0"/>
              </a:rPr>
              <a:t>or</a:t>
            </a:r>
            <a:r>
              <a:rPr lang="en-US">
                <a:solidFill>
                  <a:srgbClr val="FFFF66"/>
                </a:solidFill>
                <a:latin typeface="Book Antiqua" pitchFamily="18" charset="0"/>
              </a:rPr>
              <a:t> </a:t>
            </a:r>
            <a:r>
              <a:rPr lang="en-US">
                <a:solidFill>
                  <a:srgbClr val="996600"/>
                </a:solidFill>
                <a:latin typeface="Book Antiqua" pitchFamily="18" charset="0"/>
              </a:rPr>
              <a:t>register</a:t>
            </a:r>
            <a:r>
              <a:rPr lang="en-US">
                <a:solidFill>
                  <a:srgbClr val="FFFF66"/>
                </a:solidFill>
                <a:latin typeface="Book Antiqua" pitchFamily="18" charset="0"/>
              </a:rPr>
              <a:t> </a:t>
            </a:r>
            <a:r>
              <a:rPr lang="en-US">
                <a:latin typeface="Book Antiqua" pitchFamily="18" charset="0"/>
              </a:rPr>
              <a:t>data types can be declared as vectors (more no. of bits). </a:t>
            </a:r>
          </a:p>
          <a:p>
            <a:pPr>
              <a:defRPr/>
            </a:pPr>
            <a:r>
              <a:rPr lang="en-US">
                <a:latin typeface="Book Antiqua" pitchFamily="18" charset="0"/>
              </a:rPr>
              <a:t>If bit width is not specified then the default value is 1-bit (scalar).</a:t>
            </a:r>
          </a:p>
          <a:p>
            <a:pPr>
              <a:buFontTx/>
              <a:buNone/>
              <a:defRPr/>
            </a:pPr>
            <a:endParaRPr lang="en-US">
              <a:solidFill>
                <a:srgbClr val="FFFF66"/>
              </a:solidFill>
              <a:latin typeface="Book Antiqua" pitchFamily="18" charset="0"/>
            </a:endParaRPr>
          </a:p>
          <a:p>
            <a:pPr>
              <a:buFontTx/>
              <a:buNone/>
              <a:defRPr/>
            </a:pPr>
            <a:r>
              <a:rPr lang="en-US">
                <a:solidFill>
                  <a:srgbClr val="FFFF66"/>
                </a:solidFill>
                <a:latin typeface="Book Antiqua" pitchFamily="18" charset="0"/>
              </a:rPr>
              <a:t> </a:t>
            </a:r>
            <a:r>
              <a:rPr lang="en-US">
                <a:solidFill>
                  <a:srgbClr val="996600"/>
                </a:solidFill>
                <a:latin typeface="Book Antiqua" pitchFamily="18" charset="0"/>
              </a:rPr>
              <a:t>wire</a:t>
            </a:r>
            <a:r>
              <a:rPr lang="en-US">
                <a:solidFill>
                  <a:srgbClr val="FFFF66"/>
                </a:solidFill>
                <a:latin typeface="Book Antiqua" pitchFamily="18" charset="0"/>
              </a:rPr>
              <a:t> </a:t>
            </a:r>
            <a:r>
              <a:rPr lang="en-US">
                <a:latin typeface="Book Antiqua" pitchFamily="18" charset="0"/>
              </a:rPr>
              <a:t>a;      //  default  scalar net value  </a:t>
            </a:r>
          </a:p>
          <a:p>
            <a:pPr>
              <a:buFontTx/>
              <a:buNone/>
              <a:defRPr/>
            </a:pPr>
            <a:r>
              <a:rPr lang="en-US">
                <a:solidFill>
                  <a:srgbClr val="FFFF66"/>
                </a:solidFill>
                <a:latin typeface="Book Antiqua" pitchFamily="18" charset="0"/>
              </a:rPr>
              <a:t> </a:t>
            </a:r>
            <a:r>
              <a:rPr lang="en-US">
                <a:solidFill>
                  <a:srgbClr val="996600"/>
                </a:solidFill>
                <a:latin typeface="Book Antiqua" pitchFamily="18" charset="0"/>
              </a:rPr>
              <a:t>wire</a:t>
            </a:r>
            <a:r>
              <a:rPr lang="en-US">
                <a:solidFill>
                  <a:srgbClr val="FFFF66"/>
                </a:solidFill>
                <a:latin typeface="Book Antiqua" pitchFamily="18" charset="0"/>
              </a:rPr>
              <a:t> </a:t>
            </a:r>
            <a:r>
              <a:rPr lang="en-US">
                <a:latin typeface="Book Antiqua" pitchFamily="18" charset="0"/>
              </a:rPr>
              <a:t>[7:0] bus;      // 8-bit bus </a:t>
            </a:r>
            <a:r>
              <a:rPr lang="en-US">
                <a:solidFill>
                  <a:srgbClr val="FFFF66"/>
                </a:solidFill>
                <a:latin typeface="Book Antiqua" pitchFamily="18" charset="0"/>
              </a:rPr>
              <a:t> </a:t>
            </a:r>
          </a:p>
          <a:p>
            <a:pPr>
              <a:buFontTx/>
              <a:buNone/>
              <a:defRPr/>
            </a:pPr>
            <a:r>
              <a:rPr lang="en-US">
                <a:solidFill>
                  <a:srgbClr val="FFFF66"/>
                </a:solidFill>
                <a:latin typeface="Book Antiqua" pitchFamily="18" charset="0"/>
              </a:rPr>
              <a:t> </a:t>
            </a:r>
            <a:r>
              <a:rPr lang="en-US">
                <a:solidFill>
                  <a:srgbClr val="996600"/>
                </a:solidFill>
                <a:latin typeface="Book Antiqua" pitchFamily="18" charset="0"/>
              </a:rPr>
              <a:t>wire</a:t>
            </a:r>
            <a:r>
              <a:rPr lang="en-US">
                <a:solidFill>
                  <a:srgbClr val="FFFF66"/>
                </a:solidFill>
                <a:latin typeface="Book Antiqua" pitchFamily="18" charset="0"/>
              </a:rPr>
              <a:t> </a:t>
            </a:r>
            <a:r>
              <a:rPr lang="en-US">
                <a:latin typeface="Book Antiqua" pitchFamily="18" charset="0"/>
              </a:rPr>
              <a:t>[31:0] busA, busB, busC;   //32- bit bus</a:t>
            </a:r>
          </a:p>
          <a:p>
            <a:pPr>
              <a:buFontTx/>
              <a:buNone/>
              <a:defRPr/>
            </a:pPr>
            <a:r>
              <a:rPr lang="en-US">
                <a:solidFill>
                  <a:srgbClr val="FFFF66"/>
                </a:solidFill>
                <a:latin typeface="Book Antiqua" pitchFamily="18" charset="0"/>
              </a:rPr>
              <a:t> </a:t>
            </a:r>
            <a:r>
              <a:rPr lang="en-US">
                <a:solidFill>
                  <a:srgbClr val="996600"/>
                </a:solidFill>
                <a:latin typeface="Book Antiqua" pitchFamily="18" charset="0"/>
              </a:rPr>
              <a:t>reg</a:t>
            </a:r>
            <a:r>
              <a:rPr lang="en-US">
                <a:solidFill>
                  <a:srgbClr val="FFFF66"/>
                </a:solidFill>
                <a:latin typeface="Book Antiqua" pitchFamily="18" charset="0"/>
              </a:rPr>
              <a:t> </a:t>
            </a:r>
            <a:r>
              <a:rPr lang="en-US">
                <a:latin typeface="Book Antiqua" pitchFamily="18" charset="0"/>
              </a:rPr>
              <a:t>clock; // scalar register(default)</a:t>
            </a:r>
          </a:p>
          <a:p>
            <a:pPr>
              <a:buFontTx/>
              <a:buNone/>
              <a:defRPr/>
            </a:pPr>
            <a:r>
              <a:rPr lang="en-US">
                <a:solidFill>
                  <a:srgbClr val="FFFF66"/>
                </a:solidFill>
                <a:latin typeface="Book Antiqua" pitchFamily="18" charset="0"/>
              </a:rPr>
              <a:t> </a:t>
            </a:r>
            <a:r>
              <a:rPr lang="en-US">
                <a:solidFill>
                  <a:srgbClr val="996600"/>
                </a:solidFill>
                <a:latin typeface="Book Antiqua" pitchFamily="18" charset="0"/>
              </a:rPr>
              <a:t>reg</a:t>
            </a:r>
            <a:r>
              <a:rPr lang="en-US">
                <a:solidFill>
                  <a:srgbClr val="FFFF66"/>
                </a:solidFill>
                <a:latin typeface="Book Antiqua" pitchFamily="18" charset="0"/>
              </a:rPr>
              <a:t> </a:t>
            </a:r>
            <a:r>
              <a:rPr lang="en-US">
                <a:latin typeface="Book Antiqua" pitchFamily="18" charset="0"/>
              </a:rPr>
              <a:t>[0:40] virtual_addr;  //virtual address 41 bits  </a:t>
            </a:r>
            <a:endParaRPr lang="en-US" dirty="0">
              <a:latin typeface="Book Antiqua" pitchFamily="18" charset="0"/>
            </a:endParaRPr>
          </a:p>
        </p:txBody>
      </p:sp>
      <p:sp>
        <p:nvSpPr>
          <p:cNvPr id="4" name="Footer Placeholder 3">
            <a:extLst>
              <a:ext uri="{FF2B5EF4-FFF2-40B4-BE49-F238E27FC236}">
                <a16:creationId xmlns:a16="http://schemas.microsoft.com/office/drawing/2014/main" id="{412B60AB-A0A7-4FC2-856F-E77186D78D4F}"/>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93578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2EBB-B248-4DE2-99DC-961371FECEB5}"/>
              </a:ext>
            </a:extLst>
          </p:cNvPr>
          <p:cNvSpPr>
            <a:spLocks noGrp="1"/>
          </p:cNvSpPr>
          <p:nvPr>
            <p:ph type="title"/>
          </p:nvPr>
        </p:nvSpPr>
        <p:spPr>
          <a:xfrm>
            <a:off x="838200" y="175555"/>
            <a:ext cx="10515600" cy="1028777"/>
          </a:xfrm>
        </p:spPr>
        <p:txBody>
          <a:bodyPr/>
          <a:lstStyle/>
          <a:p>
            <a:r>
              <a:rPr lang="en-IN" dirty="0"/>
              <a:t>Addressing Vectors</a:t>
            </a:r>
          </a:p>
        </p:txBody>
      </p:sp>
      <p:sp>
        <p:nvSpPr>
          <p:cNvPr id="3" name="Rectangle 3">
            <a:extLst>
              <a:ext uri="{FF2B5EF4-FFF2-40B4-BE49-F238E27FC236}">
                <a16:creationId xmlns:a16="http://schemas.microsoft.com/office/drawing/2014/main" id="{04DD8800-A948-44CF-AEB9-F190036896C4}"/>
              </a:ext>
            </a:extLst>
          </p:cNvPr>
          <p:cNvSpPr txBox="1">
            <a:spLocks noChangeArrowheads="1"/>
          </p:cNvSpPr>
          <p:nvPr/>
        </p:nvSpPr>
        <p:spPr>
          <a:xfrm>
            <a:off x="838200" y="1204332"/>
            <a:ext cx="8458200" cy="533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defRPr/>
            </a:pPr>
            <a:r>
              <a:rPr lang="en-US">
                <a:solidFill>
                  <a:srgbClr val="FFFF66"/>
                </a:solidFill>
              </a:rPr>
              <a:t> </a:t>
            </a:r>
            <a:r>
              <a:rPr lang="en-US" sz="2400" b="1">
                <a:solidFill>
                  <a:srgbClr val="996600"/>
                </a:solidFill>
                <a:latin typeface="Book Antiqua" pitchFamily="18" charset="0"/>
              </a:rPr>
              <a:t>wire</a:t>
            </a:r>
            <a:r>
              <a:rPr lang="en-US" sz="2400">
                <a:solidFill>
                  <a:srgbClr val="FFFF66"/>
                </a:solidFill>
                <a:latin typeface="Book Antiqua" pitchFamily="18" charset="0"/>
              </a:rPr>
              <a:t> </a:t>
            </a:r>
            <a:r>
              <a:rPr lang="en-US" sz="2400">
                <a:latin typeface="Book Antiqua" pitchFamily="18" charset="0"/>
              </a:rPr>
              <a:t>[15:0]busA;</a:t>
            </a:r>
          </a:p>
          <a:p>
            <a:pPr algn="just">
              <a:lnSpc>
                <a:spcPct val="110000"/>
              </a:lnSpc>
              <a:buFontTx/>
              <a:buNone/>
              <a:defRPr/>
            </a:pPr>
            <a:r>
              <a:rPr lang="en-US" sz="2400">
                <a:latin typeface="Book Antiqua" pitchFamily="18" charset="0"/>
              </a:rPr>
              <a:t>busA[9];  // bit # 9 or 10th bit of vector busA from LSB</a:t>
            </a:r>
          </a:p>
          <a:p>
            <a:pPr algn="just">
              <a:lnSpc>
                <a:spcPct val="110000"/>
              </a:lnSpc>
              <a:defRPr/>
            </a:pPr>
            <a:endParaRPr lang="en-US" sz="2400">
              <a:solidFill>
                <a:srgbClr val="FFFF66"/>
              </a:solidFill>
              <a:latin typeface="Book Antiqua" pitchFamily="18" charset="0"/>
            </a:endParaRPr>
          </a:p>
          <a:p>
            <a:pPr algn="just">
              <a:lnSpc>
                <a:spcPct val="110000"/>
              </a:lnSpc>
              <a:defRPr/>
            </a:pPr>
            <a:r>
              <a:rPr lang="en-US" sz="2400">
                <a:solidFill>
                  <a:srgbClr val="FFFF66"/>
                </a:solidFill>
                <a:latin typeface="Book Antiqua" pitchFamily="18" charset="0"/>
              </a:rPr>
              <a:t> </a:t>
            </a:r>
            <a:r>
              <a:rPr lang="en-US" sz="2400">
                <a:solidFill>
                  <a:srgbClr val="996600"/>
                </a:solidFill>
                <a:latin typeface="Book Antiqua" pitchFamily="18" charset="0"/>
              </a:rPr>
              <a:t>wire</a:t>
            </a:r>
            <a:r>
              <a:rPr lang="en-US" sz="2400">
                <a:solidFill>
                  <a:srgbClr val="FFFF66"/>
                </a:solidFill>
                <a:latin typeface="Book Antiqua" pitchFamily="18" charset="0"/>
              </a:rPr>
              <a:t> </a:t>
            </a:r>
            <a:r>
              <a:rPr lang="en-US" sz="2400">
                <a:latin typeface="Book Antiqua" pitchFamily="18" charset="0"/>
              </a:rPr>
              <a:t>[0:15]busB;</a:t>
            </a:r>
          </a:p>
          <a:p>
            <a:pPr algn="just">
              <a:lnSpc>
                <a:spcPct val="110000"/>
              </a:lnSpc>
              <a:buFontTx/>
              <a:buNone/>
              <a:defRPr/>
            </a:pPr>
            <a:r>
              <a:rPr lang="en-US" sz="2400">
                <a:latin typeface="Book Antiqua" pitchFamily="18" charset="0"/>
              </a:rPr>
              <a:t>busB[9];  // bit # 9 or 7th bit of vector busB from LSB</a:t>
            </a:r>
          </a:p>
          <a:p>
            <a:pPr algn="just">
              <a:lnSpc>
                <a:spcPct val="110000"/>
              </a:lnSpc>
              <a:defRPr/>
            </a:pPr>
            <a:endParaRPr lang="en-US" sz="2400">
              <a:solidFill>
                <a:srgbClr val="FFFF66"/>
              </a:solidFill>
              <a:latin typeface="Book Antiqua" pitchFamily="18" charset="0"/>
            </a:endParaRPr>
          </a:p>
          <a:p>
            <a:pPr algn="just">
              <a:lnSpc>
                <a:spcPct val="110000"/>
              </a:lnSpc>
              <a:defRPr/>
            </a:pPr>
            <a:r>
              <a:rPr lang="en-US" sz="2400">
                <a:solidFill>
                  <a:srgbClr val="FFFF66"/>
                </a:solidFill>
                <a:latin typeface="Book Antiqua" pitchFamily="18" charset="0"/>
              </a:rPr>
              <a:t> </a:t>
            </a:r>
            <a:r>
              <a:rPr lang="en-US" sz="2400">
                <a:solidFill>
                  <a:srgbClr val="996600"/>
                </a:solidFill>
                <a:latin typeface="Book Antiqua" pitchFamily="18" charset="0"/>
              </a:rPr>
              <a:t>reg</a:t>
            </a:r>
            <a:r>
              <a:rPr lang="en-US" sz="2400">
                <a:solidFill>
                  <a:srgbClr val="FFFF66"/>
                </a:solidFill>
                <a:latin typeface="Book Antiqua" pitchFamily="18" charset="0"/>
              </a:rPr>
              <a:t> </a:t>
            </a:r>
            <a:r>
              <a:rPr lang="en-US" sz="2400">
                <a:latin typeface="Book Antiqua" pitchFamily="18" charset="0"/>
              </a:rPr>
              <a:t>[31:0]cnt_out;</a:t>
            </a:r>
          </a:p>
          <a:p>
            <a:pPr algn="just">
              <a:lnSpc>
                <a:spcPct val="110000"/>
              </a:lnSpc>
              <a:buFontTx/>
              <a:buNone/>
              <a:defRPr/>
            </a:pPr>
            <a:r>
              <a:rPr lang="en-US" sz="2400">
                <a:latin typeface="Book Antiqua" pitchFamily="18" charset="0"/>
              </a:rPr>
              <a:t>cnt_out[14:7]; // group of 8 bits of a vector register</a:t>
            </a:r>
          </a:p>
          <a:p>
            <a:pPr algn="just">
              <a:lnSpc>
                <a:spcPct val="110000"/>
              </a:lnSpc>
              <a:buFontTx/>
              <a:buNone/>
              <a:defRPr/>
            </a:pPr>
            <a:r>
              <a:rPr lang="en-US" sz="2400">
                <a:latin typeface="Book Antiqua" pitchFamily="18" charset="0"/>
              </a:rPr>
              <a:t>cnt_out[7:14]; // is illegal addressing</a:t>
            </a:r>
            <a:endParaRPr lang="en-US" sz="2400" dirty="0">
              <a:latin typeface="Book Antiqua" pitchFamily="18" charset="0"/>
            </a:endParaRPr>
          </a:p>
        </p:txBody>
      </p:sp>
      <p:sp>
        <p:nvSpPr>
          <p:cNvPr id="4" name="Footer Placeholder 3">
            <a:extLst>
              <a:ext uri="{FF2B5EF4-FFF2-40B4-BE49-F238E27FC236}">
                <a16:creationId xmlns:a16="http://schemas.microsoft.com/office/drawing/2014/main" id="{6015C1E5-591D-4015-A3C2-D2C330E0B71F}"/>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175045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8747-8930-4A8A-92C2-A037EEA21D5E}"/>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705D3309-BBD8-4621-9D82-82AD52DABAD6}"/>
              </a:ext>
            </a:extLst>
          </p:cNvPr>
          <p:cNvSpPr txBox="1">
            <a:spLocks/>
          </p:cNvSpPr>
          <p:nvPr/>
        </p:nvSpPr>
        <p:spPr>
          <a:xfrm>
            <a:off x="457199" y="1981200"/>
            <a:ext cx="1051559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2400">
                <a:latin typeface="Book Antiqua" pitchFamily="18" charset="0"/>
              </a:rPr>
              <a:t>1. Samir Palnitkar,”Verilog HDL: A Guide to Digital Design and Synthesis” Prentice Hall, Second Edition,2003</a:t>
            </a:r>
            <a:endParaRPr lang="en-US" sz="2400" dirty="0">
              <a:latin typeface="Book Antiqua" pitchFamily="18" charset="0"/>
            </a:endParaRPr>
          </a:p>
        </p:txBody>
      </p:sp>
      <p:sp>
        <p:nvSpPr>
          <p:cNvPr id="4" name="Footer Placeholder 3">
            <a:extLst>
              <a:ext uri="{FF2B5EF4-FFF2-40B4-BE49-F238E27FC236}">
                <a16:creationId xmlns:a16="http://schemas.microsoft.com/office/drawing/2014/main" id="{4097EF3C-787F-4283-A69F-72C81374A458}"/>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67016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2F62-D221-42C7-8088-297059692163}"/>
              </a:ext>
            </a:extLst>
          </p:cNvPr>
          <p:cNvSpPr>
            <a:spLocks noGrp="1"/>
          </p:cNvSpPr>
          <p:nvPr>
            <p:ph type="title"/>
          </p:nvPr>
        </p:nvSpPr>
        <p:spPr/>
        <p:txBody>
          <a:bodyPr/>
          <a:lstStyle/>
          <a:p>
            <a:r>
              <a:rPr lang="en-US" dirty="0"/>
              <a:t>Components of a Verilog Module </a:t>
            </a:r>
            <a:endParaRPr lang="en-IN" dirty="0"/>
          </a:p>
        </p:txBody>
      </p:sp>
      <p:graphicFrame>
        <p:nvGraphicFramePr>
          <p:cNvPr id="3" name="Object 3">
            <a:extLst>
              <a:ext uri="{FF2B5EF4-FFF2-40B4-BE49-F238E27FC236}">
                <a16:creationId xmlns:a16="http://schemas.microsoft.com/office/drawing/2014/main" id="{76F209D2-A904-4299-9014-482A03F174EA}"/>
              </a:ext>
            </a:extLst>
          </p:cNvPr>
          <p:cNvGraphicFramePr>
            <a:graphicFrameLocks noChangeAspect="1"/>
          </p:cNvGraphicFramePr>
          <p:nvPr>
            <p:extLst>
              <p:ext uri="{D42A27DB-BD31-4B8C-83A1-F6EECF244321}">
                <p14:modId xmlns:p14="http://schemas.microsoft.com/office/powerpoint/2010/main" val="832509423"/>
              </p:ext>
            </p:extLst>
          </p:nvPr>
        </p:nvGraphicFramePr>
        <p:xfrm>
          <a:off x="1117315" y="1436687"/>
          <a:ext cx="6942138" cy="5056188"/>
        </p:xfrm>
        <a:graphic>
          <a:graphicData uri="http://schemas.openxmlformats.org/presentationml/2006/ole">
            <mc:AlternateContent xmlns:mc="http://schemas.openxmlformats.org/markup-compatibility/2006">
              <mc:Choice xmlns:v="urn:schemas-microsoft-com:vml" Requires="v">
                <p:oleObj spid="_x0000_s1037" name="Bitmap Image" r:id="rId3" imgW="4839375" imgH="3524742" progId="PBrush">
                  <p:embed/>
                </p:oleObj>
              </mc:Choice>
              <mc:Fallback>
                <p:oleObj name="Bitmap Image" r:id="rId3" imgW="4839375" imgH="3524742" progId="PBrush">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315" y="1436687"/>
                        <a:ext cx="6942138" cy="505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F0738FAC-3889-4D06-B1DB-5B4BC325CA7B}"/>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56669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5C9D-FB0F-4065-A0B5-F77E21D73812}"/>
              </a:ext>
            </a:extLst>
          </p:cNvPr>
          <p:cNvSpPr>
            <a:spLocks noGrp="1"/>
          </p:cNvSpPr>
          <p:nvPr>
            <p:ph type="title"/>
          </p:nvPr>
        </p:nvSpPr>
        <p:spPr>
          <a:xfrm>
            <a:off x="838200" y="1"/>
            <a:ext cx="10515600" cy="1066800"/>
          </a:xfrm>
        </p:spPr>
        <p:txBody>
          <a:bodyPr/>
          <a:lstStyle/>
          <a:p>
            <a:r>
              <a:rPr lang="en-US" dirty="0"/>
              <a:t>How to declare a module ?</a:t>
            </a:r>
            <a:endParaRPr lang="en-IN" dirty="0"/>
          </a:p>
        </p:txBody>
      </p:sp>
      <p:sp>
        <p:nvSpPr>
          <p:cNvPr id="3" name="Rectangle 3">
            <a:extLst>
              <a:ext uri="{FF2B5EF4-FFF2-40B4-BE49-F238E27FC236}">
                <a16:creationId xmlns:a16="http://schemas.microsoft.com/office/drawing/2014/main" id="{EC923F0F-811B-4B82-9C7D-C09154DA6498}"/>
              </a:ext>
            </a:extLst>
          </p:cNvPr>
          <p:cNvSpPr txBox="1">
            <a:spLocks noChangeArrowheads="1"/>
          </p:cNvSpPr>
          <p:nvPr/>
        </p:nvSpPr>
        <p:spPr>
          <a:xfrm>
            <a:off x="708916" y="1066801"/>
            <a:ext cx="10253609" cy="5548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40000"/>
              </a:lnSpc>
              <a:defRPr/>
            </a:pPr>
            <a:r>
              <a:rPr lang="en-US" dirty="0">
                <a:latin typeface="Book Antiqua" pitchFamily="18" charset="0"/>
              </a:rPr>
              <a:t>A module in Verilog is declared using the keyword</a:t>
            </a:r>
            <a:r>
              <a:rPr lang="en-US" dirty="0">
                <a:solidFill>
                  <a:srgbClr val="FFFF9D"/>
                </a:solidFill>
                <a:latin typeface="Book Antiqua" pitchFamily="18" charset="0"/>
              </a:rPr>
              <a:t> </a:t>
            </a:r>
            <a:r>
              <a:rPr lang="en-US" dirty="0">
                <a:solidFill>
                  <a:srgbClr val="996600"/>
                </a:solidFill>
                <a:latin typeface="Book Antiqua" pitchFamily="18" charset="0"/>
              </a:rPr>
              <a:t>module</a:t>
            </a:r>
            <a:r>
              <a:rPr lang="en-US" dirty="0">
                <a:solidFill>
                  <a:srgbClr val="FFFF9D"/>
                </a:solidFill>
                <a:latin typeface="Book Antiqua" pitchFamily="18" charset="0"/>
              </a:rPr>
              <a:t> </a:t>
            </a:r>
            <a:r>
              <a:rPr lang="en-US" dirty="0">
                <a:latin typeface="Book Antiqua" pitchFamily="18" charset="0"/>
              </a:rPr>
              <a:t>and a corresponding keyword</a:t>
            </a:r>
            <a:r>
              <a:rPr lang="en-US" dirty="0">
                <a:solidFill>
                  <a:srgbClr val="FFFF9D"/>
                </a:solidFill>
                <a:latin typeface="Book Antiqua" pitchFamily="18" charset="0"/>
              </a:rPr>
              <a:t> </a:t>
            </a:r>
            <a:r>
              <a:rPr lang="en-US" dirty="0" err="1">
                <a:solidFill>
                  <a:srgbClr val="996600"/>
                </a:solidFill>
                <a:latin typeface="Book Antiqua" pitchFamily="18" charset="0"/>
              </a:rPr>
              <a:t>endmodule</a:t>
            </a:r>
            <a:r>
              <a:rPr lang="en-US" dirty="0">
                <a:solidFill>
                  <a:srgbClr val="FFCC66"/>
                </a:solidFill>
                <a:latin typeface="Book Antiqua" pitchFamily="18" charset="0"/>
              </a:rPr>
              <a:t> </a:t>
            </a:r>
            <a:r>
              <a:rPr lang="en-US" dirty="0">
                <a:latin typeface="Book Antiqua" pitchFamily="18" charset="0"/>
              </a:rPr>
              <a:t>must appear at the end of the module.</a:t>
            </a:r>
          </a:p>
          <a:p>
            <a:pPr algn="just">
              <a:lnSpc>
                <a:spcPct val="140000"/>
              </a:lnSpc>
              <a:defRPr/>
            </a:pPr>
            <a:r>
              <a:rPr lang="en-US" dirty="0">
                <a:latin typeface="Book Antiqua" pitchFamily="18" charset="0"/>
              </a:rPr>
              <a:t>Each module must have a</a:t>
            </a:r>
            <a:r>
              <a:rPr lang="en-US" dirty="0">
                <a:solidFill>
                  <a:srgbClr val="FFFF9D"/>
                </a:solidFill>
                <a:latin typeface="Book Antiqua" pitchFamily="18" charset="0"/>
              </a:rPr>
              <a:t>  </a:t>
            </a:r>
            <a:r>
              <a:rPr lang="en-US" dirty="0">
                <a:latin typeface="Book Antiqua" pitchFamily="18" charset="0"/>
              </a:rPr>
              <a:t>module name, which acts as an identifier.  </a:t>
            </a:r>
          </a:p>
          <a:p>
            <a:pPr algn="just">
              <a:lnSpc>
                <a:spcPct val="140000"/>
              </a:lnSpc>
              <a:defRPr/>
            </a:pPr>
            <a:r>
              <a:rPr lang="en-US" dirty="0">
                <a:latin typeface="Book Antiqua" pitchFamily="18" charset="0"/>
              </a:rPr>
              <a:t>A module can have an optional</a:t>
            </a:r>
            <a:r>
              <a:rPr lang="en-US" dirty="0">
                <a:solidFill>
                  <a:srgbClr val="FFFF9D"/>
                </a:solidFill>
                <a:latin typeface="Book Antiqua" pitchFamily="18" charset="0"/>
              </a:rPr>
              <a:t> </a:t>
            </a:r>
            <a:r>
              <a:rPr lang="en-US" dirty="0">
                <a:latin typeface="Book Antiqua" pitchFamily="18" charset="0"/>
              </a:rPr>
              <a:t>port list</a:t>
            </a:r>
            <a:r>
              <a:rPr lang="en-US" dirty="0">
                <a:solidFill>
                  <a:srgbClr val="FFFF9D"/>
                </a:solidFill>
                <a:latin typeface="Book Antiqua" pitchFamily="18" charset="0"/>
              </a:rPr>
              <a:t> </a:t>
            </a:r>
            <a:r>
              <a:rPr lang="en-US" dirty="0">
                <a:latin typeface="Book Antiqua" pitchFamily="18" charset="0"/>
              </a:rPr>
              <a:t>which</a:t>
            </a:r>
            <a:r>
              <a:rPr lang="en-US" dirty="0">
                <a:solidFill>
                  <a:srgbClr val="FFFF9D"/>
                </a:solidFill>
                <a:latin typeface="Book Antiqua" pitchFamily="18" charset="0"/>
              </a:rPr>
              <a:t> </a:t>
            </a:r>
            <a:r>
              <a:rPr lang="en-US" dirty="0">
                <a:latin typeface="Book Antiqua" pitchFamily="18" charset="0"/>
              </a:rPr>
              <a:t>describes the input, output &amp; </a:t>
            </a:r>
            <a:r>
              <a:rPr lang="en-US" dirty="0" err="1">
                <a:latin typeface="Book Antiqua" pitchFamily="18" charset="0"/>
              </a:rPr>
              <a:t>inout</a:t>
            </a:r>
            <a:r>
              <a:rPr lang="en-US" dirty="0">
                <a:latin typeface="Book Antiqua" pitchFamily="18" charset="0"/>
              </a:rPr>
              <a:t> terminals of the</a:t>
            </a:r>
            <a:r>
              <a:rPr lang="en-US" dirty="0">
                <a:solidFill>
                  <a:srgbClr val="FFFF9D"/>
                </a:solidFill>
                <a:latin typeface="Book Antiqua" pitchFamily="18" charset="0"/>
              </a:rPr>
              <a:t> </a:t>
            </a:r>
            <a:r>
              <a:rPr lang="en-US" dirty="0">
                <a:latin typeface="Book Antiqua" pitchFamily="18" charset="0"/>
              </a:rPr>
              <a:t>module.</a:t>
            </a:r>
          </a:p>
        </p:txBody>
      </p:sp>
      <p:sp>
        <p:nvSpPr>
          <p:cNvPr id="4" name="Footer Placeholder 3">
            <a:extLst>
              <a:ext uri="{FF2B5EF4-FFF2-40B4-BE49-F238E27FC236}">
                <a16:creationId xmlns:a16="http://schemas.microsoft.com/office/drawing/2014/main" id="{8B1CE5C0-7EA2-49FE-93C1-6A8779C03543}"/>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57945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28F1-75FE-4B42-8EDA-6AF1E09241B9}"/>
              </a:ext>
            </a:extLst>
          </p:cNvPr>
          <p:cNvSpPr>
            <a:spLocks noGrp="1"/>
          </p:cNvSpPr>
          <p:nvPr>
            <p:ph type="title"/>
          </p:nvPr>
        </p:nvSpPr>
        <p:spPr>
          <a:xfrm>
            <a:off x="704636" y="0"/>
            <a:ext cx="10515600" cy="1325563"/>
          </a:xfrm>
        </p:spPr>
        <p:txBody>
          <a:bodyPr/>
          <a:lstStyle/>
          <a:p>
            <a:r>
              <a:rPr lang="en-IN" dirty="0"/>
              <a:t>Module declaration - Examples</a:t>
            </a:r>
          </a:p>
        </p:txBody>
      </p:sp>
      <p:pic>
        <p:nvPicPr>
          <p:cNvPr id="48" name="Picture 47">
            <a:extLst>
              <a:ext uri="{FF2B5EF4-FFF2-40B4-BE49-F238E27FC236}">
                <a16:creationId xmlns:a16="http://schemas.microsoft.com/office/drawing/2014/main" id="{C7931D3E-05CB-434A-94C1-F749A9CEC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44" y="1110171"/>
            <a:ext cx="6692757" cy="5485988"/>
          </a:xfrm>
          <a:prstGeom prst="rect">
            <a:avLst/>
          </a:prstGeom>
        </p:spPr>
      </p:pic>
      <p:sp>
        <p:nvSpPr>
          <p:cNvPr id="50" name="TextBox 49">
            <a:extLst>
              <a:ext uri="{FF2B5EF4-FFF2-40B4-BE49-F238E27FC236}">
                <a16:creationId xmlns:a16="http://schemas.microsoft.com/office/drawing/2014/main" id="{2504BBA6-60A6-48C5-B2C6-F447B2BB785E}"/>
              </a:ext>
            </a:extLst>
          </p:cNvPr>
          <p:cNvSpPr txBox="1"/>
          <p:nvPr/>
        </p:nvSpPr>
        <p:spPr>
          <a:xfrm>
            <a:off x="7705614" y="1325563"/>
            <a:ext cx="4404191" cy="3046988"/>
          </a:xfrm>
          <a:prstGeom prst="rect">
            <a:avLst/>
          </a:prstGeom>
          <a:noFill/>
        </p:spPr>
        <p:txBody>
          <a:bodyPr wrap="square">
            <a:spAutoFit/>
          </a:bodyPr>
          <a:lstStyle/>
          <a:p>
            <a:pPr algn="just"/>
            <a:r>
              <a:rPr lang="en-US" sz="2400" dirty="0"/>
              <a:t>A module communicates with the other modules or the external environment through its ports. So the functionality of any module is reflected through its ports by hiding the internals of the module, which describes the functionality for that module.</a:t>
            </a:r>
          </a:p>
        </p:txBody>
      </p:sp>
      <p:sp>
        <p:nvSpPr>
          <p:cNvPr id="3" name="Footer Placeholder 2">
            <a:extLst>
              <a:ext uri="{FF2B5EF4-FFF2-40B4-BE49-F238E27FC236}">
                <a16:creationId xmlns:a16="http://schemas.microsoft.com/office/drawing/2014/main" id="{5E25C5E4-F7D9-44E7-BB4A-5A8FADE32E2F}"/>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124423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75FE6A5-3B8E-4320-A2B5-C3EF1A947CAB}"/>
              </a:ext>
            </a:extLst>
          </p:cNvPr>
          <p:cNvSpPr>
            <a:spLocks noGrp="1"/>
          </p:cNvSpPr>
          <p:nvPr>
            <p:ph type="title"/>
          </p:nvPr>
        </p:nvSpPr>
        <p:spPr>
          <a:xfrm>
            <a:off x="838200" y="118546"/>
            <a:ext cx="10515600" cy="1104080"/>
          </a:xfrm>
        </p:spPr>
        <p:txBody>
          <a:bodyPr/>
          <a:lstStyle/>
          <a:p>
            <a:r>
              <a:rPr lang="en-IN" dirty="0"/>
              <a:t>Nesting of modules</a:t>
            </a:r>
          </a:p>
        </p:txBody>
      </p:sp>
      <p:sp>
        <p:nvSpPr>
          <p:cNvPr id="15" name="Rectangle 1027">
            <a:extLst>
              <a:ext uri="{FF2B5EF4-FFF2-40B4-BE49-F238E27FC236}">
                <a16:creationId xmlns:a16="http://schemas.microsoft.com/office/drawing/2014/main" id="{0D10F9C0-22F3-4636-9C51-6391260B2F72}"/>
              </a:ext>
            </a:extLst>
          </p:cNvPr>
          <p:cNvSpPr txBox="1">
            <a:spLocks noChangeArrowheads="1"/>
          </p:cNvSpPr>
          <p:nvPr/>
        </p:nvSpPr>
        <p:spPr>
          <a:xfrm>
            <a:off x="838200" y="1222626"/>
            <a:ext cx="86868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lvl="1" indent="0" algn="just">
              <a:buFontTx/>
              <a:buChar char="•"/>
              <a:defRPr/>
            </a:pPr>
            <a:r>
              <a:rPr lang="en-US" dirty="0">
                <a:solidFill>
                  <a:srgbClr val="FFFF9D"/>
                </a:solidFill>
              </a:rPr>
              <a:t> </a:t>
            </a:r>
            <a:r>
              <a:rPr lang="en-US" dirty="0">
                <a:latin typeface="Book Antiqua" pitchFamily="18" charset="0"/>
              </a:rPr>
              <a:t>In Verilog nesting of modules is not permitted i.e., one module definition cannot contain another module definition within the module and </a:t>
            </a:r>
            <a:r>
              <a:rPr lang="en-US" dirty="0" err="1">
                <a:latin typeface="Book Antiqua" pitchFamily="18" charset="0"/>
              </a:rPr>
              <a:t>endmodule</a:t>
            </a:r>
            <a:r>
              <a:rPr lang="en-US" dirty="0">
                <a:latin typeface="Book Antiqua" pitchFamily="18" charset="0"/>
              </a:rPr>
              <a:t> statements.</a:t>
            </a:r>
          </a:p>
          <a:p>
            <a:pPr marL="114300" lvl="1" indent="0" algn="just">
              <a:buFontTx/>
              <a:buChar char="•"/>
              <a:defRPr/>
            </a:pPr>
            <a:endParaRPr lang="en-US" dirty="0">
              <a:solidFill>
                <a:srgbClr val="FFCC66"/>
              </a:solidFill>
              <a:latin typeface="Book Antiqua" pitchFamily="18" charset="0"/>
            </a:endParaRPr>
          </a:p>
          <a:p>
            <a:pPr marL="114300" lvl="1" indent="0">
              <a:lnSpc>
                <a:spcPct val="80000"/>
              </a:lnSpc>
              <a:buFontTx/>
              <a:buNone/>
              <a:defRPr/>
            </a:pPr>
            <a:r>
              <a:rPr lang="en-US" dirty="0">
                <a:solidFill>
                  <a:srgbClr val="996600"/>
                </a:solidFill>
                <a:latin typeface="Book Antiqua" pitchFamily="18" charset="0"/>
              </a:rPr>
              <a:t>module</a:t>
            </a:r>
            <a:r>
              <a:rPr lang="en-US" dirty="0">
                <a:solidFill>
                  <a:srgbClr val="FFCC66"/>
                </a:solidFill>
                <a:latin typeface="Book Antiqua" pitchFamily="18" charset="0"/>
              </a:rPr>
              <a:t> </a:t>
            </a:r>
            <a:r>
              <a:rPr lang="en-US" dirty="0">
                <a:latin typeface="Book Antiqua" pitchFamily="18" charset="0"/>
              </a:rPr>
              <a:t>counter(q, </a:t>
            </a:r>
            <a:r>
              <a:rPr lang="en-US" dirty="0" err="1">
                <a:latin typeface="Book Antiqua" pitchFamily="18" charset="0"/>
              </a:rPr>
              <a:t>clk</a:t>
            </a:r>
            <a:r>
              <a:rPr lang="en-US" dirty="0">
                <a:latin typeface="Book Antiqua" pitchFamily="18" charset="0"/>
              </a:rPr>
              <a:t>, reset);</a:t>
            </a:r>
          </a:p>
          <a:p>
            <a:pPr marL="114300" lvl="1" indent="0">
              <a:lnSpc>
                <a:spcPct val="80000"/>
              </a:lnSpc>
              <a:buFontTx/>
              <a:buNone/>
              <a:defRPr/>
            </a:pPr>
            <a:r>
              <a:rPr lang="en-US" dirty="0">
                <a:solidFill>
                  <a:srgbClr val="996600"/>
                </a:solidFill>
                <a:latin typeface="Book Antiqua" pitchFamily="18" charset="0"/>
              </a:rPr>
              <a:t>output</a:t>
            </a:r>
            <a:r>
              <a:rPr lang="en-US" dirty="0">
                <a:solidFill>
                  <a:srgbClr val="FFFF9D"/>
                </a:solidFill>
                <a:latin typeface="Book Antiqua" pitchFamily="18" charset="0"/>
              </a:rPr>
              <a:t> </a:t>
            </a:r>
            <a:r>
              <a:rPr lang="en-US" dirty="0">
                <a:latin typeface="Book Antiqua" pitchFamily="18" charset="0"/>
              </a:rPr>
              <a:t>[3:0]q;</a:t>
            </a:r>
          </a:p>
          <a:p>
            <a:pPr marL="114300" lvl="1" indent="0">
              <a:lnSpc>
                <a:spcPct val="80000"/>
              </a:lnSpc>
              <a:buFontTx/>
              <a:buNone/>
              <a:defRPr/>
            </a:pPr>
            <a:r>
              <a:rPr lang="en-US" dirty="0">
                <a:solidFill>
                  <a:srgbClr val="996600"/>
                </a:solidFill>
                <a:latin typeface="Book Antiqua" pitchFamily="18" charset="0"/>
              </a:rPr>
              <a:t>input</a:t>
            </a:r>
            <a:r>
              <a:rPr lang="en-US" dirty="0">
                <a:solidFill>
                  <a:srgbClr val="FFFF9D"/>
                </a:solidFill>
                <a:latin typeface="Book Antiqua" pitchFamily="18" charset="0"/>
              </a:rPr>
              <a:t> </a:t>
            </a:r>
            <a:r>
              <a:rPr lang="en-US" dirty="0" err="1">
                <a:latin typeface="Book Antiqua" pitchFamily="18" charset="0"/>
              </a:rPr>
              <a:t>clk</a:t>
            </a:r>
            <a:r>
              <a:rPr lang="en-US" dirty="0">
                <a:latin typeface="Book Antiqua" pitchFamily="18" charset="0"/>
              </a:rPr>
              <a:t>, reset;</a:t>
            </a:r>
          </a:p>
          <a:p>
            <a:pPr marL="114300" lvl="1" indent="0">
              <a:lnSpc>
                <a:spcPct val="80000"/>
              </a:lnSpc>
              <a:buFontTx/>
              <a:buNone/>
              <a:defRPr/>
            </a:pPr>
            <a:endParaRPr lang="en-US" dirty="0">
              <a:solidFill>
                <a:srgbClr val="FFFF9D"/>
              </a:solidFill>
              <a:latin typeface="Book Antiqua" pitchFamily="18" charset="0"/>
            </a:endParaRPr>
          </a:p>
          <a:p>
            <a:pPr marL="114300" lvl="1" indent="0">
              <a:lnSpc>
                <a:spcPct val="80000"/>
              </a:lnSpc>
              <a:buFontTx/>
              <a:buNone/>
              <a:defRPr/>
            </a:pPr>
            <a:r>
              <a:rPr lang="en-US" dirty="0">
                <a:solidFill>
                  <a:srgbClr val="FFFF9D"/>
                </a:solidFill>
                <a:latin typeface="Book Antiqua" pitchFamily="18" charset="0"/>
              </a:rPr>
              <a:t>      </a:t>
            </a:r>
            <a:r>
              <a:rPr lang="en-US" dirty="0">
                <a:solidFill>
                  <a:srgbClr val="996600"/>
                </a:solidFill>
                <a:latin typeface="Book Antiqua" pitchFamily="18" charset="0"/>
              </a:rPr>
              <a:t>module</a:t>
            </a:r>
            <a:r>
              <a:rPr lang="en-US" dirty="0">
                <a:solidFill>
                  <a:srgbClr val="FFFF9D"/>
                </a:solidFill>
                <a:latin typeface="Book Antiqua" pitchFamily="18" charset="0"/>
              </a:rPr>
              <a:t> </a:t>
            </a:r>
            <a:r>
              <a:rPr lang="en-US" dirty="0">
                <a:latin typeface="Book Antiqua" pitchFamily="18" charset="0"/>
              </a:rPr>
              <a:t>T_FF(q, clock, reset)   // Illegal </a:t>
            </a:r>
          </a:p>
          <a:p>
            <a:pPr marL="114300" lvl="1" indent="0">
              <a:lnSpc>
                <a:spcPct val="80000"/>
              </a:lnSpc>
              <a:buFontTx/>
              <a:buNone/>
              <a:defRPr/>
            </a:pPr>
            <a:r>
              <a:rPr lang="en-US" dirty="0">
                <a:solidFill>
                  <a:srgbClr val="FFFF9D"/>
                </a:solidFill>
                <a:latin typeface="Book Antiqua" pitchFamily="18" charset="0"/>
              </a:rPr>
              <a:t>      .</a:t>
            </a:r>
          </a:p>
          <a:p>
            <a:pPr marL="114300" lvl="1" indent="0">
              <a:lnSpc>
                <a:spcPct val="80000"/>
              </a:lnSpc>
              <a:buFontTx/>
              <a:buNone/>
              <a:defRPr/>
            </a:pPr>
            <a:r>
              <a:rPr lang="en-US" dirty="0">
                <a:solidFill>
                  <a:srgbClr val="FFFF9D"/>
                </a:solidFill>
                <a:latin typeface="Book Antiqua" pitchFamily="18" charset="0"/>
              </a:rPr>
              <a:t>            </a:t>
            </a:r>
            <a:r>
              <a:rPr lang="en-US" dirty="0" err="1">
                <a:solidFill>
                  <a:srgbClr val="996600"/>
                </a:solidFill>
                <a:latin typeface="Book Antiqua" pitchFamily="18" charset="0"/>
              </a:rPr>
              <a:t>endmodule</a:t>
            </a:r>
            <a:endParaRPr lang="en-US" dirty="0">
              <a:solidFill>
                <a:srgbClr val="996600"/>
              </a:solidFill>
              <a:latin typeface="Book Antiqua" pitchFamily="18" charset="0"/>
            </a:endParaRPr>
          </a:p>
          <a:p>
            <a:pPr marL="114300" lvl="1" indent="0">
              <a:lnSpc>
                <a:spcPct val="80000"/>
              </a:lnSpc>
              <a:buFontTx/>
              <a:buNone/>
              <a:defRPr/>
            </a:pPr>
            <a:r>
              <a:rPr lang="en-US" dirty="0" err="1">
                <a:solidFill>
                  <a:srgbClr val="996600"/>
                </a:solidFill>
                <a:latin typeface="Book Antiqua" pitchFamily="18" charset="0"/>
              </a:rPr>
              <a:t>endmodule</a:t>
            </a:r>
            <a:r>
              <a:rPr lang="en-US" dirty="0">
                <a:solidFill>
                  <a:srgbClr val="FFFF9D"/>
                </a:solidFill>
                <a:latin typeface="Book Antiqua" pitchFamily="18" charset="0"/>
              </a:rPr>
              <a:t> </a:t>
            </a:r>
          </a:p>
        </p:txBody>
      </p:sp>
      <p:sp>
        <p:nvSpPr>
          <p:cNvPr id="2" name="Footer Placeholder 1">
            <a:extLst>
              <a:ext uri="{FF2B5EF4-FFF2-40B4-BE49-F238E27FC236}">
                <a16:creationId xmlns:a16="http://schemas.microsoft.com/office/drawing/2014/main" id="{B3B4886A-996D-4059-82CA-889AFDF1BECC}"/>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31970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1DE2-79AD-4CB9-AB76-DFD5E7BF16D8}"/>
              </a:ext>
            </a:extLst>
          </p:cNvPr>
          <p:cNvSpPr>
            <a:spLocks noGrp="1"/>
          </p:cNvSpPr>
          <p:nvPr>
            <p:ph type="title"/>
          </p:nvPr>
        </p:nvSpPr>
        <p:spPr>
          <a:xfrm>
            <a:off x="838200" y="0"/>
            <a:ext cx="10515600" cy="1083531"/>
          </a:xfrm>
        </p:spPr>
        <p:txBody>
          <a:bodyPr/>
          <a:lstStyle/>
          <a:p>
            <a:r>
              <a:rPr lang="en-IN" dirty="0"/>
              <a:t>Module instances</a:t>
            </a:r>
          </a:p>
        </p:txBody>
      </p:sp>
      <p:sp>
        <p:nvSpPr>
          <p:cNvPr id="3" name="Rectangle 3">
            <a:extLst>
              <a:ext uri="{FF2B5EF4-FFF2-40B4-BE49-F238E27FC236}">
                <a16:creationId xmlns:a16="http://schemas.microsoft.com/office/drawing/2014/main" id="{6BADA923-A1DA-4B5B-A3DA-75929215CA26}"/>
              </a:ext>
            </a:extLst>
          </p:cNvPr>
          <p:cNvSpPr txBox="1">
            <a:spLocks noChangeArrowheads="1"/>
          </p:cNvSpPr>
          <p:nvPr/>
        </p:nvSpPr>
        <p:spPr>
          <a:xfrm>
            <a:off x="838200" y="1083531"/>
            <a:ext cx="8763000" cy="414601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Book Antiqua" pitchFamily="18" charset="0"/>
              </a:rPr>
              <a:t>A module provides a template from which one can create actual objects.</a:t>
            </a:r>
          </a:p>
          <a:p>
            <a:pPr>
              <a:defRPr/>
            </a:pPr>
            <a:endParaRPr lang="en-US" dirty="0">
              <a:latin typeface="Book Antiqua" pitchFamily="18" charset="0"/>
            </a:endParaRPr>
          </a:p>
          <a:p>
            <a:pPr>
              <a:defRPr/>
            </a:pPr>
            <a:r>
              <a:rPr lang="en-US" dirty="0">
                <a:latin typeface="Book Antiqua" pitchFamily="18" charset="0"/>
              </a:rPr>
              <a:t>Each object has its own name, variables, parameters  and I/O interface.</a:t>
            </a:r>
          </a:p>
          <a:p>
            <a:pPr>
              <a:defRPr/>
            </a:pPr>
            <a:endParaRPr lang="en-US" dirty="0">
              <a:latin typeface="Book Antiqua" pitchFamily="18" charset="0"/>
            </a:endParaRPr>
          </a:p>
          <a:p>
            <a:pPr>
              <a:defRPr/>
            </a:pPr>
            <a:r>
              <a:rPr lang="en-US" dirty="0">
                <a:latin typeface="Book Antiqua" pitchFamily="18" charset="0"/>
              </a:rPr>
              <a:t>The process of creating  objects from a module template is called instantiation, and the objects are called instances.</a:t>
            </a:r>
          </a:p>
          <a:p>
            <a:pPr>
              <a:defRPr/>
            </a:pPr>
            <a:endParaRPr lang="en-US" dirty="0">
              <a:latin typeface="Book Antiqua" pitchFamily="18" charset="0"/>
            </a:endParaRPr>
          </a:p>
          <a:p>
            <a:pPr>
              <a:defRPr/>
            </a:pPr>
            <a:r>
              <a:rPr lang="en-US" dirty="0">
                <a:latin typeface="Book Antiqua" pitchFamily="18" charset="0"/>
              </a:rPr>
              <a:t>Primitives and modules can be instantiated.</a:t>
            </a:r>
          </a:p>
        </p:txBody>
      </p:sp>
      <p:sp>
        <p:nvSpPr>
          <p:cNvPr id="4" name="Footer Placeholder 3">
            <a:extLst>
              <a:ext uri="{FF2B5EF4-FFF2-40B4-BE49-F238E27FC236}">
                <a16:creationId xmlns:a16="http://schemas.microsoft.com/office/drawing/2014/main" id="{D789218F-BEA4-4239-B2C3-17E9BACBBBC6}"/>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39883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02CE-48BD-4DB2-B779-198C3572C8C3}"/>
              </a:ext>
            </a:extLst>
          </p:cNvPr>
          <p:cNvSpPr>
            <a:spLocks noGrp="1"/>
          </p:cNvSpPr>
          <p:nvPr>
            <p:ph type="title"/>
          </p:nvPr>
        </p:nvSpPr>
        <p:spPr>
          <a:xfrm>
            <a:off x="838200" y="220160"/>
            <a:ext cx="10515600" cy="1162592"/>
          </a:xfrm>
        </p:spPr>
        <p:txBody>
          <a:bodyPr/>
          <a:lstStyle/>
          <a:p>
            <a:r>
              <a:rPr lang="en-IN" dirty="0"/>
              <a:t>Module instantiation</a:t>
            </a:r>
          </a:p>
        </p:txBody>
      </p:sp>
      <p:sp>
        <p:nvSpPr>
          <p:cNvPr id="3" name="Rectangle 3">
            <a:extLst>
              <a:ext uri="{FF2B5EF4-FFF2-40B4-BE49-F238E27FC236}">
                <a16:creationId xmlns:a16="http://schemas.microsoft.com/office/drawing/2014/main" id="{374F90BC-DACD-4CB5-9921-32815DF9C67F}"/>
              </a:ext>
            </a:extLst>
          </p:cNvPr>
          <p:cNvSpPr txBox="1">
            <a:spLocks noChangeArrowheads="1"/>
          </p:cNvSpPr>
          <p:nvPr/>
        </p:nvSpPr>
        <p:spPr>
          <a:xfrm>
            <a:off x="0" y="1285875"/>
            <a:ext cx="8455025" cy="4737100"/>
          </a:xfrm>
          <a:prstGeom prst="rect">
            <a:avLst/>
          </a:prstGeom>
          <a:effectLst>
            <a:outerShdw dist="25400" algn="ctr" rotWithShape="0">
              <a:schemeClr val="accent1"/>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p>
          <a:p>
            <a:pPr>
              <a:buFontTx/>
              <a:buNone/>
              <a:defRPr/>
            </a:pPr>
            <a:endParaRPr lang="en-US" dirty="0"/>
          </a:p>
        </p:txBody>
      </p:sp>
      <p:sp>
        <p:nvSpPr>
          <p:cNvPr id="4" name="Rectangle 4">
            <a:extLst>
              <a:ext uri="{FF2B5EF4-FFF2-40B4-BE49-F238E27FC236}">
                <a16:creationId xmlns:a16="http://schemas.microsoft.com/office/drawing/2014/main" id="{75D5D70C-1209-434C-B504-B16E3D978FB2}"/>
              </a:ext>
            </a:extLst>
          </p:cNvPr>
          <p:cNvSpPr>
            <a:spLocks noChangeArrowheads="1"/>
          </p:cNvSpPr>
          <p:nvPr/>
        </p:nvSpPr>
        <p:spPr bwMode="auto">
          <a:xfrm>
            <a:off x="381000" y="1371600"/>
            <a:ext cx="1219200" cy="850900"/>
          </a:xfrm>
          <a:prstGeom prst="rect">
            <a:avLst/>
          </a:prstGeom>
          <a:blipFill dpi="0" rotWithShape="0">
            <a:blip r:embed="rId3"/>
            <a:srcRect/>
            <a:tile tx="0" ty="0" sx="100000" sy="100000" flip="none" algn="tl"/>
          </a:blipFill>
          <a:ln w="28575">
            <a:solidFill>
              <a:schemeClr val="bg1"/>
            </a:solidFill>
            <a:miter lim="800000"/>
            <a:headEnd/>
            <a:tailEnd/>
          </a:ln>
          <a:effectLst/>
        </p:spPr>
        <p:txBody>
          <a:bodyPr anchor="ctr">
            <a:spAutoFit/>
          </a:bodyPr>
          <a:lstStyle/>
          <a:p>
            <a:pPr algn="ctr">
              <a:defRPr/>
            </a:pPr>
            <a:r>
              <a:rPr lang="en-US" sz="2400">
                <a:solidFill>
                  <a:srgbClr val="FFFF00"/>
                </a:solidFill>
                <a:effectLst>
                  <a:outerShdw blurRad="38100" dist="38100" dir="2700000" algn="tl">
                    <a:srgbClr val="000000"/>
                  </a:outerShdw>
                </a:effectLst>
                <a:latin typeface="Times New Roman" charset="0"/>
              </a:rPr>
              <a:t>Module ex1</a:t>
            </a:r>
            <a:endParaRPr lang="en-US" sz="2400">
              <a:effectLst>
                <a:outerShdw blurRad="38100" dist="38100" dir="2700000" algn="tl">
                  <a:srgbClr val="FFFFFF"/>
                </a:outerShdw>
              </a:effectLst>
              <a:latin typeface="Times New Roman" charset="0"/>
            </a:endParaRPr>
          </a:p>
        </p:txBody>
      </p:sp>
      <p:sp>
        <p:nvSpPr>
          <p:cNvPr id="5" name="Rectangle 5" descr="Brown marble">
            <a:extLst>
              <a:ext uri="{FF2B5EF4-FFF2-40B4-BE49-F238E27FC236}">
                <a16:creationId xmlns:a16="http://schemas.microsoft.com/office/drawing/2014/main" id="{CFA3B4CC-7BDB-48B0-9417-D543B07B8E42}"/>
              </a:ext>
            </a:extLst>
          </p:cNvPr>
          <p:cNvSpPr>
            <a:spLocks noChangeArrowheads="1"/>
          </p:cNvSpPr>
          <p:nvPr/>
        </p:nvSpPr>
        <p:spPr bwMode="auto">
          <a:xfrm>
            <a:off x="457200" y="3276600"/>
            <a:ext cx="1219200" cy="850900"/>
          </a:xfrm>
          <a:prstGeom prst="rect">
            <a:avLst/>
          </a:prstGeom>
          <a:blipFill dpi="0" rotWithShape="0">
            <a:blip r:embed="rId4"/>
            <a:srcRect/>
            <a:tile tx="0" ty="0" sx="100000" sy="100000" flip="none" algn="tl"/>
          </a:blipFill>
          <a:ln w="28575">
            <a:solidFill>
              <a:schemeClr val="bg1"/>
            </a:solidFill>
            <a:miter lim="800000"/>
            <a:headEnd/>
            <a:tailEnd/>
          </a:ln>
          <a:effectLst/>
        </p:spPr>
        <p:txBody>
          <a:bodyPr anchor="ctr">
            <a:spAutoFit/>
          </a:bodyPr>
          <a:lstStyle/>
          <a:p>
            <a:pPr algn="ctr">
              <a:defRPr/>
            </a:pPr>
            <a:r>
              <a:rPr lang="en-US" sz="2400">
                <a:solidFill>
                  <a:srgbClr val="FFFF00"/>
                </a:solidFill>
                <a:effectLst>
                  <a:outerShdw blurRad="38100" dist="38100" dir="2700000" algn="tl">
                    <a:srgbClr val="000000"/>
                  </a:outerShdw>
                </a:effectLst>
                <a:latin typeface="Times New Roman" charset="0"/>
              </a:rPr>
              <a:t>Module</a:t>
            </a:r>
          </a:p>
          <a:p>
            <a:pPr algn="ctr">
              <a:defRPr/>
            </a:pPr>
            <a:r>
              <a:rPr lang="en-US" sz="2400">
                <a:solidFill>
                  <a:srgbClr val="FFFF00"/>
                </a:solidFill>
                <a:effectLst>
                  <a:outerShdw blurRad="38100" dist="38100" dir="2700000" algn="tl">
                    <a:srgbClr val="000000"/>
                  </a:outerShdw>
                </a:effectLst>
                <a:latin typeface="Times New Roman" charset="0"/>
              </a:rPr>
              <a:t> ex2</a:t>
            </a:r>
            <a:endParaRPr lang="en-US" sz="2400">
              <a:effectLst>
                <a:outerShdw blurRad="38100" dist="38100" dir="2700000" algn="tl">
                  <a:srgbClr val="FFFFFF"/>
                </a:outerShdw>
              </a:effectLst>
              <a:latin typeface="Times New Roman" charset="0"/>
            </a:endParaRPr>
          </a:p>
        </p:txBody>
      </p:sp>
      <p:sp>
        <p:nvSpPr>
          <p:cNvPr id="6" name="Line 6">
            <a:extLst>
              <a:ext uri="{FF2B5EF4-FFF2-40B4-BE49-F238E27FC236}">
                <a16:creationId xmlns:a16="http://schemas.microsoft.com/office/drawing/2014/main" id="{5FCEEED3-4D1F-4EF2-AC04-58FAAEF22CAC}"/>
              </a:ext>
            </a:extLst>
          </p:cNvPr>
          <p:cNvSpPr>
            <a:spLocks noChangeShapeType="1"/>
          </p:cNvSpPr>
          <p:nvPr/>
        </p:nvSpPr>
        <p:spPr bwMode="auto">
          <a:xfrm>
            <a:off x="1676400" y="1676400"/>
            <a:ext cx="685800" cy="762000"/>
          </a:xfrm>
          <a:prstGeom prst="line">
            <a:avLst/>
          </a:prstGeom>
          <a:noFill/>
          <a:ln w="28575">
            <a:solidFill>
              <a:schemeClr val="bg1"/>
            </a:solidFill>
            <a:round/>
            <a:headEnd/>
            <a:tailEnd type="triangle" w="med" len="med"/>
          </a:ln>
        </p:spPr>
        <p:txBody>
          <a:bodyPr anchor="ctr">
            <a:spAutoFit/>
          </a:bodyPr>
          <a:lstStyle/>
          <a:p>
            <a:endParaRPr lang="en-US"/>
          </a:p>
        </p:txBody>
      </p:sp>
      <p:sp>
        <p:nvSpPr>
          <p:cNvPr id="7" name="Line 7">
            <a:extLst>
              <a:ext uri="{FF2B5EF4-FFF2-40B4-BE49-F238E27FC236}">
                <a16:creationId xmlns:a16="http://schemas.microsoft.com/office/drawing/2014/main" id="{66291F6B-ADAF-4B03-B62B-FBFB09E5707B}"/>
              </a:ext>
            </a:extLst>
          </p:cNvPr>
          <p:cNvSpPr>
            <a:spLocks noChangeShapeType="1"/>
          </p:cNvSpPr>
          <p:nvPr/>
        </p:nvSpPr>
        <p:spPr bwMode="auto">
          <a:xfrm flipV="1">
            <a:off x="1752600" y="3124200"/>
            <a:ext cx="609600" cy="533400"/>
          </a:xfrm>
          <a:prstGeom prst="line">
            <a:avLst/>
          </a:prstGeom>
          <a:noFill/>
          <a:ln w="28575">
            <a:solidFill>
              <a:schemeClr val="bg1"/>
            </a:solidFill>
            <a:round/>
            <a:headEnd/>
            <a:tailEnd type="triangle" w="med" len="med"/>
          </a:ln>
        </p:spPr>
        <p:txBody>
          <a:bodyPr anchor="ctr">
            <a:spAutoFit/>
          </a:bodyPr>
          <a:lstStyle/>
          <a:p>
            <a:endParaRPr lang="en-US"/>
          </a:p>
        </p:txBody>
      </p:sp>
      <p:sp>
        <p:nvSpPr>
          <p:cNvPr id="8" name="Text Box 8">
            <a:extLst>
              <a:ext uri="{FF2B5EF4-FFF2-40B4-BE49-F238E27FC236}">
                <a16:creationId xmlns:a16="http://schemas.microsoft.com/office/drawing/2014/main" id="{C669E2AB-D28F-4E36-AD42-159FBA3132B1}"/>
              </a:ext>
            </a:extLst>
          </p:cNvPr>
          <p:cNvSpPr txBox="1">
            <a:spLocks noChangeArrowheads="1"/>
          </p:cNvSpPr>
          <p:nvPr/>
        </p:nvSpPr>
        <p:spPr bwMode="auto">
          <a:xfrm>
            <a:off x="1219200" y="2590800"/>
            <a:ext cx="2514600" cy="396875"/>
          </a:xfrm>
          <a:prstGeom prst="rect">
            <a:avLst/>
          </a:prstGeom>
          <a:noFill/>
          <a:ln w="28575">
            <a:noFill/>
            <a:miter lim="800000"/>
            <a:headEnd/>
            <a:tailEnd/>
          </a:ln>
          <a:effectLst/>
        </p:spPr>
        <p:txBody>
          <a:bodyPr anchor="ctr">
            <a:spAutoFit/>
          </a:bodyPr>
          <a:lstStyle/>
          <a:p>
            <a:pPr algn="ctr">
              <a:spcBef>
                <a:spcPct val="50000"/>
              </a:spcBef>
              <a:defRPr/>
            </a:pPr>
            <a:r>
              <a:rPr lang="en-US" sz="2000" b="1">
                <a:solidFill>
                  <a:srgbClr val="FFFF66"/>
                </a:solidFill>
                <a:effectLst>
                  <a:outerShdw blurRad="38100" dist="38100" dir="2700000" algn="tl">
                    <a:srgbClr val="000000"/>
                  </a:outerShdw>
                </a:effectLst>
              </a:rPr>
              <a:t>module templates</a:t>
            </a:r>
            <a:endParaRPr lang="en-US" sz="2000" b="1">
              <a:solidFill>
                <a:srgbClr val="FFFF66"/>
              </a:solidFill>
            </a:endParaRPr>
          </a:p>
        </p:txBody>
      </p:sp>
      <p:sp>
        <p:nvSpPr>
          <p:cNvPr id="9" name="Line 9">
            <a:extLst>
              <a:ext uri="{FF2B5EF4-FFF2-40B4-BE49-F238E27FC236}">
                <a16:creationId xmlns:a16="http://schemas.microsoft.com/office/drawing/2014/main" id="{EEEA71DC-B3B8-4AE7-BE21-0C5FA1C510C9}"/>
              </a:ext>
            </a:extLst>
          </p:cNvPr>
          <p:cNvSpPr>
            <a:spLocks noChangeShapeType="1"/>
          </p:cNvSpPr>
          <p:nvPr/>
        </p:nvSpPr>
        <p:spPr bwMode="auto">
          <a:xfrm flipH="1">
            <a:off x="5105400" y="1905000"/>
            <a:ext cx="381000" cy="1066800"/>
          </a:xfrm>
          <a:prstGeom prst="line">
            <a:avLst/>
          </a:prstGeom>
          <a:noFill/>
          <a:ln w="28575">
            <a:solidFill>
              <a:schemeClr val="tx1"/>
            </a:solidFill>
            <a:round/>
            <a:headEnd/>
            <a:tailEnd type="triangle" w="med" len="med"/>
          </a:ln>
        </p:spPr>
        <p:txBody>
          <a:bodyPr anchor="ctr">
            <a:spAutoFit/>
          </a:bodyPr>
          <a:lstStyle/>
          <a:p>
            <a:endParaRPr lang="en-US"/>
          </a:p>
        </p:txBody>
      </p:sp>
      <p:sp>
        <p:nvSpPr>
          <p:cNvPr id="10" name="Line 10">
            <a:extLst>
              <a:ext uri="{FF2B5EF4-FFF2-40B4-BE49-F238E27FC236}">
                <a16:creationId xmlns:a16="http://schemas.microsoft.com/office/drawing/2014/main" id="{F41DC8F9-1654-4A0A-A4C0-ACB0A88C2A6E}"/>
              </a:ext>
            </a:extLst>
          </p:cNvPr>
          <p:cNvSpPr>
            <a:spLocks noChangeShapeType="1"/>
          </p:cNvSpPr>
          <p:nvPr/>
        </p:nvSpPr>
        <p:spPr bwMode="auto">
          <a:xfrm>
            <a:off x="6400800" y="1905000"/>
            <a:ext cx="609600" cy="990600"/>
          </a:xfrm>
          <a:prstGeom prst="line">
            <a:avLst/>
          </a:prstGeom>
          <a:noFill/>
          <a:ln w="28575">
            <a:solidFill>
              <a:schemeClr val="tx1"/>
            </a:solidFill>
            <a:round/>
            <a:headEnd/>
            <a:tailEnd type="triangle" w="med" len="med"/>
          </a:ln>
        </p:spPr>
        <p:txBody>
          <a:bodyPr anchor="ctr">
            <a:spAutoFit/>
          </a:bodyPr>
          <a:lstStyle/>
          <a:p>
            <a:endParaRPr lang="en-US"/>
          </a:p>
        </p:txBody>
      </p:sp>
      <p:sp>
        <p:nvSpPr>
          <p:cNvPr id="11" name="Text Box 11">
            <a:extLst>
              <a:ext uri="{FF2B5EF4-FFF2-40B4-BE49-F238E27FC236}">
                <a16:creationId xmlns:a16="http://schemas.microsoft.com/office/drawing/2014/main" id="{8CD5DD4F-D795-41DE-A209-026968083DEA}"/>
              </a:ext>
            </a:extLst>
          </p:cNvPr>
          <p:cNvSpPr txBox="1">
            <a:spLocks noChangeArrowheads="1"/>
          </p:cNvSpPr>
          <p:nvPr/>
        </p:nvSpPr>
        <p:spPr bwMode="auto">
          <a:xfrm>
            <a:off x="4267200" y="1066800"/>
            <a:ext cx="3200400" cy="854075"/>
          </a:xfrm>
          <a:prstGeom prst="rect">
            <a:avLst/>
          </a:prstGeom>
          <a:noFill/>
          <a:ln w="28575">
            <a:noFill/>
            <a:miter lim="800000"/>
            <a:headEnd/>
            <a:tailEnd/>
          </a:ln>
          <a:effectLst/>
        </p:spPr>
        <p:txBody>
          <a:bodyPr anchor="ctr">
            <a:spAutoFit/>
          </a:bodyPr>
          <a:lstStyle/>
          <a:p>
            <a:pPr algn="ctr">
              <a:spcBef>
                <a:spcPct val="50000"/>
              </a:spcBef>
              <a:defRPr/>
            </a:pPr>
            <a:r>
              <a:rPr lang="en-US" sz="2000" b="1">
                <a:solidFill>
                  <a:srgbClr val="FFFF00"/>
                </a:solidFill>
                <a:effectLst>
                  <a:outerShdw blurRad="38100" dist="38100" dir="2700000" algn="tl">
                    <a:srgbClr val="000000"/>
                  </a:outerShdw>
                </a:effectLst>
              </a:rPr>
              <a:t>ex1 and ex2 as objects </a:t>
            </a:r>
          </a:p>
          <a:p>
            <a:pPr algn="ctr">
              <a:spcBef>
                <a:spcPct val="50000"/>
              </a:spcBef>
              <a:defRPr/>
            </a:pPr>
            <a:r>
              <a:rPr lang="en-US" sz="2000" b="1">
                <a:solidFill>
                  <a:srgbClr val="FFFF00"/>
                </a:solidFill>
                <a:effectLst>
                  <a:outerShdw blurRad="38100" dist="38100" dir="2700000" algn="tl">
                    <a:srgbClr val="000000"/>
                  </a:outerShdw>
                </a:effectLst>
              </a:rPr>
              <a:t>in top module</a:t>
            </a:r>
            <a:endParaRPr lang="en-US" sz="2000" b="1">
              <a:solidFill>
                <a:srgbClr val="FFFF00"/>
              </a:solidFill>
            </a:endParaRPr>
          </a:p>
        </p:txBody>
      </p:sp>
      <p:grpSp>
        <p:nvGrpSpPr>
          <p:cNvPr id="12" name="Group 12">
            <a:extLst>
              <a:ext uri="{FF2B5EF4-FFF2-40B4-BE49-F238E27FC236}">
                <a16:creationId xmlns:a16="http://schemas.microsoft.com/office/drawing/2014/main" id="{6FE29434-2D61-40AB-B4B2-93592D2220D0}"/>
              </a:ext>
            </a:extLst>
          </p:cNvPr>
          <p:cNvGrpSpPr>
            <a:grpSpLocks/>
          </p:cNvGrpSpPr>
          <p:nvPr/>
        </p:nvGrpSpPr>
        <p:grpSpPr bwMode="auto">
          <a:xfrm>
            <a:off x="4114800" y="2362200"/>
            <a:ext cx="3962400" cy="2676525"/>
            <a:chOff x="2592" y="2016"/>
            <a:chExt cx="2496" cy="1686"/>
          </a:xfrm>
        </p:grpSpPr>
        <p:sp>
          <p:nvSpPr>
            <p:cNvPr id="13" name="Rectangle 13">
              <a:extLst>
                <a:ext uri="{FF2B5EF4-FFF2-40B4-BE49-F238E27FC236}">
                  <a16:creationId xmlns:a16="http://schemas.microsoft.com/office/drawing/2014/main" id="{FF5A3643-D48C-4F86-8F40-F0AC6D31C298}"/>
                </a:ext>
              </a:extLst>
            </p:cNvPr>
            <p:cNvSpPr>
              <a:spLocks noChangeArrowheads="1"/>
            </p:cNvSpPr>
            <p:nvPr/>
          </p:nvSpPr>
          <p:spPr bwMode="auto">
            <a:xfrm>
              <a:off x="2592" y="2016"/>
              <a:ext cx="2496" cy="1686"/>
            </a:xfrm>
            <a:prstGeom prst="rect">
              <a:avLst/>
            </a:prstGeom>
            <a:solidFill>
              <a:schemeClr val="bg1">
                <a:alpha val="50000"/>
              </a:schemeClr>
            </a:solidFill>
            <a:ln w="28575">
              <a:solidFill>
                <a:schemeClr val="tx1"/>
              </a:solidFill>
              <a:miter lim="800000"/>
              <a:headEnd/>
              <a:tailEnd/>
            </a:ln>
            <a:effectLst/>
          </p:spPr>
          <p:txBody>
            <a:bodyPr anchor="ctr">
              <a:spAutoFit/>
            </a:bodyPr>
            <a:lstStyle/>
            <a:p>
              <a:pPr algn="ctr">
                <a:defRPr/>
              </a:pPr>
              <a:r>
                <a:rPr lang="en-US" sz="2400">
                  <a:effectLst>
                    <a:outerShdw blurRad="38100" dist="38100" dir="2700000" algn="tl">
                      <a:srgbClr val="C0C0C0"/>
                    </a:outerShdw>
                  </a:effectLst>
                  <a:latin typeface="Times New Roman" charset="0"/>
                </a:rPr>
                <a:t>Top module</a:t>
              </a:r>
            </a:p>
            <a:p>
              <a:pPr algn="ctr">
                <a:defRPr/>
              </a:pPr>
              <a:endParaRPr lang="en-US" sz="2400">
                <a:effectLst>
                  <a:outerShdw blurRad="38100" dist="38100" dir="2700000" algn="tl">
                    <a:srgbClr val="C0C0C0"/>
                  </a:outerShdw>
                </a:effectLst>
                <a:latin typeface="Times New Roman" charset="0"/>
              </a:endParaRPr>
            </a:p>
            <a:p>
              <a:pPr algn="ctr">
                <a:defRPr/>
              </a:pPr>
              <a:endParaRPr lang="en-US" sz="2400">
                <a:effectLst>
                  <a:outerShdw blurRad="38100" dist="38100" dir="2700000" algn="tl">
                    <a:srgbClr val="C0C0C0"/>
                  </a:outerShdw>
                </a:effectLst>
                <a:latin typeface="Times New Roman" charset="0"/>
              </a:endParaRPr>
            </a:p>
            <a:p>
              <a:pPr algn="ctr">
                <a:defRPr/>
              </a:pPr>
              <a:endParaRPr lang="en-US" sz="2400">
                <a:effectLst>
                  <a:outerShdw blurRad="38100" dist="38100" dir="2700000" algn="tl">
                    <a:srgbClr val="C0C0C0"/>
                  </a:outerShdw>
                </a:effectLst>
                <a:latin typeface="Times New Roman" charset="0"/>
              </a:endParaRPr>
            </a:p>
            <a:p>
              <a:pPr algn="ctr">
                <a:defRPr/>
              </a:pPr>
              <a:endParaRPr lang="en-US" sz="2400">
                <a:effectLst>
                  <a:outerShdw blurRad="38100" dist="38100" dir="2700000" algn="tl">
                    <a:srgbClr val="C0C0C0"/>
                  </a:outerShdw>
                </a:effectLst>
                <a:latin typeface="Times New Roman" charset="0"/>
              </a:endParaRPr>
            </a:p>
            <a:p>
              <a:pPr algn="ctr">
                <a:defRPr/>
              </a:pPr>
              <a:endParaRPr lang="en-US" sz="2400">
                <a:effectLst>
                  <a:outerShdw blurRad="38100" dist="38100" dir="2700000" algn="tl">
                    <a:srgbClr val="C0C0C0"/>
                  </a:outerShdw>
                </a:effectLst>
                <a:latin typeface="Times New Roman" charset="0"/>
              </a:endParaRPr>
            </a:p>
            <a:p>
              <a:pPr algn="ctr">
                <a:defRPr/>
              </a:pPr>
              <a:endParaRPr lang="en-US" sz="2400">
                <a:effectLst>
                  <a:outerShdw blurRad="38100" dist="38100" dir="2700000" algn="tl">
                    <a:srgbClr val="C0C0C0"/>
                  </a:outerShdw>
                </a:effectLst>
                <a:latin typeface="Times New Roman" charset="0"/>
              </a:endParaRPr>
            </a:p>
          </p:txBody>
        </p:sp>
        <p:sp>
          <p:nvSpPr>
            <p:cNvPr id="14" name="Rectangle 14">
              <a:extLst>
                <a:ext uri="{FF2B5EF4-FFF2-40B4-BE49-F238E27FC236}">
                  <a16:creationId xmlns:a16="http://schemas.microsoft.com/office/drawing/2014/main" id="{D74A9445-62B8-41D5-A4F3-A16E6C93A979}"/>
                </a:ext>
              </a:extLst>
            </p:cNvPr>
            <p:cNvSpPr>
              <a:spLocks noChangeArrowheads="1"/>
            </p:cNvSpPr>
            <p:nvPr/>
          </p:nvSpPr>
          <p:spPr bwMode="auto">
            <a:xfrm>
              <a:off x="2736" y="2440"/>
              <a:ext cx="768" cy="536"/>
            </a:xfrm>
            <a:prstGeom prst="rect">
              <a:avLst/>
            </a:prstGeom>
            <a:blipFill dpi="0" rotWithShape="0">
              <a:blip r:embed="rId3"/>
              <a:srcRect/>
              <a:tile tx="0" ty="0" sx="100000" sy="100000" flip="none" algn="tl"/>
            </a:blipFill>
            <a:ln w="28575">
              <a:solidFill>
                <a:schemeClr val="bg1"/>
              </a:solidFill>
              <a:miter lim="800000"/>
              <a:headEnd/>
              <a:tailEnd/>
            </a:ln>
            <a:effectLst/>
          </p:spPr>
          <p:txBody>
            <a:bodyPr anchor="ctr">
              <a:spAutoFit/>
            </a:bodyPr>
            <a:lstStyle/>
            <a:p>
              <a:pPr algn="ctr">
                <a:defRPr/>
              </a:pPr>
              <a:r>
                <a:rPr lang="en-US" sz="2400">
                  <a:solidFill>
                    <a:srgbClr val="FFFF00"/>
                  </a:solidFill>
                  <a:effectLst>
                    <a:outerShdw blurRad="38100" dist="38100" dir="2700000" algn="tl">
                      <a:srgbClr val="000000"/>
                    </a:outerShdw>
                  </a:effectLst>
                  <a:latin typeface="Times New Roman" charset="0"/>
                </a:rPr>
                <a:t>Module ex1</a:t>
              </a:r>
              <a:endParaRPr lang="en-US" sz="2400">
                <a:effectLst>
                  <a:outerShdw blurRad="38100" dist="38100" dir="2700000" algn="tl">
                    <a:srgbClr val="FFFFFF"/>
                  </a:outerShdw>
                </a:effectLst>
                <a:latin typeface="Times New Roman" charset="0"/>
              </a:endParaRPr>
            </a:p>
          </p:txBody>
        </p:sp>
        <p:sp>
          <p:nvSpPr>
            <p:cNvPr id="15" name="Rectangle 15" descr="Brown marble">
              <a:extLst>
                <a:ext uri="{FF2B5EF4-FFF2-40B4-BE49-F238E27FC236}">
                  <a16:creationId xmlns:a16="http://schemas.microsoft.com/office/drawing/2014/main" id="{DBEB6151-E00C-416E-8100-4C14C53F19A8}"/>
                </a:ext>
              </a:extLst>
            </p:cNvPr>
            <p:cNvSpPr>
              <a:spLocks noChangeArrowheads="1"/>
            </p:cNvSpPr>
            <p:nvPr/>
          </p:nvSpPr>
          <p:spPr bwMode="auto">
            <a:xfrm>
              <a:off x="4176" y="2392"/>
              <a:ext cx="768" cy="536"/>
            </a:xfrm>
            <a:prstGeom prst="rect">
              <a:avLst/>
            </a:prstGeom>
            <a:blipFill dpi="0" rotWithShape="0">
              <a:blip r:embed="rId4"/>
              <a:srcRect/>
              <a:tile tx="0" ty="0" sx="100000" sy="100000" flip="none" algn="tl"/>
            </a:blipFill>
            <a:ln w="28575">
              <a:solidFill>
                <a:schemeClr val="bg1"/>
              </a:solidFill>
              <a:miter lim="800000"/>
              <a:headEnd/>
              <a:tailEnd/>
            </a:ln>
            <a:effectLst/>
          </p:spPr>
          <p:txBody>
            <a:bodyPr anchor="ctr">
              <a:spAutoFit/>
            </a:bodyPr>
            <a:lstStyle/>
            <a:p>
              <a:pPr algn="ctr">
                <a:defRPr/>
              </a:pPr>
              <a:r>
                <a:rPr lang="en-US" sz="2400">
                  <a:solidFill>
                    <a:srgbClr val="FFFF00"/>
                  </a:solidFill>
                  <a:effectLst>
                    <a:outerShdw blurRad="38100" dist="38100" dir="2700000" algn="tl">
                      <a:srgbClr val="000000"/>
                    </a:outerShdw>
                  </a:effectLst>
                  <a:latin typeface="Times New Roman" charset="0"/>
                </a:rPr>
                <a:t>Module</a:t>
              </a:r>
            </a:p>
            <a:p>
              <a:pPr algn="ctr">
                <a:defRPr/>
              </a:pPr>
              <a:r>
                <a:rPr lang="en-US" sz="2400">
                  <a:solidFill>
                    <a:srgbClr val="FFFF00"/>
                  </a:solidFill>
                  <a:effectLst>
                    <a:outerShdw blurRad="38100" dist="38100" dir="2700000" algn="tl">
                      <a:srgbClr val="000000"/>
                    </a:outerShdw>
                  </a:effectLst>
                  <a:latin typeface="Times New Roman" charset="0"/>
                </a:rPr>
                <a:t> ex2</a:t>
              </a:r>
              <a:endParaRPr lang="en-US" sz="2400">
                <a:effectLst>
                  <a:outerShdw blurRad="38100" dist="38100" dir="2700000" algn="tl">
                    <a:srgbClr val="FFFFFF"/>
                  </a:outerShdw>
                </a:effectLst>
                <a:latin typeface="Times New Roman" charset="0"/>
              </a:endParaRPr>
            </a:p>
          </p:txBody>
        </p:sp>
        <p:sp>
          <p:nvSpPr>
            <p:cNvPr id="16" name="Rectangle 16" descr="White marble">
              <a:extLst>
                <a:ext uri="{FF2B5EF4-FFF2-40B4-BE49-F238E27FC236}">
                  <a16:creationId xmlns:a16="http://schemas.microsoft.com/office/drawing/2014/main" id="{3202069D-7F7C-4D21-B6AA-F2133BAB13CE}"/>
                </a:ext>
              </a:extLst>
            </p:cNvPr>
            <p:cNvSpPr>
              <a:spLocks noChangeArrowheads="1"/>
            </p:cNvSpPr>
            <p:nvPr/>
          </p:nvSpPr>
          <p:spPr bwMode="auto">
            <a:xfrm>
              <a:off x="2688" y="3264"/>
              <a:ext cx="1056" cy="306"/>
            </a:xfrm>
            <a:prstGeom prst="rect">
              <a:avLst/>
            </a:prstGeom>
            <a:solidFill>
              <a:schemeClr val="bg1"/>
            </a:solidFill>
            <a:ln w="28575">
              <a:solidFill>
                <a:schemeClr val="bg1"/>
              </a:solidFill>
              <a:miter lim="800000"/>
              <a:headEnd/>
              <a:tailEnd/>
            </a:ln>
            <a:effectLst/>
          </p:spPr>
          <p:txBody>
            <a:bodyPr anchor="ctr">
              <a:spAutoFit/>
            </a:bodyPr>
            <a:lstStyle/>
            <a:p>
              <a:pPr algn="ctr">
                <a:defRPr/>
              </a:pPr>
              <a:r>
                <a:rPr lang="en-US" sz="2400" dirty="0">
                  <a:effectLst>
                    <a:outerShdw blurRad="38100" dist="38100" dir="2700000" algn="tl">
                      <a:srgbClr val="C0C0C0"/>
                    </a:outerShdw>
                  </a:effectLst>
                  <a:latin typeface="Times New Roman" charset="0"/>
                </a:rPr>
                <a:t>Primitive 1</a:t>
              </a:r>
            </a:p>
          </p:txBody>
        </p:sp>
        <p:sp>
          <p:nvSpPr>
            <p:cNvPr id="17" name="Rectangle 17" descr="White marble">
              <a:extLst>
                <a:ext uri="{FF2B5EF4-FFF2-40B4-BE49-F238E27FC236}">
                  <a16:creationId xmlns:a16="http://schemas.microsoft.com/office/drawing/2014/main" id="{44991A99-AE11-4941-8B28-668F260EB151}"/>
                </a:ext>
              </a:extLst>
            </p:cNvPr>
            <p:cNvSpPr>
              <a:spLocks noChangeArrowheads="1"/>
            </p:cNvSpPr>
            <p:nvPr/>
          </p:nvSpPr>
          <p:spPr bwMode="auto">
            <a:xfrm>
              <a:off x="3888" y="3264"/>
              <a:ext cx="1056" cy="306"/>
            </a:xfrm>
            <a:prstGeom prst="rect">
              <a:avLst/>
            </a:prstGeom>
            <a:solidFill>
              <a:schemeClr val="bg1"/>
            </a:solidFill>
            <a:ln w="28575">
              <a:solidFill>
                <a:schemeClr val="bg1"/>
              </a:solidFill>
              <a:miter lim="800000"/>
              <a:headEnd/>
              <a:tailEnd/>
            </a:ln>
            <a:effectLst/>
          </p:spPr>
          <p:txBody>
            <a:bodyPr anchor="ctr">
              <a:spAutoFit/>
            </a:bodyPr>
            <a:lstStyle/>
            <a:p>
              <a:pPr algn="ctr">
                <a:defRPr/>
              </a:pPr>
              <a:r>
                <a:rPr lang="en-US" sz="2400" dirty="0">
                  <a:effectLst>
                    <a:outerShdw blurRad="38100" dist="38100" dir="2700000" algn="tl">
                      <a:srgbClr val="C0C0C0"/>
                    </a:outerShdw>
                  </a:effectLst>
                  <a:latin typeface="Times New Roman" charset="0"/>
                </a:rPr>
                <a:t>Primitive 2</a:t>
              </a:r>
            </a:p>
          </p:txBody>
        </p:sp>
      </p:grpSp>
      <p:sp>
        <p:nvSpPr>
          <p:cNvPr id="18" name="Footer Placeholder 17">
            <a:extLst>
              <a:ext uri="{FF2B5EF4-FFF2-40B4-BE49-F238E27FC236}">
                <a16:creationId xmlns:a16="http://schemas.microsoft.com/office/drawing/2014/main" id="{F5D44767-6261-43B7-9856-9A80F0C4D3DA}"/>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15842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grpId="0"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nodeType="afterEffect">
                                  <p:stCondLst>
                                    <p:cond delay="1000"/>
                                  </p:stCondLst>
                                  <p:childTnLst>
                                    <p:set>
                                      <p:cBhvr>
                                        <p:cTn id="21" dur="1" fill="hold">
                                          <p:stCondLst>
                                            <p:cond delay="499"/>
                                          </p:stCondLst>
                                        </p:cTn>
                                        <p:tgtEl>
                                          <p:spTgt spid="12"/>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grpId="0" nodeType="afterEffect">
                                  <p:stCondLst>
                                    <p:cond delay="0"/>
                                  </p:stCondLst>
                                  <p:childTnLst>
                                    <p:set>
                                      <p:cBhvr>
                                        <p:cTn id="24" dur="1" fill="hold">
                                          <p:stCondLst>
                                            <p:cond delay="499"/>
                                          </p:stCondLst>
                                        </p:cTn>
                                        <p:tgtEl>
                                          <p:spTgt spid="9"/>
                                        </p:tgtEl>
                                        <p:attrNameLst>
                                          <p:attrName>style.visibility</p:attrName>
                                        </p:attrNameLst>
                                      </p:cBhvr>
                                      <p:to>
                                        <p:strVal val="visible"/>
                                      </p:to>
                                    </p:set>
                                  </p:childTnLst>
                                </p:cTn>
                              </p:par>
                            </p:childTnLst>
                          </p:cTn>
                        </p:par>
                        <p:par>
                          <p:cTn id="25" fill="hold">
                            <p:stCondLst>
                              <p:cond delay="6500"/>
                            </p:stCondLst>
                            <p:childTnLst>
                              <p:par>
                                <p:cTn id="26" presetID="1" presetClass="entr" presetSubtype="0" fill="hold" grpId="0" nodeType="afterEffect">
                                  <p:stCondLst>
                                    <p:cond delay="0"/>
                                  </p:stCondLst>
                                  <p:childTnLst>
                                    <p:set>
                                      <p:cBhvr>
                                        <p:cTn id="27" dur="1" fill="hold">
                                          <p:stCondLst>
                                            <p:cond delay="499"/>
                                          </p:stCondLst>
                                        </p:cTn>
                                        <p:tgtEl>
                                          <p:spTgt spid="10"/>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p:bldP spid="8" grpId="0" autoUpdateAnimBg="0"/>
      <p:bldP spid="9" grpId="0" animBg="1"/>
      <p:bldP spid="10" grpId="0" animBg="1"/>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7E92-B4C5-4018-90E2-B1471C57238E}"/>
              </a:ext>
            </a:extLst>
          </p:cNvPr>
          <p:cNvSpPr>
            <a:spLocks noGrp="1"/>
          </p:cNvSpPr>
          <p:nvPr>
            <p:ph type="title"/>
          </p:nvPr>
        </p:nvSpPr>
        <p:spPr/>
        <p:txBody>
          <a:bodyPr/>
          <a:lstStyle/>
          <a:p>
            <a:r>
              <a:rPr lang="en-IN" dirty="0"/>
              <a:t>Ports</a:t>
            </a:r>
          </a:p>
        </p:txBody>
      </p:sp>
      <p:sp>
        <p:nvSpPr>
          <p:cNvPr id="3" name="Content Placeholder 2">
            <a:extLst>
              <a:ext uri="{FF2B5EF4-FFF2-40B4-BE49-F238E27FC236}">
                <a16:creationId xmlns:a16="http://schemas.microsoft.com/office/drawing/2014/main" id="{235335E7-D51F-4BBC-9E70-A6485D2EFD4E}"/>
              </a:ext>
            </a:extLst>
          </p:cNvPr>
          <p:cNvSpPr txBox="1">
            <a:spLocks/>
          </p:cNvSpPr>
          <p:nvPr/>
        </p:nvSpPr>
        <p:spPr>
          <a:xfrm>
            <a:off x="838200" y="1524000"/>
            <a:ext cx="83820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None/>
              <a:defRPr/>
            </a:pPr>
            <a:r>
              <a:rPr lang="en-US" dirty="0">
                <a:latin typeface="Book Antiqua" pitchFamily="18" charset="0"/>
              </a:rPr>
              <a:t>All ports in the list of ports must be declared in the</a:t>
            </a:r>
          </a:p>
          <a:p>
            <a:pPr algn="just">
              <a:buFont typeface="Wingdings" pitchFamily="2" charset="2"/>
              <a:buNone/>
              <a:defRPr/>
            </a:pPr>
            <a:r>
              <a:rPr lang="en-US" dirty="0">
                <a:latin typeface="Book Antiqua" pitchFamily="18" charset="0"/>
              </a:rPr>
              <a:t>module. Ports can be declared as follows:</a:t>
            </a:r>
          </a:p>
          <a:p>
            <a:pPr>
              <a:buFont typeface="Wingdings" pitchFamily="2" charset="2"/>
              <a:buNone/>
              <a:defRPr/>
            </a:pPr>
            <a:endParaRPr lang="en-US" dirty="0"/>
          </a:p>
          <a:p>
            <a:pPr lvl="1">
              <a:buFont typeface="Wingdings" pitchFamily="2" charset="2"/>
              <a:buNone/>
              <a:defRPr/>
            </a:pPr>
            <a:r>
              <a:rPr lang="en-US" dirty="0"/>
              <a:t>					</a:t>
            </a:r>
          </a:p>
          <a:p>
            <a:pPr lvl="1">
              <a:defRPr/>
            </a:pPr>
            <a:endParaRPr lang="en-US" dirty="0"/>
          </a:p>
          <a:p>
            <a:pPr lvl="1">
              <a:defRPr/>
            </a:pPr>
            <a:endParaRPr lang="en-US" dirty="0"/>
          </a:p>
          <a:p>
            <a:pPr lvl="1">
              <a:defRPr/>
            </a:pPr>
            <a:endParaRPr lang="en-US" dirty="0"/>
          </a:p>
          <a:p>
            <a:pPr lvl="1">
              <a:defRPr/>
            </a:pPr>
            <a:endParaRPr lang="en-US" dirty="0"/>
          </a:p>
          <a:p>
            <a:pPr>
              <a:defRPr/>
            </a:pPr>
            <a:endParaRPr lang="en-US" dirty="0"/>
          </a:p>
          <a:p>
            <a:pPr>
              <a:defRPr/>
            </a:pPr>
            <a:endParaRPr lang="en-US" dirty="0"/>
          </a:p>
        </p:txBody>
      </p:sp>
      <p:graphicFrame>
        <p:nvGraphicFramePr>
          <p:cNvPr id="5" name="Table 4">
            <a:extLst>
              <a:ext uri="{FF2B5EF4-FFF2-40B4-BE49-F238E27FC236}">
                <a16:creationId xmlns:a16="http://schemas.microsoft.com/office/drawing/2014/main" id="{6AEC37CB-F4F9-4A98-927F-05C2933659A9}"/>
              </a:ext>
            </a:extLst>
          </p:cNvPr>
          <p:cNvGraphicFramePr>
            <a:graphicFrameLocks noGrp="1"/>
          </p:cNvGraphicFramePr>
          <p:nvPr>
            <p:extLst>
              <p:ext uri="{D42A27DB-BD31-4B8C-83A1-F6EECF244321}">
                <p14:modId xmlns:p14="http://schemas.microsoft.com/office/powerpoint/2010/main" val="1914498598"/>
              </p:ext>
            </p:extLst>
          </p:nvPr>
        </p:nvGraphicFramePr>
        <p:xfrm>
          <a:off x="838200" y="3081454"/>
          <a:ext cx="7391400" cy="2564295"/>
        </p:xfrm>
        <a:graphic>
          <a:graphicData uri="http://schemas.openxmlformats.org/drawingml/2006/table">
            <a:tbl>
              <a:tblPr firstRow="1" bandRow="1">
                <a:tableStyleId>{5C22544A-7EE6-4342-B048-85BDC9FD1C3A}</a:tableStyleId>
              </a:tblPr>
              <a:tblGrid>
                <a:gridCol w="4061209">
                  <a:extLst>
                    <a:ext uri="{9D8B030D-6E8A-4147-A177-3AD203B41FA5}">
                      <a16:colId xmlns:a16="http://schemas.microsoft.com/office/drawing/2014/main" val="20000"/>
                    </a:ext>
                  </a:extLst>
                </a:gridCol>
                <a:gridCol w="3330191">
                  <a:extLst>
                    <a:ext uri="{9D8B030D-6E8A-4147-A177-3AD203B41FA5}">
                      <a16:colId xmlns:a16="http://schemas.microsoft.com/office/drawing/2014/main" val="20001"/>
                    </a:ext>
                  </a:extLst>
                </a:gridCol>
              </a:tblGrid>
              <a:tr h="762000">
                <a:tc>
                  <a:txBody>
                    <a:bodyPr/>
                    <a:lstStyle/>
                    <a:p>
                      <a:r>
                        <a:rPr lang="en-US" sz="2400" dirty="0"/>
                        <a:t>Verilog Keyword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Type of Port</a:t>
                      </a:r>
                    </a:p>
                    <a:p>
                      <a:endParaRPr lang="en-US" sz="2400" dirty="0"/>
                    </a:p>
                  </a:txBody>
                  <a:tcPr/>
                </a:tc>
                <a:extLst>
                  <a:ext uri="{0D108BD9-81ED-4DB2-BD59-A6C34878D82A}">
                    <a16:rowId xmlns:a16="http://schemas.microsoft.com/office/drawing/2014/main" val="10000"/>
                  </a:ext>
                </a:extLst>
              </a:tr>
              <a:tr h="580445">
                <a:tc>
                  <a:txBody>
                    <a:bodyPr/>
                    <a:lstStyle/>
                    <a:p>
                      <a:r>
                        <a:rPr lang="en-US" b="1" dirty="0">
                          <a:solidFill>
                            <a:srgbClr val="663300"/>
                          </a:solidFill>
                          <a:effectLst/>
                        </a:rPr>
                        <a:t>input</a:t>
                      </a:r>
                      <a:endParaRPr lang="en-US" dirty="0"/>
                    </a:p>
                  </a:txBody>
                  <a:tcPr/>
                </a:tc>
                <a:tc>
                  <a:txBody>
                    <a:bodyPr/>
                    <a:lstStyle/>
                    <a:p>
                      <a:r>
                        <a:rPr lang="en-US" dirty="0"/>
                        <a:t>input port</a:t>
                      </a:r>
                    </a:p>
                  </a:txBody>
                  <a:tcPr/>
                </a:tc>
                <a:extLst>
                  <a:ext uri="{0D108BD9-81ED-4DB2-BD59-A6C34878D82A}">
                    <a16:rowId xmlns:a16="http://schemas.microsoft.com/office/drawing/2014/main" val="10001"/>
                  </a:ext>
                </a:extLst>
              </a:tr>
              <a:tr h="580445">
                <a:tc>
                  <a:txBody>
                    <a:bodyPr/>
                    <a:lstStyle/>
                    <a:p>
                      <a:r>
                        <a:rPr lang="en-US" b="1" dirty="0">
                          <a:solidFill>
                            <a:srgbClr val="663300"/>
                          </a:solidFill>
                          <a:effectLst/>
                        </a:rPr>
                        <a:t>output</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output port</a:t>
                      </a:r>
                    </a:p>
                  </a:txBody>
                  <a:tcPr/>
                </a:tc>
                <a:extLst>
                  <a:ext uri="{0D108BD9-81ED-4DB2-BD59-A6C34878D82A}">
                    <a16:rowId xmlns:a16="http://schemas.microsoft.com/office/drawing/2014/main" val="10002"/>
                  </a:ext>
                </a:extLst>
              </a:tr>
              <a:tr h="580445">
                <a:tc>
                  <a:txBody>
                    <a:bodyPr/>
                    <a:lstStyle/>
                    <a:p>
                      <a:r>
                        <a:rPr lang="en-US" b="1" dirty="0" err="1">
                          <a:solidFill>
                            <a:srgbClr val="663300"/>
                          </a:solidFill>
                          <a:effectLst/>
                        </a:rPr>
                        <a:t>inout</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bidirectional</a:t>
                      </a:r>
                    </a:p>
                  </a:txBody>
                  <a:tcPr/>
                </a:tc>
                <a:extLst>
                  <a:ext uri="{0D108BD9-81ED-4DB2-BD59-A6C34878D82A}">
                    <a16:rowId xmlns:a16="http://schemas.microsoft.com/office/drawing/2014/main" val="10003"/>
                  </a:ext>
                </a:extLst>
              </a:tr>
            </a:tbl>
          </a:graphicData>
        </a:graphic>
      </p:graphicFrame>
      <p:sp>
        <p:nvSpPr>
          <p:cNvPr id="4" name="Footer Placeholder 3">
            <a:extLst>
              <a:ext uri="{FF2B5EF4-FFF2-40B4-BE49-F238E27FC236}">
                <a16:creationId xmlns:a16="http://schemas.microsoft.com/office/drawing/2014/main" id="{3D3B14CD-0A15-46D1-8D6A-184FC6784BE3}"/>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218279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46E2-42CA-40F2-8238-15822A8F2E79}"/>
              </a:ext>
            </a:extLst>
          </p:cNvPr>
          <p:cNvSpPr>
            <a:spLocks noGrp="1"/>
          </p:cNvSpPr>
          <p:nvPr>
            <p:ph type="title"/>
          </p:nvPr>
        </p:nvSpPr>
        <p:spPr/>
        <p:txBody>
          <a:bodyPr/>
          <a:lstStyle/>
          <a:p>
            <a:r>
              <a:rPr lang="en-US" sz="4400" dirty="0">
                <a:effectLst/>
              </a:rPr>
              <a:t>Port Declarations</a:t>
            </a:r>
            <a:endParaRPr lang="en-IN" dirty="0"/>
          </a:p>
        </p:txBody>
      </p:sp>
      <p:sp>
        <p:nvSpPr>
          <p:cNvPr id="5" name="Content Placeholder 2">
            <a:extLst>
              <a:ext uri="{FF2B5EF4-FFF2-40B4-BE49-F238E27FC236}">
                <a16:creationId xmlns:a16="http://schemas.microsoft.com/office/drawing/2014/main" id="{EBA8F4D3-3D03-42BE-9CEA-4F181E7EAC4B}"/>
              </a:ext>
            </a:extLst>
          </p:cNvPr>
          <p:cNvSpPr txBox="1">
            <a:spLocks/>
          </p:cNvSpPr>
          <p:nvPr/>
        </p:nvSpPr>
        <p:spPr>
          <a:xfrm>
            <a:off x="838200" y="1690688"/>
            <a:ext cx="82296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2400" b="1">
                <a:solidFill>
                  <a:srgbClr val="663300"/>
                </a:solidFill>
              </a:rPr>
              <a:t>module</a:t>
            </a:r>
            <a:r>
              <a:rPr lang="en-US" sz="2400">
                <a:solidFill>
                  <a:srgbClr val="663300"/>
                </a:solidFill>
              </a:rPr>
              <a:t> </a:t>
            </a:r>
            <a:r>
              <a:rPr lang="en-US" sz="2400"/>
              <a:t>fulladd4(sum, c_out, a, b, c_in); </a:t>
            </a:r>
          </a:p>
          <a:p>
            <a:pPr>
              <a:buFont typeface="Wingdings" pitchFamily="2" charset="2"/>
              <a:buNone/>
              <a:defRPr/>
            </a:pPr>
            <a:r>
              <a:rPr lang="en-US" sz="2400"/>
              <a:t>//Begin port declarations section </a:t>
            </a:r>
          </a:p>
          <a:p>
            <a:pPr>
              <a:buFont typeface="Wingdings" pitchFamily="2" charset="2"/>
              <a:buNone/>
              <a:defRPr/>
            </a:pPr>
            <a:r>
              <a:rPr lang="en-US" sz="2400" b="1">
                <a:solidFill>
                  <a:srgbClr val="663300"/>
                </a:solidFill>
              </a:rPr>
              <a:t>output </a:t>
            </a:r>
            <a:r>
              <a:rPr lang="en-US" sz="2400"/>
              <a:t>[3:0] sum; </a:t>
            </a:r>
          </a:p>
          <a:p>
            <a:pPr>
              <a:buFont typeface="Wingdings" pitchFamily="2" charset="2"/>
              <a:buNone/>
              <a:defRPr/>
            </a:pPr>
            <a:r>
              <a:rPr lang="en-US" sz="2400" b="1">
                <a:solidFill>
                  <a:srgbClr val="663300"/>
                </a:solidFill>
              </a:rPr>
              <a:t>output</a:t>
            </a:r>
            <a:r>
              <a:rPr lang="en-US" sz="2400">
                <a:solidFill>
                  <a:srgbClr val="663300"/>
                </a:solidFill>
              </a:rPr>
              <a:t> </a:t>
            </a:r>
            <a:r>
              <a:rPr lang="en-US" sz="2400"/>
              <a:t>c_cout;</a:t>
            </a:r>
          </a:p>
          <a:p>
            <a:pPr>
              <a:buFont typeface="Wingdings" pitchFamily="2" charset="2"/>
              <a:buNone/>
              <a:defRPr/>
            </a:pPr>
            <a:r>
              <a:rPr lang="en-US" sz="2400"/>
              <a:t> </a:t>
            </a:r>
            <a:r>
              <a:rPr lang="en-US" sz="2400" b="1">
                <a:solidFill>
                  <a:srgbClr val="663300"/>
                </a:solidFill>
              </a:rPr>
              <a:t>input</a:t>
            </a:r>
            <a:r>
              <a:rPr lang="en-US" sz="2400"/>
              <a:t> [3:0] a, b; </a:t>
            </a:r>
          </a:p>
          <a:p>
            <a:pPr>
              <a:buFont typeface="Wingdings" pitchFamily="2" charset="2"/>
              <a:buNone/>
              <a:defRPr/>
            </a:pPr>
            <a:r>
              <a:rPr lang="en-US" sz="2400">
                <a:solidFill>
                  <a:srgbClr val="663300"/>
                </a:solidFill>
              </a:rPr>
              <a:t> </a:t>
            </a:r>
            <a:r>
              <a:rPr lang="en-US" sz="2400" b="1">
                <a:solidFill>
                  <a:srgbClr val="663300"/>
                </a:solidFill>
              </a:rPr>
              <a:t>input</a:t>
            </a:r>
            <a:r>
              <a:rPr lang="en-US" sz="2400"/>
              <a:t> c_in; //End port declarations section ... </a:t>
            </a:r>
          </a:p>
          <a:p>
            <a:pPr>
              <a:buFont typeface="Wingdings" pitchFamily="2" charset="2"/>
              <a:buNone/>
              <a:defRPr/>
            </a:pPr>
            <a:r>
              <a:rPr lang="en-US" sz="2400"/>
              <a:t>&lt;module internals&gt; ... </a:t>
            </a:r>
          </a:p>
          <a:p>
            <a:pPr>
              <a:buFont typeface="Wingdings" pitchFamily="2" charset="2"/>
              <a:buNone/>
              <a:defRPr/>
            </a:pPr>
            <a:r>
              <a:rPr lang="en-US" sz="2400" b="1">
                <a:solidFill>
                  <a:srgbClr val="663300"/>
                </a:solidFill>
              </a:rPr>
              <a:t>endmodule </a:t>
            </a:r>
            <a:endParaRPr lang="en-US" sz="2400" b="1" dirty="0">
              <a:solidFill>
                <a:srgbClr val="663300"/>
              </a:solidFill>
            </a:endParaRPr>
          </a:p>
        </p:txBody>
      </p:sp>
      <p:sp>
        <p:nvSpPr>
          <p:cNvPr id="3" name="Footer Placeholder 2">
            <a:extLst>
              <a:ext uri="{FF2B5EF4-FFF2-40B4-BE49-F238E27FC236}">
                <a16:creationId xmlns:a16="http://schemas.microsoft.com/office/drawing/2014/main" id="{EA91DA1A-3910-4E2C-ABBD-F0E4F3554273}"/>
              </a:ext>
            </a:extLst>
          </p:cNvPr>
          <p:cNvSpPr>
            <a:spLocks noGrp="1"/>
          </p:cNvSpPr>
          <p:nvPr>
            <p:ph type="ftr" sz="quarter" idx="11"/>
          </p:nvPr>
        </p:nvSpPr>
        <p:spPr/>
        <p:txBody>
          <a:bodyPr/>
          <a:lstStyle/>
          <a:p>
            <a:r>
              <a:rPr lang="en-IN"/>
              <a:t>EC20005                                                                                                                  A.Bakshi</a:t>
            </a:r>
          </a:p>
        </p:txBody>
      </p:sp>
    </p:spTree>
    <p:extLst>
      <p:ext uri="{BB962C8B-B14F-4D97-AF65-F5344CB8AC3E}">
        <p14:creationId xmlns:p14="http://schemas.microsoft.com/office/powerpoint/2010/main" val="469328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1279</Words>
  <Application>Microsoft Office PowerPoint</Application>
  <PresentationFormat>Widescreen</PresentationFormat>
  <Paragraphs>171</Paragraphs>
  <Slides>17</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Book Antiqua</vt:lpstr>
      <vt:lpstr>Calibri</vt:lpstr>
      <vt:lpstr>Calibri Light</vt:lpstr>
      <vt:lpstr>Times New Roman</vt:lpstr>
      <vt:lpstr>Wingdings</vt:lpstr>
      <vt:lpstr>Office Theme</vt:lpstr>
      <vt:lpstr>Bitmap Image</vt:lpstr>
      <vt:lpstr>Concept of  a ‘module’ </vt:lpstr>
      <vt:lpstr>Components of a Verilog Module </vt:lpstr>
      <vt:lpstr>How to declare a module ?</vt:lpstr>
      <vt:lpstr>Module declaration - Examples</vt:lpstr>
      <vt:lpstr>Nesting of modules</vt:lpstr>
      <vt:lpstr>Module instances</vt:lpstr>
      <vt:lpstr>Module instantiation</vt:lpstr>
      <vt:lpstr>Ports</vt:lpstr>
      <vt:lpstr>Port Declarations</vt:lpstr>
      <vt:lpstr>Data types</vt:lpstr>
      <vt:lpstr>Data Type</vt:lpstr>
      <vt:lpstr>Net Data Type</vt:lpstr>
      <vt:lpstr>Wire declaration examples</vt:lpstr>
      <vt:lpstr>Registers</vt:lpstr>
      <vt:lpstr>Vectors</vt:lpstr>
      <vt:lpstr>Addressing Vectors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a ‘module’ </dc:title>
  <dc:creator>Amit Bakshi</dc:creator>
  <cp:lastModifiedBy>Amit Bakshi</cp:lastModifiedBy>
  <cp:revision>12</cp:revision>
  <dcterms:created xsi:type="dcterms:W3CDTF">2023-08-01T05:51:18Z</dcterms:created>
  <dcterms:modified xsi:type="dcterms:W3CDTF">2023-08-03T04:35:31Z</dcterms:modified>
</cp:coreProperties>
</file>