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Book Antiqua" panose="020406020503050303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A04QrtfqdF7se+1hluo3Zl38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859F2-E25C-49C7-90FE-5C274DF51ACF}">
  <a:tblStyle styleId="{099859F2-E25C-49C7-90FE-5C274DF51A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ek sha" userId="9d8b83ef5ac06e23" providerId="LiveId" clId="{3BD9D266-F33F-4CB1-9FC9-A375DAAEC80B}"/>
    <pc:docChg chg="modSld">
      <pc:chgData name="Bibek sha" userId="9d8b83ef5ac06e23" providerId="LiveId" clId="{3BD9D266-F33F-4CB1-9FC9-A375DAAEC80B}" dt="2023-08-25T18:34:51.971" v="3" actId="1076"/>
      <pc:docMkLst>
        <pc:docMk/>
      </pc:docMkLst>
      <pc:sldChg chg="modSp mod">
        <pc:chgData name="Bibek sha" userId="9d8b83ef5ac06e23" providerId="LiveId" clId="{3BD9D266-F33F-4CB1-9FC9-A375DAAEC80B}" dt="2023-08-25T18:34:51.971" v="3" actId="1076"/>
        <pc:sldMkLst>
          <pc:docMk/>
          <pc:sldMk cId="0" sldId="279"/>
        </pc:sldMkLst>
        <pc:spChg chg="mod">
          <ac:chgData name="Bibek sha" userId="9d8b83ef5ac06e23" providerId="LiveId" clId="{3BD9D266-F33F-4CB1-9FC9-A375DAAEC80B}" dt="2023-08-25T18:34:51.971" v="3" actId="1076"/>
          <ac:spMkLst>
            <pc:docMk/>
            <pc:sldMk cId="0" sldId="279"/>
            <ac:spMk id="256" creationId="{00000000-0000-0000-0000-000000000000}"/>
          </ac:spMkLst>
        </pc:spChg>
        <pc:spChg chg="mod">
          <ac:chgData name="Bibek sha" userId="9d8b83ef5ac06e23" providerId="LiveId" clId="{3BD9D266-F33F-4CB1-9FC9-A375DAAEC80B}" dt="2023-08-25T18:34:32.547" v="1" actId="14100"/>
          <ac:spMkLst>
            <pc:docMk/>
            <pc:sldMk cId="0" sldId="279"/>
            <ac:spMk id="2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Relational operator examples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838200" y="1403083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= 5  b = 6  c = 2’1x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&gt;b  // evaluates to 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&lt;= b  // evaluates to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b &gt;= c // evaluates to x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4" name="Google Shape;1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Equality  operators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838200" y="1539875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Equality operators  are the following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11"/>
          <p:cNvGraphicFramePr/>
          <p:nvPr/>
        </p:nvGraphicFramePr>
        <p:xfrm>
          <a:off x="1143000" y="2776537"/>
          <a:ext cx="7086600" cy="3606750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logical equality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==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logical inequality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!=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 equality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===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 inequality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!==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2" name="Google Shape;1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Equality operators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838200" y="1540268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Equality operator can return 1 or 0. 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Logical equality operator (==  !=) will return x  if any of the operand bit has x.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CC66"/>
                </a:solidFill>
                <a:latin typeface="Book Antiqua"/>
                <a:ea typeface="Book Antiqua"/>
                <a:cs typeface="Book Antiqua"/>
                <a:sym typeface="Book Antiqua"/>
              </a:rPr>
              <a:t>Case equality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operator compares both operand bit by bit including x and z bit. If it matches then returns 1 or else it returns 0. It doesn’t return x.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Cont’d..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838200" y="1827087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a=3; b=5; c=3’b100; d=3’b101; e=4’b1xxx;  f=4’b1xxx;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g=3’b1xxz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!=b   // evaluates to 1.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e===f  // evaluates to 1.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f===g  // evaluates to 0.   d == e  // evaluates to x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Bitwise operators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838200" y="1690688"/>
            <a:ext cx="8382000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operations  are performed on each bit of the  operand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14"/>
          <p:cNvCxnSpPr/>
          <p:nvPr/>
        </p:nvCxnSpPr>
        <p:spPr>
          <a:xfrm>
            <a:off x="6096000" y="3214688"/>
            <a:ext cx="0" cy="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4" name="Google Shape;184;p14"/>
          <p:cNvGraphicFramePr/>
          <p:nvPr/>
        </p:nvGraphicFramePr>
        <p:xfrm>
          <a:off x="1524000" y="2833688"/>
          <a:ext cx="6858000" cy="3368100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Bitwise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Bitwise 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|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Bitwise negation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Bitwise xor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Bitwise xnor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~^ or ^~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" name="Google Shape;18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Bitwise operators Example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994025" y="1543692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8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module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fulladd_1(sum,carry,a,b,c);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input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a,b,c;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output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sum,carry;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wire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sum,carry;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assign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sum = (a^b )^ c;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assign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carry = (a&amp;b) | (b&amp;c) | (c&amp;a);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endmodule</a:t>
            </a:r>
            <a:endParaRPr sz="2400" b="1" i="0" u="none" strike="noStrike" cap="none">
              <a:solidFill>
                <a:srgbClr val="8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2" name="Google Shape;1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Bitwise operator examples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38200" y="1690688"/>
            <a:ext cx="8231188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= 3’b111;    b = 3’b101;   d = 3’b1x1;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~a;       // c = 3’b000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a &amp; b;   // c = 3’b101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a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|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b;   // c = 3’b111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a ^ b;   //  c = 3’b010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a | d;    //  c = 3’b1x1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Reduction operators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838200" y="1690688"/>
            <a:ext cx="8458200" cy="466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Reduction operators are unary operators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371600" y="2605091"/>
          <a:ext cx="7391400" cy="3815000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reduction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reduction  nand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~&amp;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reduction 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|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reduction nor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~|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reduction xor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reduction xnor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~^  or ~^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1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Reduction operator examples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838200" y="1539875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 = 4’b01100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&amp;x     // c= 0 &amp; 1&amp;1&amp;0&amp;0     c=0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|x     // c= 0|1|1|0|0            c=1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 = ^x    // c=0^1^1^0^0        c=0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4" name="Google Shape;21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Shift  operators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838200" y="1492321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Shift operator can be shift left or shift right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= 4’b1011;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a &gt;&gt; 2;    // y =4’b0010,   0’s filled in MSB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a &lt;&lt;  2;    // y = 4’b1100,   0’s filled in LSB</a:t>
            </a:r>
            <a:endParaRPr sz="3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21" name="Google Shape;221;p19"/>
          <p:cNvGraphicFramePr/>
          <p:nvPr/>
        </p:nvGraphicFramePr>
        <p:xfrm>
          <a:off x="1219200" y="2482921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shift right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shift left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&lt;&lt;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" name="Google Shape;22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 types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513708" y="1690688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operators can be 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arithmetic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logical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relational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equality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bit wise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reduction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shift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concatenation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replication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conditional</a:t>
            </a: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Concatenation operators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838200" y="1690688"/>
            <a:ext cx="8305800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Concatenation operator is used to append multiple operands.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operand must be </a:t>
            </a:r>
            <a:r>
              <a:rPr lang="en-US" sz="2800" b="0" i="0" u="none" strike="noStrike" cap="none">
                <a:solidFill>
                  <a:srgbClr val="FFCC66"/>
                </a:solidFill>
                <a:latin typeface="Book Antiqua"/>
                <a:ea typeface="Book Antiqua"/>
                <a:cs typeface="Book Antiqua"/>
                <a:sym typeface="Book Antiqua"/>
              </a:rPr>
              <a:t>sized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a=3’b101;  b=3’b111;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{a,b};                // y = 6’b101111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{a,b,3’b010};      // y =101111010</a:t>
            </a: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9" name="Google Shape;2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Replication operators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838200" y="1463675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Replication operator  is used to concatenate same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number.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a=3’b101   b =2’b10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{2{a}};          // result  of y is  6’b101101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{2{a},2{b} };  // result  of y is 10’b1011011010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 { 2{a},2’b10};  // result   of y is 6’b10110110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6" name="Google Shape;2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operators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838200" y="1857910"/>
            <a:ext cx="8307388" cy="488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Conditional operator     ?   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CC66"/>
                </a:solidFill>
                <a:latin typeface="Book Antiqua"/>
                <a:ea typeface="Book Antiqua"/>
                <a:cs typeface="Book Antiqua"/>
                <a:sym typeface="Book Antiqua"/>
              </a:rPr>
              <a:t>format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conditional_expr  ? true expr : false expr;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eg: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CC66"/>
                </a:solidFill>
                <a:latin typeface="Book Antiqua"/>
                <a:ea typeface="Book Antiqua"/>
                <a:cs typeface="Book Antiqua"/>
                <a:sym typeface="Book Antiqua"/>
              </a:rPr>
              <a:t>assign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out = control  ? I1 : l2;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control              out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1                     I1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0                     I2</a:t>
            </a:r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Operator examples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838200" y="1496602"/>
            <a:ext cx="8231188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module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mux_con(out,s0,s1,i);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input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s0,s1;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input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[3:0]i;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output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out;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wire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out;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assign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out = s1 ? ( s0 ? i[3]:i[2]) : (s0 ? i[1]:i[0]) 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Book Antiqua"/>
                <a:ea typeface="Book Antiqua"/>
                <a:cs typeface="Book Antiqua"/>
                <a:sym typeface="Book Antiqua"/>
              </a:rPr>
              <a:t>endmodule</a:t>
            </a:r>
            <a:endParaRPr sz="2800" b="1" i="0" u="none" strike="noStrike" cap="none">
              <a:solidFill>
                <a:srgbClr val="8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0" name="Google Shape;25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 precedence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1069796" y="1616075"/>
            <a:ext cx="8458200" cy="487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1717496" y="1920875"/>
            <a:ext cx="7162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3181171" y="1960563"/>
            <a:ext cx="673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 - ~ !</a:t>
            </a:r>
            <a:endParaRPr sz="2800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3181171" y="2344738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* / %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3393896" y="2682875"/>
            <a:ext cx="3016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 -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3282771" y="3063875"/>
            <a:ext cx="660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&lt;&lt; &gt;&gt;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012896" y="3444875"/>
            <a:ext cx="10953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&lt; &lt;= &gt; &gt;=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024463" y="3825875"/>
            <a:ext cx="562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&amp; ~&amp;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3039246" y="4206875"/>
            <a:ext cx="4600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^ ~^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3130371" y="4511675"/>
            <a:ext cx="43021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|  ~|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3025524" y="4892675"/>
            <a:ext cx="3430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&amp;&amp;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3093207" y="5273675"/>
            <a:ext cx="1346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2949612" y="5654675"/>
            <a:ext cx="283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? :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5949845" y="1960563"/>
            <a:ext cx="6412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unary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5974562" y="2344738"/>
            <a:ext cx="11108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endParaRPr sz="2800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6016241" y="2759075"/>
            <a:ext cx="698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093550" y="3063875"/>
            <a:ext cx="4696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790745" y="3444875"/>
            <a:ext cx="10419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5379677" y="3825875"/>
            <a:ext cx="2335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reduction and , nand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5400709" y="4206875"/>
            <a:ext cx="23919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reduction exor, exnor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5549890" y="4535488"/>
            <a:ext cx="19348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reduction or , nor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5804927" y="4892675"/>
            <a:ext cx="1227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logical and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881754" y="5273675"/>
            <a:ext cx="1098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logical  or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6047815" y="5654675"/>
            <a:ext cx="1227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endParaRPr sz="2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Arithmetic operators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838200" y="1570234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Expressions  constitute operators and operands.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CC66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371600" y="2560834"/>
          <a:ext cx="7315200" cy="3733800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CC66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operation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CC66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symbol 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C66"/>
                        </a:buClr>
                        <a:buSzPts val="2400"/>
                        <a:buFont typeface="Book Antiqua"/>
                        <a:buNone/>
                      </a:pPr>
                      <a:r>
                        <a:rPr lang="en-US" sz="2400">
                          <a:solidFill>
                            <a:srgbClr val="FFCC66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binary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binary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binary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Subtract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binary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binary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Arithmetic operator examples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838200" y="1771436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Eg: a * b // multiply a and b 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/ b  // divide  a by b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a+b    // add a and b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- b   // subtract b from a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a%b  //  modulus of a by b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a=3’b011    b=3’b010   d=4   e=3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c=a * b   //  c= 3’b110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c= a / b  //  c= 1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c= a+b   //   c= 3’b101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c= a-b    //    c=3’b001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c=d/e     //  c=1</a:t>
            </a: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Cont’d..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729465" y="1690688"/>
            <a:ext cx="8458200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13 % 4    // evaluates to 1.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-9 % 2  // evaluates to -1, takes sign of the first     		    //operand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In arithmetic operations, if any operand bit has a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value x, then the result of the entire expression is x.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The size of the result is determined by the size of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the largest operand.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38200" y="1690688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Logical operator  evaluates always to a </a:t>
            </a:r>
            <a:r>
              <a:rPr lang="en-US" sz="2400" b="0" i="0" u="none" strike="noStrike" cap="none">
                <a:solidFill>
                  <a:srgbClr val="FFCC66"/>
                </a:solidFill>
                <a:latin typeface="Book Antiqua"/>
                <a:ea typeface="Book Antiqua"/>
                <a:cs typeface="Book Antiqua"/>
                <a:sym typeface="Book Antiqua"/>
              </a:rPr>
              <a:t>one bit 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either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true(1)  or false (0) or x (unambiguous) . If any operand bit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 either x or z  it is equivalent to x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1219200" y="3384550"/>
          <a:ext cx="6934200" cy="2697525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logical and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&amp;&amp;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logical or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logical not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" name="Google Shape;1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operator examples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838200" y="1551897"/>
            <a:ext cx="83820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a1 = 1’b0;   // 0 is false;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a2 = 1’b1;   // 1 is true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a1 &amp;&amp; a2   is 0 (false)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a1 || a2   is 1 (true)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!a2     is 0 (false)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vector operands, a non-zero vector is treated as logical 1. </a:t>
            </a: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2" name="Google Shape;13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Cont’d..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98643" y="1690688"/>
            <a:ext cx="83820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Example: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a=10 b=00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a &amp;&amp; b    //  evaluates to  0  ( 1 &amp;&amp; 0)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a=2’b1x    b=2’b11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a || b      // is unknown, evaluates to x.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Relational operators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838200" y="1582720"/>
            <a:ext cx="8382000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Relational operations return logical 0 or 1. If there is any x or z  bit in operand then it will return x.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p9"/>
          <p:cNvGraphicFramePr/>
          <p:nvPr/>
        </p:nvGraphicFramePr>
        <p:xfrm>
          <a:off x="1447800" y="2808270"/>
          <a:ext cx="6934200" cy="3276650"/>
        </p:xfrm>
        <a:graphic>
          <a:graphicData uri="http://schemas.openxmlformats.org/drawingml/2006/table">
            <a:tbl>
              <a:tblPr firstRow="1" bandRow="1">
                <a:noFill/>
                <a:tableStyleId>{099859F2-E25C-49C7-90FE-5C274DF51ACF}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 or equal 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 or equal 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" name="Google Shape;1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EC20005         A.Bakshi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Widescreen</PresentationFormat>
  <Paragraphs>325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Book Antiqua</vt:lpstr>
      <vt:lpstr>Noto Sans Symbols</vt:lpstr>
      <vt:lpstr>Calibri</vt:lpstr>
      <vt:lpstr>Arial</vt:lpstr>
      <vt:lpstr>Office Theme</vt:lpstr>
      <vt:lpstr>Operators</vt:lpstr>
      <vt:lpstr>Operator types</vt:lpstr>
      <vt:lpstr>Arithmetic operators</vt:lpstr>
      <vt:lpstr>Arithmetic operator examples</vt:lpstr>
      <vt:lpstr>Cont’d..</vt:lpstr>
      <vt:lpstr>Logical operators</vt:lpstr>
      <vt:lpstr>Logical operator examples</vt:lpstr>
      <vt:lpstr>Cont’d..</vt:lpstr>
      <vt:lpstr>Relational operators</vt:lpstr>
      <vt:lpstr>Relational operator examples</vt:lpstr>
      <vt:lpstr>Equality  operators</vt:lpstr>
      <vt:lpstr>Equality operators</vt:lpstr>
      <vt:lpstr>Cont’d..</vt:lpstr>
      <vt:lpstr>Bitwise operators</vt:lpstr>
      <vt:lpstr>Bitwise operators Example</vt:lpstr>
      <vt:lpstr>Bitwise operator examples</vt:lpstr>
      <vt:lpstr>Reduction operators</vt:lpstr>
      <vt:lpstr>Reduction operator examples</vt:lpstr>
      <vt:lpstr>Shift  operators</vt:lpstr>
      <vt:lpstr>Concatenation operators</vt:lpstr>
      <vt:lpstr>Replication operators</vt:lpstr>
      <vt:lpstr>Conditional operators</vt:lpstr>
      <vt:lpstr>Conditional Operator examples</vt:lpstr>
      <vt:lpstr>Operator 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Amit Bakshi</dc:creator>
  <cp:lastModifiedBy>Bibek sha</cp:lastModifiedBy>
  <cp:revision>1</cp:revision>
  <dcterms:created xsi:type="dcterms:W3CDTF">2023-08-01T05:31:28Z</dcterms:created>
  <dcterms:modified xsi:type="dcterms:W3CDTF">2023-08-25T18:34:53Z</dcterms:modified>
</cp:coreProperties>
</file>