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Tahoma"/>
      <p:regular r:id="rId51"/>
      <p:bold r:id="rId52"/>
    </p:embeddedFont>
    <p:embeddedFont>
      <p:font typeface="Book Antiqua"/>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gUwI42j3R48RcpQOPoGa+axca5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ahoma-regular.fntdata"/><Relationship Id="rId50" Type="http://schemas.openxmlformats.org/officeDocument/2006/relationships/slide" Target="slides/slide46.xml"/><Relationship Id="rId53" Type="http://schemas.openxmlformats.org/officeDocument/2006/relationships/font" Target="fonts/BookAntiqua-regular.fntdata"/><Relationship Id="rId52" Type="http://schemas.openxmlformats.org/officeDocument/2006/relationships/font" Target="fonts/Tahoma-bold.fntdata"/><Relationship Id="rId11" Type="http://schemas.openxmlformats.org/officeDocument/2006/relationships/slide" Target="slides/slide7.xml"/><Relationship Id="rId55" Type="http://schemas.openxmlformats.org/officeDocument/2006/relationships/font" Target="fonts/BookAntiqua-italic.fntdata"/><Relationship Id="rId10" Type="http://schemas.openxmlformats.org/officeDocument/2006/relationships/slide" Target="slides/slide6.xml"/><Relationship Id="rId54" Type="http://schemas.openxmlformats.org/officeDocument/2006/relationships/font" Target="fonts/BookAntiqua-bold.fntdata"/><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BookAntiqu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8"/>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1"/>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1"/>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2"/>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53"/>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3"/>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3"/>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3"/>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53"/>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5"/>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6"/>
          <p:cNvSpPr/>
          <p:nvPr>
            <p:ph idx="2" type="pic"/>
          </p:nvPr>
        </p:nvSpPr>
        <p:spPr>
          <a:xfrm>
            <a:off x="5183188" y="987427"/>
            <a:ext cx="6172200" cy="4873625"/>
          </a:xfrm>
          <a:prstGeom prst="rect">
            <a:avLst/>
          </a:prstGeom>
          <a:noFill/>
          <a:ln>
            <a:noFill/>
          </a:ln>
        </p:spPr>
      </p:sp>
      <p:sp>
        <p:nvSpPr>
          <p:cNvPr id="68" name="Google Shape;68;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www.asic-world.com/verilo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Modelling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838200" y="1"/>
            <a:ext cx="10515600" cy="6472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Book Antiqua"/>
              <a:buNone/>
            </a:pPr>
            <a:r>
              <a:rPr lang="en-US">
                <a:latin typeface="Book Antiqua"/>
                <a:ea typeface="Book Antiqua"/>
                <a:cs typeface="Book Antiqua"/>
                <a:sym typeface="Book Antiqua"/>
              </a:rPr>
              <a:t>Example -  Primitive Instantiation</a:t>
            </a:r>
            <a:endParaRPr/>
          </a:p>
        </p:txBody>
      </p:sp>
      <p:pic>
        <p:nvPicPr>
          <p:cNvPr id="174" name="Google Shape;174;p10"/>
          <p:cNvPicPr preferRelativeResize="0"/>
          <p:nvPr/>
        </p:nvPicPr>
        <p:blipFill rotWithShape="1">
          <a:blip r:embed="rId3">
            <a:alphaModFix/>
          </a:blip>
          <a:srcRect b="14963" l="0" r="0" t="0"/>
          <a:stretch/>
        </p:blipFill>
        <p:spPr>
          <a:xfrm>
            <a:off x="1010729" y="1140379"/>
            <a:ext cx="8305800" cy="2298843"/>
          </a:xfrm>
          <a:prstGeom prst="rect">
            <a:avLst/>
          </a:prstGeom>
          <a:noFill/>
          <a:ln>
            <a:noFill/>
          </a:ln>
        </p:spPr>
      </p:pic>
      <p:sp>
        <p:nvSpPr>
          <p:cNvPr id="175" name="Google Shape;175;p10"/>
          <p:cNvSpPr txBox="1"/>
          <p:nvPr/>
        </p:nvSpPr>
        <p:spPr>
          <a:xfrm>
            <a:off x="4479535" y="604481"/>
            <a:ext cx="2116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Half Adder</a:t>
            </a:r>
            <a:endParaRPr b="1" sz="1800">
              <a:solidFill>
                <a:schemeClr val="dk1"/>
              </a:solidFill>
              <a:latin typeface="Calibri"/>
              <a:ea typeface="Calibri"/>
              <a:cs typeface="Calibri"/>
              <a:sym typeface="Calibri"/>
            </a:endParaRPr>
          </a:p>
        </p:txBody>
      </p:sp>
      <p:sp>
        <p:nvSpPr>
          <p:cNvPr id="176" name="Google Shape;176;p10"/>
          <p:cNvSpPr txBox="1"/>
          <p:nvPr/>
        </p:nvSpPr>
        <p:spPr>
          <a:xfrm>
            <a:off x="6596011" y="3605777"/>
            <a:ext cx="4407612" cy="2199577"/>
          </a:xfrm>
          <a:prstGeom prst="rect">
            <a:avLst/>
          </a:prstGeom>
          <a:noFill/>
          <a:ln>
            <a:noFill/>
          </a:ln>
        </p:spPr>
        <p:txBody>
          <a:bodyPr anchorCtr="0" anchor="t" bIns="45700" lIns="91425" spcFirstLastPara="1" rIns="91425" wrap="square" tIns="45700">
            <a:spAutoFit/>
          </a:bodyPr>
          <a:lstStyle/>
          <a:p>
            <a:pPr indent="0" lvl="0" marL="0" marR="0" rtl="0" algn="l">
              <a:lnSpc>
                <a:spcPct val="65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module</a:t>
            </a:r>
            <a:r>
              <a:rPr lang="en-US" sz="1800">
                <a:solidFill>
                  <a:schemeClr val="dk1"/>
                </a:solidFill>
                <a:latin typeface="Calibri"/>
                <a:ea typeface="Calibri"/>
                <a:cs typeface="Calibri"/>
                <a:sym typeface="Calibri"/>
              </a:rPr>
              <a:t> halfadder (S,C,x,y);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x,y;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S,C;</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//Instantiate primitive gates</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xor</a:t>
            </a:r>
            <a:r>
              <a:rPr lang="en-US" sz="1800">
                <a:solidFill>
                  <a:schemeClr val="dk1"/>
                </a:solidFill>
                <a:latin typeface="Calibri"/>
                <a:ea typeface="Calibri"/>
                <a:cs typeface="Calibri"/>
                <a:sym typeface="Calibri"/>
              </a:rPr>
              <a:t> x1(S,x,y);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and</a:t>
            </a:r>
            <a:r>
              <a:rPr lang="en-US" sz="1800">
                <a:solidFill>
                  <a:schemeClr val="dk1"/>
                </a:solidFill>
                <a:latin typeface="Calibri"/>
                <a:ea typeface="Calibri"/>
                <a:cs typeface="Calibri"/>
                <a:sym typeface="Calibri"/>
              </a:rPr>
              <a:t> a1(C,x,y);</a:t>
            </a:r>
            <a:endParaRPr/>
          </a:p>
          <a:p>
            <a:pPr indent="0" lvl="0" marL="0" marR="0" rtl="0" algn="l">
              <a:lnSpc>
                <a:spcPct val="65000"/>
              </a:lnSpc>
              <a:spcBef>
                <a:spcPts val="90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endmodule</a:t>
            </a:r>
            <a:endParaRPr b="1" sz="1800">
              <a:solidFill>
                <a:schemeClr val="dk1"/>
              </a:solidFill>
              <a:latin typeface="Calibri"/>
              <a:ea typeface="Calibri"/>
              <a:cs typeface="Calibri"/>
              <a:sym typeface="Calibri"/>
            </a:endParaRPr>
          </a:p>
        </p:txBody>
      </p:sp>
      <p:sp>
        <p:nvSpPr>
          <p:cNvPr id="177" name="Google Shape;177;p10"/>
          <p:cNvSpPr txBox="1"/>
          <p:nvPr/>
        </p:nvSpPr>
        <p:spPr>
          <a:xfrm>
            <a:off x="1235123" y="3189990"/>
            <a:ext cx="4189632" cy="3792320"/>
          </a:xfrm>
          <a:prstGeom prst="rect">
            <a:avLst/>
          </a:prstGeom>
          <a:noFill/>
          <a:ln>
            <a:noFill/>
          </a:ln>
        </p:spPr>
        <p:txBody>
          <a:bodyPr anchorCtr="0" anchor="t" bIns="45700" lIns="91425" spcFirstLastPara="1" rIns="91425" wrap="square" tIns="45700">
            <a:spAutoFit/>
          </a:bodyPr>
          <a:lstStyle/>
          <a:p>
            <a:pPr indent="0" lvl="0" marL="0" marR="0" rtl="0" algn="l">
              <a:lnSpc>
                <a:spcPct val="65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module</a:t>
            </a:r>
            <a:r>
              <a:rPr lang="en-US" sz="1800">
                <a:solidFill>
                  <a:schemeClr val="dk1"/>
                </a:solidFill>
                <a:latin typeface="Calibri"/>
                <a:ea typeface="Calibri"/>
                <a:cs typeface="Calibri"/>
                <a:sym typeface="Calibri"/>
              </a:rPr>
              <a:t> halfadder (S,C,x,y);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x,y;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S,C;</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wire </a:t>
            </a:r>
            <a:r>
              <a:rPr lang="en-US" sz="1800">
                <a:solidFill>
                  <a:schemeClr val="dk1"/>
                </a:solidFill>
                <a:latin typeface="Calibri"/>
                <a:ea typeface="Calibri"/>
                <a:cs typeface="Calibri"/>
                <a:sym typeface="Calibri"/>
              </a:rPr>
              <a:t>w1,w2,xnot,ynot;  // internal signal</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//Instantiate primitive gates</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not </a:t>
            </a:r>
            <a:r>
              <a:rPr lang="en-US" sz="1800">
                <a:solidFill>
                  <a:schemeClr val="dk1"/>
                </a:solidFill>
                <a:latin typeface="Calibri"/>
                <a:ea typeface="Calibri"/>
                <a:cs typeface="Calibri"/>
                <a:sym typeface="Calibri"/>
              </a:rPr>
              <a:t>n1(xnot,x);</a:t>
            </a:r>
            <a:endParaRPr/>
          </a:p>
          <a:p>
            <a:pPr indent="0" lvl="0" marL="0" marR="0" rtl="0" algn="l">
              <a:lnSpc>
                <a:spcPct val="65000"/>
              </a:lnSpc>
              <a:spcBef>
                <a:spcPts val="90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   not </a:t>
            </a:r>
            <a:r>
              <a:rPr lang="en-US" sz="1800">
                <a:solidFill>
                  <a:schemeClr val="dk1"/>
                </a:solidFill>
                <a:latin typeface="Calibri"/>
                <a:ea typeface="Calibri"/>
                <a:cs typeface="Calibri"/>
                <a:sym typeface="Calibri"/>
              </a:rPr>
              <a:t>n2(ynot,y);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and </a:t>
            </a:r>
            <a:r>
              <a:rPr lang="en-US" sz="1800">
                <a:solidFill>
                  <a:schemeClr val="dk1"/>
                </a:solidFill>
                <a:latin typeface="Calibri"/>
                <a:ea typeface="Calibri"/>
                <a:cs typeface="Calibri"/>
                <a:sym typeface="Calibri"/>
              </a:rPr>
              <a:t>a1(w1,x,ynot);</a:t>
            </a:r>
            <a:endParaRPr/>
          </a:p>
          <a:p>
            <a:pPr indent="0" lvl="0" marL="0" marR="0" rtl="0" algn="l">
              <a:lnSpc>
                <a:spcPct val="65000"/>
              </a:lnSpc>
              <a:spcBef>
                <a:spcPts val="90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   and </a:t>
            </a:r>
            <a:r>
              <a:rPr lang="en-US" sz="1800">
                <a:solidFill>
                  <a:schemeClr val="dk1"/>
                </a:solidFill>
                <a:latin typeface="Calibri"/>
                <a:ea typeface="Calibri"/>
                <a:cs typeface="Calibri"/>
                <a:sym typeface="Calibri"/>
              </a:rPr>
              <a:t>s2(w2,xnot,y);</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or</a:t>
            </a:r>
            <a:r>
              <a:rPr lang="en-US" sz="1800">
                <a:solidFill>
                  <a:schemeClr val="dk1"/>
                </a:solidFill>
                <a:latin typeface="Calibri"/>
                <a:ea typeface="Calibri"/>
                <a:cs typeface="Calibri"/>
                <a:sym typeface="Calibri"/>
              </a:rPr>
              <a:t> o1(S,w1,w2);</a:t>
            </a:r>
            <a:endParaRPr/>
          </a:p>
          <a:p>
            <a:pPr indent="0" lvl="0" marL="0" marR="0" rtl="0" algn="l">
              <a:lnSpc>
                <a:spcPct val="65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and</a:t>
            </a:r>
            <a:r>
              <a:rPr lang="en-US" sz="1800">
                <a:solidFill>
                  <a:schemeClr val="dk1"/>
                </a:solidFill>
                <a:latin typeface="Calibri"/>
                <a:ea typeface="Calibri"/>
                <a:cs typeface="Calibri"/>
                <a:sym typeface="Calibri"/>
              </a:rPr>
              <a:t> a2(	C,x,y);</a:t>
            </a:r>
            <a:endParaRPr/>
          </a:p>
          <a:p>
            <a:pPr indent="0" lvl="0" marL="0" marR="0" rtl="0" algn="l">
              <a:lnSpc>
                <a:spcPct val="65000"/>
              </a:lnSpc>
              <a:spcBef>
                <a:spcPts val="90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endmodule</a:t>
            </a:r>
            <a:endParaRPr b="1" sz="1800">
              <a:solidFill>
                <a:schemeClr val="dk1"/>
              </a:solidFill>
              <a:latin typeface="Calibri"/>
              <a:ea typeface="Calibri"/>
              <a:cs typeface="Calibri"/>
              <a:sym typeface="Calibri"/>
            </a:endParaRPr>
          </a:p>
        </p:txBody>
      </p:sp>
      <p:sp>
        <p:nvSpPr>
          <p:cNvPr id="178" name="Google Shape;178;p10"/>
          <p:cNvSpPr txBox="1"/>
          <p:nvPr/>
        </p:nvSpPr>
        <p:spPr>
          <a:xfrm>
            <a:off x="2764085" y="115827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w1</a:t>
            </a:r>
            <a:endParaRPr sz="1800">
              <a:solidFill>
                <a:schemeClr val="dk1"/>
              </a:solidFill>
              <a:latin typeface="Calibri"/>
              <a:ea typeface="Calibri"/>
              <a:cs typeface="Calibri"/>
              <a:sym typeface="Calibri"/>
            </a:endParaRPr>
          </a:p>
        </p:txBody>
      </p:sp>
      <p:sp>
        <p:nvSpPr>
          <p:cNvPr id="179" name="Google Shape;179;p10"/>
          <p:cNvSpPr txBox="1"/>
          <p:nvPr/>
        </p:nvSpPr>
        <p:spPr>
          <a:xfrm>
            <a:off x="2764085" y="182582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w2</a:t>
            </a:r>
            <a:endParaRPr sz="1800">
              <a:solidFill>
                <a:schemeClr val="dk1"/>
              </a:solidFill>
              <a:latin typeface="Calibri"/>
              <a:ea typeface="Calibri"/>
              <a:cs typeface="Calibri"/>
              <a:sym typeface="Calibri"/>
            </a:endParaRPr>
          </a:p>
        </p:txBody>
      </p:sp>
      <p:sp>
        <p:nvSpPr>
          <p:cNvPr id="180" name="Google Shape;180;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838200" y="4884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Module Instantiation - Example</a:t>
            </a:r>
            <a:endParaRPr/>
          </a:p>
        </p:txBody>
      </p:sp>
      <p:sp>
        <p:nvSpPr>
          <p:cNvPr id="186" name="Google Shape;186;p11"/>
          <p:cNvSpPr txBox="1"/>
          <p:nvPr/>
        </p:nvSpPr>
        <p:spPr>
          <a:xfrm>
            <a:off x="1196939" y="1877602"/>
            <a:ext cx="4648200" cy="41909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module</a:t>
            </a:r>
            <a:r>
              <a:rPr lang="en-US" sz="2400">
                <a:solidFill>
                  <a:schemeClr val="dk1"/>
                </a:solidFill>
                <a:latin typeface="Book Antiqua"/>
                <a:ea typeface="Book Antiqua"/>
                <a:cs typeface="Book Antiqua"/>
                <a:sym typeface="Book Antiqua"/>
              </a:rPr>
              <a:t> mux2 (a,b,s,y);</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a,b,s;</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output</a:t>
            </a:r>
            <a:r>
              <a:rPr lang="en-US" sz="2400">
                <a:solidFill>
                  <a:schemeClr val="dk1"/>
                </a:solidFill>
                <a:latin typeface="Book Antiqua"/>
                <a:ea typeface="Book Antiqua"/>
                <a:cs typeface="Book Antiqua"/>
                <a:sym typeface="Book Antiqua"/>
              </a:rPr>
              <a:t> y;</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y,s1,w1,w2;</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not</a:t>
            </a:r>
            <a:r>
              <a:rPr lang="en-US" sz="2400">
                <a:solidFill>
                  <a:schemeClr val="dk1"/>
                </a:solidFill>
                <a:latin typeface="Book Antiqua"/>
                <a:ea typeface="Book Antiqua"/>
                <a:cs typeface="Book Antiqua"/>
                <a:sym typeface="Book Antiqua"/>
              </a:rPr>
              <a:t> n1(s1,s);</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and </a:t>
            </a:r>
            <a:r>
              <a:rPr lang="en-US" sz="2400">
                <a:solidFill>
                  <a:schemeClr val="dk1"/>
                </a:solidFill>
                <a:latin typeface="Book Antiqua"/>
                <a:ea typeface="Book Antiqua"/>
                <a:cs typeface="Book Antiqua"/>
                <a:sym typeface="Book Antiqua"/>
              </a:rPr>
              <a:t>a1(w1,a,s);</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and</a:t>
            </a:r>
            <a:r>
              <a:rPr lang="en-US" sz="2400">
                <a:solidFill>
                  <a:schemeClr val="dk1"/>
                </a:solidFill>
                <a:latin typeface="Book Antiqua"/>
                <a:ea typeface="Book Antiqua"/>
                <a:cs typeface="Book Antiqua"/>
                <a:sym typeface="Book Antiqua"/>
              </a:rPr>
              <a:t> a2 (w2,b,s1);</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or</a:t>
            </a:r>
            <a:r>
              <a:rPr lang="en-US" sz="2400">
                <a:solidFill>
                  <a:schemeClr val="dk1"/>
                </a:solidFill>
                <a:latin typeface="Book Antiqua"/>
                <a:ea typeface="Book Antiqua"/>
                <a:cs typeface="Book Antiqua"/>
                <a:sym typeface="Book Antiqua"/>
              </a:rPr>
              <a:t> o1(y,w1,w2);</a:t>
            </a:r>
            <a:endParaRPr/>
          </a:p>
          <a:p>
            <a:pPr indent="-228600" lvl="0" marL="228600"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endmodule</a:t>
            </a:r>
            <a:endParaRPr b="1" sz="2400">
              <a:solidFill>
                <a:srgbClr val="C00000"/>
              </a:solidFill>
              <a:latin typeface="Book Antiqua"/>
              <a:ea typeface="Book Antiqua"/>
              <a:cs typeface="Book Antiqua"/>
              <a:sym typeface="Book Antiqua"/>
            </a:endParaRPr>
          </a:p>
        </p:txBody>
      </p:sp>
      <p:sp>
        <p:nvSpPr>
          <p:cNvPr id="187" name="Google Shape;187;p11"/>
          <p:cNvSpPr txBox="1"/>
          <p:nvPr/>
        </p:nvSpPr>
        <p:spPr>
          <a:xfrm>
            <a:off x="5006939" y="1649000"/>
            <a:ext cx="472440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module</a:t>
            </a:r>
            <a:r>
              <a:rPr lang="en-US" sz="2400">
                <a:solidFill>
                  <a:schemeClr val="dk1"/>
                </a:solidFill>
                <a:latin typeface="Book Antiqua"/>
                <a:ea typeface="Book Antiqua"/>
                <a:cs typeface="Book Antiqua"/>
                <a:sym typeface="Book Antiqua"/>
              </a:rPr>
              <a:t>  mux4 (a,b,c,d,se1, y);</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a,b,c,d,se1;</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output</a:t>
            </a:r>
            <a:r>
              <a:rPr lang="en-US" sz="2400">
                <a:solidFill>
                  <a:schemeClr val="dk1"/>
                </a:solidFill>
                <a:latin typeface="Book Antiqua"/>
                <a:ea typeface="Book Antiqua"/>
                <a:cs typeface="Book Antiqua"/>
                <a:sym typeface="Book Antiqua"/>
              </a:rPr>
              <a:t> y;</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y,se1,w1,w2;</a:t>
            </a:r>
            <a:endParaRPr/>
          </a:p>
          <a:p>
            <a:pPr indent="0" lvl="0" marL="0" marR="0" rtl="0" algn="l">
              <a:lnSpc>
                <a:spcPct val="150000"/>
              </a:lnSpc>
              <a:spcBef>
                <a:spcPts val="0"/>
              </a:spcBef>
              <a:spcAft>
                <a:spcPts val="0"/>
              </a:spcAft>
              <a:buClr>
                <a:schemeClr val="dk1"/>
              </a:buClr>
              <a:buSzPts val="2400"/>
              <a:buFont typeface="Book Antiqua"/>
              <a:buNone/>
            </a:pPr>
            <a:r>
              <a:rPr lang="en-US" sz="2400">
                <a:solidFill>
                  <a:schemeClr val="dk1"/>
                </a:solidFill>
                <a:latin typeface="Book Antiqua"/>
                <a:ea typeface="Book Antiqua"/>
                <a:cs typeface="Book Antiqua"/>
                <a:sym typeface="Book Antiqua"/>
              </a:rPr>
              <a:t>mux2 t1(a,b,se1,w1);</a:t>
            </a:r>
            <a:endParaRPr/>
          </a:p>
          <a:p>
            <a:pPr indent="0" lvl="0" marL="0" marR="0" rtl="0" algn="l">
              <a:lnSpc>
                <a:spcPct val="150000"/>
              </a:lnSpc>
              <a:spcBef>
                <a:spcPts val="0"/>
              </a:spcBef>
              <a:spcAft>
                <a:spcPts val="0"/>
              </a:spcAft>
              <a:buNone/>
            </a:pPr>
            <a:r>
              <a:rPr lang="en-US" sz="2400">
                <a:solidFill>
                  <a:schemeClr val="dk1"/>
                </a:solidFill>
                <a:latin typeface="Book Antiqua"/>
                <a:ea typeface="Book Antiqua"/>
                <a:cs typeface="Book Antiqua"/>
                <a:sym typeface="Book Antiqua"/>
              </a:rPr>
              <a:t>mux2 t2(c,d,se1,w2);</a:t>
            </a:r>
            <a:endParaRPr/>
          </a:p>
          <a:p>
            <a:pPr indent="0" lvl="0" marL="0" marR="0" rtl="0" algn="l">
              <a:lnSpc>
                <a:spcPct val="150000"/>
              </a:lnSpc>
              <a:spcBef>
                <a:spcPts val="0"/>
              </a:spcBef>
              <a:spcAft>
                <a:spcPts val="0"/>
              </a:spcAft>
              <a:buNone/>
            </a:pPr>
            <a:r>
              <a:rPr lang="en-US" sz="2400">
                <a:solidFill>
                  <a:schemeClr val="dk1"/>
                </a:solidFill>
                <a:latin typeface="Book Antiqua"/>
                <a:ea typeface="Book Antiqua"/>
                <a:cs typeface="Book Antiqua"/>
                <a:sym typeface="Book Antiqua"/>
              </a:rPr>
              <a:t>mux2 t3(w1,w2,se1,y);</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endmodule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Connecting Ports to External Signals</a:t>
            </a:r>
            <a:endParaRPr/>
          </a:p>
        </p:txBody>
      </p:sp>
      <p:sp>
        <p:nvSpPr>
          <p:cNvPr id="194" name="Google Shape;194;p12"/>
          <p:cNvSpPr txBox="1"/>
          <p:nvPr/>
        </p:nvSpPr>
        <p:spPr>
          <a:xfrm>
            <a:off x="1114747" y="1690689"/>
            <a:ext cx="8229600" cy="4525963"/>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There are two methods of making connections between signals specified in the module instantiation and the ports in a module definition. These two methods cannot be mixed.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Connecting by ordered list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Connecting ports by name</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5" name="Google Shape;195;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Connecting by ordered list</a:t>
            </a:r>
            <a:endParaRPr/>
          </a:p>
        </p:txBody>
      </p:sp>
      <p:sp>
        <p:nvSpPr>
          <p:cNvPr id="201" name="Google Shape;201;p13"/>
          <p:cNvSpPr txBox="1"/>
          <p:nvPr/>
        </p:nvSpPr>
        <p:spPr>
          <a:xfrm>
            <a:off x="838200" y="1690688"/>
            <a:ext cx="8229600" cy="28956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Connecting by ordered list is the most intuitive method for most beginners. </a:t>
            </a:r>
            <a:endParaRPr/>
          </a:p>
          <a:p>
            <a:pPr indent="-2286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228600" lvl="0" marL="228600" marR="0" rtl="0" algn="just">
              <a:lnSpc>
                <a:spcPct val="9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 signals to be connected must appear in the module instantiation in the same order as the ports in the port list in the module definition</a:t>
            </a:r>
            <a:endParaRPr sz="2400">
              <a:solidFill>
                <a:schemeClr val="dk1"/>
              </a:solidFill>
              <a:latin typeface="Book Antiqua"/>
              <a:ea typeface="Book Antiqua"/>
              <a:cs typeface="Book Antiqua"/>
              <a:sym typeface="Book Antiqua"/>
            </a:endParaRPr>
          </a:p>
        </p:txBody>
      </p:sp>
      <p:sp>
        <p:nvSpPr>
          <p:cNvPr id="202" name="Google Shape;202;p1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Connecting Ports by name</a:t>
            </a:r>
            <a:endParaRPr/>
          </a:p>
        </p:txBody>
      </p:sp>
      <p:sp>
        <p:nvSpPr>
          <p:cNvPr id="208" name="Google Shape;208;p14"/>
          <p:cNvSpPr txBox="1"/>
          <p:nvPr/>
        </p:nvSpPr>
        <p:spPr>
          <a:xfrm>
            <a:off x="838200" y="1690690"/>
            <a:ext cx="8229600" cy="4525963"/>
          </a:xfrm>
          <a:prstGeom prst="rect">
            <a:avLst/>
          </a:prstGeom>
          <a:noFill/>
          <a:ln>
            <a:noFill/>
          </a:ln>
        </p:spPr>
        <p:txBody>
          <a:bodyPr anchorCtr="0" anchor="t" bIns="45700" lIns="91425" spcFirstLastPara="1" rIns="91425" wrap="square" tIns="45700">
            <a:normAutofit/>
          </a:bodyPr>
          <a:lstStyle/>
          <a:p>
            <a:pPr indent="-228594" lvl="0" marL="228594"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For large designs where modules have, say, 50 ports, remembering the order of the ports in the module definition is impractical and error-prone. </a:t>
            </a:r>
            <a:endParaRPr/>
          </a:p>
          <a:p>
            <a:pPr indent="-228594" lvl="0" marL="228594" marR="0" rtl="0" algn="just">
              <a:lnSpc>
                <a:spcPct val="150000"/>
              </a:lnSpc>
              <a:spcBef>
                <a:spcPts val="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228594" lvl="0" marL="228594"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Verilog provides the capability to connect external signals to ports by the port names, rather than by position.</a:t>
            </a:r>
            <a:endParaRPr sz="2400">
              <a:solidFill>
                <a:schemeClr val="dk1"/>
              </a:solidFill>
              <a:latin typeface="Book Antiqua"/>
              <a:ea typeface="Book Antiqua"/>
              <a:cs typeface="Book Antiqua"/>
              <a:sym typeface="Book Antiqua"/>
            </a:endParaRPr>
          </a:p>
        </p:txBody>
      </p:sp>
      <p:sp>
        <p:nvSpPr>
          <p:cNvPr id="209" name="Google Shape;209;p1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Connecting Ports by name -Example</a:t>
            </a:r>
            <a:endParaRPr/>
          </a:p>
        </p:txBody>
      </p:sp>
      <p:sp>
        <p:nvSpPr>
          <p:cNvPr id="215" name="Google Shape;215;p15"/>
          <p:cNvSpPr txBox="1"/>
          <p:nvPr/>
        </p:nvSpPr>
        <p:spPr>
          <a:xfrm>
            <a:off x="1029983" y="1914418"/>
            <a:ext cx="4419600" cy="4190999"/>
          </a:xfrm>
          <a:prstGeom prst="rect">
            <a:avLst/>
          </a:prstGeom>
          <a:noFill/>
          <a:ln>
            <a:noFill/>
          </a:ln>
        </p:spPr>
        <p:txBody>
          <a:bodyPr anchorCtr="0" anchor="t" bIns="45700" lIns="91425" spcFirstLastPara="1" rIns="91425" wrap="square" tIns="45700">
            <a:noAutofit/>
          </a:bodyPr>
          <a:lstStyle/>
          <a:p>
            <a:pPr indent="-228594" lvl="0" marL="228594" marR="0" rtl="0" algn="l">
              <a:lnSpc>
                <a:spcPct val="90000"/>
              </a:lnSpc>
              <a:spcBef>
                <a:spcPts val="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module</a:t>
            </a:r>
            <a:r>
              <a:rPr lang="en-US" sz="2400">
                <a:solidFill>
                  <a:schemeClr val="dk1"/>
                </a:solidFill>
                <a:latin typeface="Book Antiqua"/>
                <a:ea typeface="Book Antiqua"/>
                <a:cs typeface="Book Antiqua"/>
                <a:sym typeface="Book Antiqua"/>
              </a:rPr>
              <a:t> twmux (a,b,s,y);</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a,b,s;</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output</a:t>
            </a:r>
            <a:r>
              <a:rPr lang="en-US" sz="2400">
                <a:solidFill>
                  <a:schemeClr val="dk1"/>
                </a:solidFill>
                <a:latin typeface="Book Antiqua"/>
                <a:ea typeface="Book Antiqua"/>
                <a:cs typeface="Book Antiqua"/>
                <a:sym typeface="Book Antiqua"/>
              </a:rPr>
              <a:t> y;</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y,s1,w1,w2;</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not</a:t>
            </a:r>
            <a:r>
              <a:rPr lang="en-US" sz="2400">
                <a:solidFill>
                  <a:schemeClr val="dk1"/>
                </a:solidFill>
                <a:latin typeface="Book Antiqua"/>
                <a:ea typeface="Book Antiqua"/>
                <a:cs typeface="Book Antiqua"/>
                <a:sym typeface="Book Antiqua"/>
              </a:rPr>
              <a:t> n1(s1,s);</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and </a:t>
            </a:r>
            <a:r>
              <a:rPr lang="en-US" sz="2400">
                <a:solidFill>
                  <a:schemeClr val="dk1"/>
                </a:solidFill>
                <a:latin typeface="Book Antiqua"/>
                <a:ea typeface="Book Antiqua"/>
                <a:cs typeface="Book Antiqua"/>
                <a:sym typeface="Book Antiqua"/>
              </a:rPr>
              <a:t>a1(w1,a,s);</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and</a:t>
            </a:r>
            <a:r>
              <a:rPr lang="en-US" sz="2400">
                <a:solidFill>
                  <a:schemeClr val="dk1"/>
                </a:solidFill>
                <a:latin typeface="Book Antiqua"/>
                <a:ea typeface="Book Antiqua"/>
                <a:cs typeface="Book Antiqua"/>
                <a:sym typeface="Book Antiqua"/>
              </a:rPr>
              <a:t> a2 (w2,b,s1);</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or</a:t>
            </a:r>
            <a:r>
              <a:rPr lang="en-US" sz="2400">
                <a:solidFill>
                  <a:schemeClr val="dk1"/>
                </a:solidFill>
                <a:latin typeface="Book Antiqua"/>
                <a:ea typeface="Book Antiqua"/>
                <a:cs typeface="Book Antiqua"/>
                <a:sym typeface="Book Antiqua"/>
              </a:rPr>
              <a:t> o1(y,w1,w2);</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endmodule</a:t>
            </a:r>
            <a:endParaRPr b="1" sz="2400">
              <a:solidFill>
                <a:srgbClr val="C00000"/>
              </a:solidFill>
              <a:latin typeface="Book Antiqua"/>
              <a:ea typeface="Book Antiqua"/>
              <a:cs typeface="Book Antiqua"/>
              <a:sym typeface="Book Antiqua"/>
            </a:endParaRPr>
          </a:p>
        </p:txBody>
      </p:sp>
      <p:sp>
        <p:nvSpPr>
          <p:cNvPr id="216" name="Google Shape;216;p15"/>
          <p:cNvSpPr txBox="1"/>
          <p:nvPr/>
        </p:nvSpPr>
        <p:spPr>
          <a:xfrm>
            <a:off x="4535183" y="1685818"/>
            <a:ext cx="541020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module</a:t>
            </a:r>
            <a:r>
              <a:rPr lang="en-US" sz="2400">
                <a:solidFill>
                  <a:schemeClr val="dk1"/>
                </a:solidFill>
                <a:latin typeface="Book Antiqua"/>
                <a:ea typeface="Book Antiqua"/>
                <a:cs typeface="Book Antiqua"/>
                <a:sym typeface="Book Antiqua"/>
              </a:rPr>
              <a:t>  frmux (a,b,c,d,se1, y);</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a,b,c,d,se1;</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output</a:t>
            </a:r>
            <a:r>
              <a:rPr lang="en-US" sz="2400">
                <a:solidFill>
                  <a:schemeClr val="dk1"/>
                </a:solidFill>
                <a:latin typeface="Book Antiqua"/>
                <a:ea typeface="Book Antiqua"/>
                <a:cs typeface="Book Antiqua"/>
                <a:sym typeface="Book Antiqua"/>
              </a:rPr>
              <a:t> y;</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y,se1,w1,w2;</a:t>
            </a:r>
            <a:endParaRPr/>
          </a:p>
          <a:p>
            <a:pPr indent="0" lvl="0" marL="0" marR="0" rtl="0" algn="l">
              <a:lnSpc>
                <a:spcPct val="150000"/>
              </a:lnSpc>
              <a:spcBef>
                <a:spcPts val="0"/>
              </a:spcBef>
              <a:spcAft>
                <a:spcPts val="0"/>
              </a:spcAft>
              <a:buClr>
                <a:schemeClr val="dk1"/>
              </a:buClr>
              <a:buSzPts val="2400"/>
              <a:buFont typeface="Book Antiqua"/>
              <a:buNone/>
            </a:pPr>
            <a:r>
              <a:rPr lang="en-US" sz="2400">
                <a:solidFill>
                  <a:schemeClr val="dk1"/>
                </a:solidFill>
                <a:latin typeface="Book Antiqua"/>
                <a:ea typeface="Book Antiqua"/>
                <a:cs typeface="Book Antiqua"/>
                <a:sym typeface="Book Antiqua"/>
              </a:rPr>
              <a:t>twmux t1(.a(a), .b(b), .s(se1), .y(w1) );</a:t>
            </a:r>
            <a:endParaRPr/>
          </a:p>
          <a:p>
            <a:pPr indent="0" lvl="0" marL="0" marR="0" rtl="0" algn="l">
              <a:lnSpc>
                <a:spcPct val="150000"/>
              </a:lnSpc>
              <a:spcBef>
                <a:spcPts val="0"/>
              </a:spcBef>
              <a:spcAft>
                <a:spcPts val="0"/>
              </a:spcAft>
              <a:buNone/>
            </a:pPr>
            <a:r>
              <a:rPr lang="en-US" sz="2400">
                <a:solidFill>
                  <a:schemeClr val="dk1"/>
                </a:solidFill>
                <a:latin typeface="Book Antiqua"/>
                <a:ea typeface="Book Antiqua"/>
                <a:cs typeface="Book Antiqua"/>
                <a:sym typeface="Book Antiqua"/>
              </a:rPr>
              <a:t>twmux t2(.a (c), .b(d), .s(se1), .y(w2) );</a:t>
            </a:r>
            <a:endParaRPr/>
          </a:p>
          <a:p>
            <a:pPr indent="0" lvl="0" marL="0" marR="0" rtl="0" algn="l">
              <a:lnSpc>
                <a:spcPct val="150000"/>
              </a:lnSpc>
              <a:spcBef>
                <a:spcPts val="0"/>
              </a:spcBef>
              <a:spcAft>
                <a:spcPts val="0"/>
              </a:spcAft>
              <a:buNone/>
            </a:pPr>
            <a:r>
              <a:rPr lang="en-US" sz="2400">
                <a:solidFill>
                  <a:schemeClr val="dk1"/>
                </a:solidFill>
                <a:latin typeface="Book Antiqua"/>
                <a:ea typeface="Book Antiqua"/>
                <a:cs typeface="Book Antiqua"/>
                <a:sym typeface="Book Antiqua"/>
              </a:rPr>
              <a:t>twmux 3(.a(w1), .b(w2), .s(se1), .y(y));</a:t>
            </a:r>
            <a:endParaRPr/>
          </a:p>
          <a:p>
            <a:pPr indent="0" lvl="0" marL="0" marR="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endmodule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6"/>
          <p:cNvPicPr preferRelativeResize="0"/>
          <p:nvPr/>
        </p:nvPicPr>
        <p:blipFill rotWithShape="1">
          <a:blip r:embed="rId3">
            <a:alphaModFix/>
          </a:blip>
          <a:srcRect b="0" l="0" r="0" t="0"/>
          <a:stretch/>
        </p:blipFill>
        <p:spPr>
          <a:xfrm>
            <a:off x="2169835" y="3084546"/>
            <a:ext cx="7852329" cy="688908"/>
          </a:xfrm>
          <a:prstGeom prst="rect">
            <a:avLst/>
          </a:prstGeom>
          <a:noFill/>
          <a:ln>
            <a:noFill/>
          </a:ln>
        </p:spPr>
      </p:pic>
      <p:sp>
        <p:nvSpPr>
          <p:cNvPr id="223" name="Google Shape;223;p1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Dataflow Modeling </a:t>
            </a:r>
            <a:endParaRPr/>
          </a:p>
        </p:txBody>
      </p:sp>
      <p:sp>
        <p:nvSpPr>
          <p:cNvPr id="229" name="Google Shape;229;p17"/>
          <p:cNvSpPr txBox="1"/>
          <p:nvPr/>
        </p:nvSpPr>
        <p:spPr>
          <a:xfrm>
            <a:off x="1762018" y="1690690"/>
            <a:ext cx="8229600" cy="4800600"/>
          </a:xfrm>
          <a:prstGeom prst="rect">
            <a:avLst/>
          </a:prstGeom>
          <a:noFill/>
          <a:ln>
            <a:noFill/>
          </a:ln>
        </p:spPr>
        <p:txBody>
          <a:bodyPr anchorCtr="0" anchor="t" bIns="45700" lIns="91425" spcFirstLastPara="1" rIns="91425" wrap="square" tIns="45700">
            <a:normAutofit fontScale="92500" lnSpcReduction="20000"/>
          </a:bodyPr>
          <a:lstStyle/>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Gate level Modeling approach works well for small circuits but not for complex designs.</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Designers can design more effectively if they concentrate on implementing the function at a level of abstraction higher than gate level.</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Dataflow modeling provides a powerful way to implement a design.</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Verilog allows a circuit to be designed in terms of the data flow between registers and how a design processes data rather than instantiation of individual gates.</a:t>
            </a:r>
            <a:endParaRPr/>
          </a:p>
        </p:txBody>
      </p:sp>
      <p:sp>
        <p:nvSpPr>
          <p:cNvPr id="230" name="Google Shape;230;p1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236" name="Google Shape;236;p18"/>
          <p:cNvSpPr txBox="1"/>
          <p:nvPr/>
        </p:nvSpPr>
        <p:spPr>
          <a:xfrm>
            <a:off x="1981200" y="1616073"/>
            <a:ext cx="8229600" cy="4876800"/>
          </a:xfrm>
          <a:prstGeom prst="rect">
            <a:avLst/>
          </a:prstGeom>
          <a:noFill/>
          <a:ln>
            <a:noFill/>
          </a:ln>
        </p:spPr>
        <p:txBody>
          <a:bodyPr anchorCtr="0" anchor="t" bIns="45700" lIns="91425" spcFirstLastPara="1" rIns="91425" wrap="square" tIns="45700">
            <a:normAutofit fontScale="92500" lnSpcReduction="10000"/>
          </a:bodyPr>
          <a:lstStyle/>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With gate densities on chips increasing rapidly, dataflow modeling has assumed great importance.</a:t>
            </a:r>
            <a:endParaRPr/>
          </a:p>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Currently, automated tools are used to create a gate-level circuit from a dataflow design description. This process is called logic synthesis.</a:t>
            </a:r>
            <a:endParaRPr/>
          </a:p>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The data flow modeling allows the designer to concentrate on optimizing the circuit in terms of data flow. </a:t>
            </a:r>
            <a:endParaRPr/>
          </a:p>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In the digital design community, the term RTL (Register Transfer Level) design is commonly used for a combination of dataflow modeling and behavioral modeling.</a:t>
            </a:r>
            <a:endParaRPr sz="2400">
              <a:solidFill>
                <a:schemeClr val="dk1"/>
              </a:solidFill>
              <a:latin typeface="Book Antiqua"/>
              <a:ea typeface="Book Antiqua"/>
              <a:cs typeface="Book Antiqua"/>
              <a:sym typeface="Book Antiqua"/>
            </a:endParaRPr>
          </a:p>
        </p:txBody>
      </p:sp>
      <p:sp>
        <p:nvSpPr>
          <p:cNvPr id="237" name="Google Shape;237;p1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838200" y="365128"/>
            <a:ext cx="10515600" cy="9807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Continuous assignment </a:t>
            </a:r>
            <a:endParaRPr/>
          </a:p>
        </p:txBody>
      </p:sp>
      <p:sp>
        <p:nvSpPr>
          <p:cNvPr id="243" name="Google Shape;243;p19"/>
          <p:cNvSpPr txBox="1"/>
          <p:nvPr/>
        </p:nvSpPr>
        <p:spPr>
          <a:xfrm>
            <a:off x="1752600" y="1441807"/>
            <a:ext cx="8686800" cy="5334000"/>
          </a:xfrm>
          <a:prstGeom prst="rect">
            <a:avLst/>
          </a:prstGeom>
          <a:noFill/>
          <a:ln>
            <a:noFill/>
          </a:ln>
        </p:spPr>
        <p:txBody>
          <a:bodyPr anchorCtr="0" anchor="t" bIns="45700" lIns="91425" spcFirstLastPara="1" rIns="91425" wrap="square" tIns="45700">
            <a:normAutofit fontScale="92500" lnSpcReduction="10000"/>
          </a:bodyPr>
          <a:lstStyle/>
          <a:p>
            <a:pPr indent="-228594" lvl="0" marL="228594" marR="0" rtl="0" algn="l">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This level of abstraction level resembles like that of boolean equation representation of digital systems.</a:t>
            </a:r>
            <a:endParaRPr/>
          </a:p>
          <a:p>
            <a:pPr indent="-87623" lvl="0" marL="228594" marR="0" rtl="0" algn="l">
              <a:lnSpc>
                <a:spcPct val="150000"/>
              </a:lnSpc>
              <a:spcBef>
                <a:spcPts val="0"/>
              </a:spcBef>
              <a:spcAft>
                <a:spcPts val="0"/>
              </a:spcAft>
              <a:buClr>
                <a:schemeClr val="dk1"/>
              </a:buClr>
              <a:buSzPct val="100000"/>
              <a:buFont typeface="Arial"/>
              <a:buNone/>
            </a:pPr>
            <a:r>
              <a:t/>
            </a:r>
            <a:endParaRPr sz="2400">
              <a:solidFill>
                <a:schemeClr val="dk1"/>
              </a:solidFill>
              <a:latin typeface="Book Antiqua"/>
              <a:ea typeface="Book Antiqua"/>
              <a:cs typeface="Book Antiqua"/>
              <a:sym typeface="Book Antiqua"/>
            </a:endParaRPr>
          </a:p>
          <a:p>
            <a:pPr indent="-228594" lvl="0" marL="228594" marR="0" rtl="0" algn="l">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The dataflow assignments are called “Continuous Assignments”.</a:t>
            </a:r>
            <a:endParaRPr/>
          </a:p>
          <a:p>
            <a:pPr indent="-87623" lvl="0" marL="228594" marR="0" rtl="0" algn="l">
              <a:lnSpc>
                <a:spcPct val="150000"/>
              </a:lnSpc>
              <a:spcBef>
                <a:spcPts val="0"/>
              </a:spcBef>
              <a:spcAft>
                <a:spcPts val="0"/>
              </a:spcAft>
              <a:buClr>
                <a:schemeClr val="dk1"/>
              </a:buClr>
              <a:buSzPct val="100000"/>
              <a:buFont typeface="Arial"/>
              <a:buNone/>
            </a:pPr>
            <a:r>
              <a:t/>
            </a:r>
            <a:endParaRPr sz="2400">
              <a:solidFill>
                <a:schemeClr val="dk1"/>
              </a:solidFill>
              <a:latin typeface="Book Antiqua"/>
              <a:ea typeface="Book Antiqua"/>
              <a:cs typeface="Book Antiqua"/>
              <a:sym typeface="Book Antiqua"/>
            </a:endParaRPr>
          </a:p>
          <a:p>
            <a:pPr indent="-228594" lvl="0" marL="228594" marR="0" rtl="0" algn="l">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Continuous assignments  are  always active.</a:t>
            </a:r>
            <a:endParaRPr/>
          </a:p>
          <a:p>
            <a:pPr indent="-87623" lvl="0" marL="228594" marR="0" rtl="0" algn="l">
              <a:lnSpc>
                <a:spcPct val="150000"/>
              </a:lnSpc>
              <a:spcBef>
                <a:spcPts val="0"/>
              </a:spcBef>
              <a:spcAft>
                <a:spcPts val="0"/>
              </a:spcAft>
              <a:buClr>
                <a:schemeClr val="dk1"/>
              </a:buClr>
              <a:buSzPct val="100000"/>
              <a:buFont typeface="Arial"/>
              <a:buNone/>
            </a:pPr>
            <a:r>
              <a:t/>
            </a:r>
            <a:endParaRPr sz="2400">
              <a:solidFill>
                <a:schemeClr val="dk1"/>
              </a:solidFill>
              <a:latin typeface="Book Antiqua"/>
              <a:ea typeface="Book Antiqua"/>
              <a:cs typeface="Book Antiqua"/>
              <a:sym typeface="Book Antiqua"/>
            </a:endParaRPr>
          </a:p>
          <a:p>
            <a:pPr indent="-228594" lvl="0" marL="228594" marR="0" rtl="0" algn="l">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Syntax: </a:t>
            </a:r>
            <a:r>
              <a:rPr b="1" i="1" lang="en-US" sz="2400">
                <a:solidFill>
                  <a:srgbClr val="996600"/>
                </a:solidFill>
                <a:latin typeface="Book Antiqua"/>
                <a:ea typeface="Book Antiqua"/>
                <a:cs typeface="Book Antiqua"/>
                <a:sym typeface="Book Antiqua"/>
              </a:rPr>
              <a:t>assign</a:t>
            </a:r>
            <a:r>
              <a:rPr b="1" lang="en-US" sz="2400">
                <a:solidFill>
                  <a:schemeClr val="dk1"/>
                </a:solidFill>
                <a:latin typeface="Book Antiqua"/>
                <a:ea typeface="Book Antiqua"/>
                <a:cs typeface="Book Antiqua"/>
                <a:sym typeface="Book Antiqua"/>
              </a:rPr>
              <a:t> </a:t>
            </a:r>
            <a:r>
              <a:rPr lang="en-US" sz="2400">
                <a:solidFill>
                  <a:schemeClr val="dk1"/>
                </a:solidFill>
                <a:latin typeface="Book Antiqua"/>
                <a:ea typeface="Book Antiqua"/>
                <a:cs typeface="Book Antiqua"/>
                <a:sym typeface="Book Antiqua"/>
              </a:rPr>
              <a:t> #</a:t>
            </a:r>
            <a:r>
              <a:rPr i="1" lang="en-US" sz="2400">
                <a:solidFill>
                  <a:schemeClr val="dk1"/>
                </a:solidFill>
                <a:latin typeface="Book Antiqua"/>
                <a:ea typeface="Book Antiqua"/>
                <a:cs typeface="Book Antiqua"/>
                <a:sym typeface="Book Antiqua"/>
              </a:rPr>
              <a:t>(delay) target = expression;</a:t>
            </a:r>
            <a:endParaRPr/>
          </a:p>
          <a:p>
            <a:pPr indent="-87623" lvl="0" marL="228594" marR="0" rtl="0" algn="l">
              <a:lnSpc>
                <a:spcPct val="150000"/>
              </a:lnSpc>
              <a:spcBef>
                <a:spcPts val="0"/>
              </a:spcBef>
              <a:spcAft>
                <a:spcPts val="0"/>
              </a:spcAft>
              <a:buClr>
                <a:schemeClr val="dk1"/>
              </a:buClr>
              <a:buSzPct val="100000"/>
              <a:buFont typeface="Arial"/>
              <a:buNone/>
            </a:pPr>
            <a:r>
              <a:t/>
            </a:r>
            <a:endParaRPr sz="2400">
              <a:solidFill>
                <a:schemeClr val="dk1"/>
              </a:solidFill>
              <a:latin typeface="Book Antiqua"/>
              <a:ea typeface="Book Antiqua"/>
              <a:cs typeface="Book Antiqua"/>
              <a:sym typeface="Book Antiqua"/>
            </a:endParaRPr>
          </a:p>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A Verilog module can contain any number of continuous assignment statements, and all staements execute concurrently.</a:t>
            </a:r>
            <a:endParaRPr i="1" sz="2400">
              <a:solidFill>
                <a:schemeClr val="dk1"/>
              </a:solidFill>
              <a:latin typeface="Book Antiqua"/>
              <a:ea typeface="Book Antiqua"/>
              <a:cs typeface="Book Antiqua"/>
              <a:sym typeface="Book Antiqua"/>
            </a:endParaRPr>
          </a:p>
        </p:txBody>
      </p:sp>
      <p:sp>
        <p:nvSpPr>
          <p:cNvPr id="244" name="Google Shape;244;p1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97997"/>
            <a:ext cx="10515600" cy="10013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types of Modelling</a:t>
            </a:r>
            <a:endParaRPr/>
          </a:p>
        </p:txBody>
      </p:sp>
      <p:sp>
        <p:nvSpPr>
          <p:cNvPr id="94" name="Google Shape;94;p2"/>
          <p:cNvSpPr txBox="1"/>
          <p:nvPr>
            <p:ph idx="1" type="body"/>
          </p:nvPr>
        </p:nvSpPr>
        <p:spPr>
          <a:xfrm>
            <a:off x="838200" y="1222625"/>
            <a:ext cx="10515600" cy="4954339"/>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2800"/>
              <a:buChar char="•"/>
            </a:pPr>
            <a:r>
              <a:rPr lang="en-US">
                <a:latin typeface="Book Antiqua"/>
                <a:ea typeface="Book Antiqua"/>
                <a:cs typeface="Book Antiqua"/>
                <a:sym typeface="Book Antiqua"/>
              </a:rPr>
              <a:t>Verilog HDL (Hardware Description Language) offers various modeling techniques that allow engineers to describe digital hardware at different levels of abstraction.</a:t>
            </a:r>
            <a:endParaRPr/>
          </a:p>
          <a:p>
            <a:pPr indent="-228594" lvl="0" marL="228594" rtl="0" algn="just">
              <a:lnSpc>
                <a:spcPct val="90000"/>
              </a:lnSpc>
              <a:spcBef>
                <a:spcPts val="1000"/>
              </a:spcBef>
              <a:spcAft>
                <a:spcPts val="0"/>
              </a:spcAft>
              <a:buClr>
                <a:schemeClr val="dk1"/>
              </a:buClr>
              <a:buSzPts val="2800"/>
              <a:buChar char="•"/>
            </a:pPr>
            <a:r>
              <a:rPr lang="en-US">
                <a:latin typeface="Book Antiqua"/>
                <a:ea typeface="Book Antiqua"/>
                <a:cs typeface="Book Antiqua"/>
                <a:sym typeface="Book Antiqua"/>
              </a:rPr>
              <a:t>Following are the four different levels of abstraction which can be described by four different coding styles of Verilog language:</a:t>
            </a:r>
            <a:endParaRPr/>
          </a:p>
          <a:p>
            <a:pPr indent="-228594" lvl="0" marL="228594" rtl="0" algn="just">
              <a:lnSpc>
                <a:spcPct val="90000"/>
              </a:lnSpc>
              <a:spcBef>
                <a:spcPts val="1000"/>
              </a:spcBef>
              <a:spcAft>
                <a:spcPts val="0"/>
              </a:spcAft>
              <a:buClr>
                <a:schemeClr val="dk1"/>
              </a:buClr>
              <a:buSzPts val="2800"/>
              <a:buFont typeface="Calibri"/>
              <a:buAutoNum type="arabicPeriod"/>
            </a:pPr>
            <a:r>
              <a:rPr lang="en-US">
                <a:latin typeface="Book Antiqua"/>
                <a:ea typeface="Book Antiqua"/>
                <a:cs typeface="Book Antiqua"/>
                <a:sym typeface="Book Antiqua"/>
              </a:rPr>
              <a:t>Behavioral or Algorithmic level</a:t>
            </a:r>
            <a:endParaRPr/>
          </a:p>
          <a:p>
            <a:pPr indent="-228594" lvl="0" marL="228594" rtl="0" algn="just">
              <a:lnSpc>
                <a:spcPct val="90000"/>
              </a:lnSpc>
              <a:spcBef>
                <a:spcPts val="1000"/>
              </a:spcBef>
              <a:spcAft>
                <a:spcPts val="0"/>
              </a:spcAft>
              <a:buClr>
                <a:schemeClr val="dk1"/>
              </a:buClr>
              <a:buSzPts val="2800"/>
              <a:buFont typeface="Calibri"/>
              <a:buAutoNum type="arabicPeriod"/>
            </a:pPr>
            <a:r>
              <a:rPr lang="en-US">
                <a:latin typeface="Book Antiqua"/>
                <a:ea typeface="Book Antiqua"/>
                <a:cs typeface="Book Antiqua"/>
                <a:sym typeface="Book Antiqua"/>
              </a:rPr>
              <a:t>Dataflow level</a:t>
            </a:r>
            <a:endParaRPr/>
          </a:p>
          <a:p>
            <a:pPr indent="-228594" lvl="0" marL="228594" rtl="0" algn="just">
              <a:lnSpc>
                <a:spcPct val="90000"/>
              </a:lnSpc>
              <a:spcBef>
                <a:spcPts val="1000"/>
              </a:spcBef>
              <a:spcAft>
                <a:spcPts val="0"/>
              </a:spcAft>
              <a:buClr>
                <a:schemeClr val="dk1"/>
              </a:buClr>
              <a:buSzPts val="2800"/>
              <a:buFont typeface="Calibri"/>
              <a:buAutoNum type="arabicPeriod"/>
            </a:pPr>
            <a:r>
              <a:rPr lang="en-US">
                <a:latin typeface="Book Antiqua"/>
                <a:ea typeface="Book Antiqua"/>
                <a:cs typeface="Book Antiqua"/>
                <a:sym typeface="Book Antiqua"/>
              </a:rPr>
              <a:t>Gate level or Structural level</a:t>
            </a:r>
            <a:endParaRPr/>
          </a:p>
          <a:p>
            <a:pPr indent="-228594" lvl="0" marL="228594" rtl="0" algn="just">
              <a:lnSpc>
                <a:spcPct val="90000"/>
              </a:lnSpc>
              <a:spcBef>
                <a:spcPts val="1000"/>
              </a:spcBef>
              <a:spcAft>
                <a:spcPts val="0"/>
              </a:spcAft>
              <a:buClr>
                <a:schemeClr val="dk1"/>
              </a:buClr>
              <a:buSzPts val="2800"/>
              <a:buFont typeface="Calibri"/>
              <a:buAutoNum type="arabicPeriod"/>
            </a:pPr>
            <a:r>
              <a:rPr lang="en-US">
                <a:latin typeface="Book Antiqua"/>
                <a:ea typeface="Book Antiqua"/>
                <a:cs typeface="Book Antiqua"/>
                <a:sym typeface="Book Antiqua"/>
              </a:rPr>
              <a:t>Switch level</a:t>
            </a:r>
            <a:endParaRPr/>
          </a:p>
          <a:p>
            <a:pPr indent="-50793" lvl="0" marL="228594" rtl="0" algn="l">
              <a:lnSpc>
                <a:spcPct val="90000"/>
              </a:lnSpc>
              <a:spcBef>
                <a:spcPts val="1000"/>
              </a:spcBef>
              <a:spcAft>
                <a:spcPts val="0"/>
              </a:spcAft>
              <a:buClr>
                <a:schemeClr val="dk1"/>
              </a:buClr>
              <a:buSzPts val="2800"/>
              <a:buNone/>
            </a:pPr>
            <a:r>
              <a:t/>
            </a:r>
            <a:endParaRPr/>
          </a:p>
        </p:txBody>
      </p:sp>
      <p:sp>
        <p:nvSpPr>
          <p:cNvPr id="95" name="Google Shape;95;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250" name="Google Shape;250;p20"/>
          <p:cNvSpPr txBox="1"/>
          <p:nvPr/>
        </p:nvSpPr>
        <p:spPr>
          <a:xfrm>
            <a:off x="1714500" y="1397285"/>
            <a:ext cx="8763000" cy="5257800"/>
          </a:xfrm>
          <a:prstGeom prst="rect">
            <a:avLst/>
          </a:prstGeom>
          <a:noFill/>
          <a:ln>
            <a:noFill/>
          </a:ln>
        </p:spPr>
        <p:txBody>
          <a:bodyPr anchorCtr="0" anchor="t" bIns="45700" lIns="91425" spcFirstLastPara="1" rIns="91425" wrap="square" tIns="45700">
            <a:normAutofit/>
          </a:bodyPr>
          <a:lstStyle/>
          <a:p>
            <a:pPr indent="-228594" lvl="0" marL="228594"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LHS target -&gt;  always a net, </a:t>
            </a:r>
            <a:r>
              <a:rPr i="1" lang="en-US" sz="2400">
                <a:solidFill>
                  <a:schemeClr val="dk1"/>
                </a:solidFill>
                <a:latin typeface="Book Antiqua"/>
                <a:ea typeface="Book Antiqua"/>
                <a:cs typeface="Book Antiqua"/>
                <a:sym typeface="Book Antiqua"/>
              </a:rPr>
              <a:t>not a register.</a:t>
            </a:r>
            <a:endParaRPr/>
          </a:p>
          <a:p>
            <a:pPr indent="-76193" lvl="0" marL="228594" marR="0" rtl="0" algn="just">
              <a:lnSpc>
                <a:spcPct val="150000"/>
              </a:lnSpc>
              <a:spcBef>
                <a:spcPts val="0"/>
              </a:spcBef>
              <a:spcAft>
                <a:spcPts val="0"/>
              </a:spcAft>
              <a:buClr>
                <a:schemeClr val="dk1"/>
              </a:buClr>
              <a:buSzPts val="2400"/>
              <a:buFont typeface="Arial"/>
              <a:buNone/>
            </a:pPr>
            <a:r>
              <a:t/>
            </a:r>
            <a:endParaRPr i="1" sz="2400">
              <a:solidFill>
                <a:schemeClr val="dk1"/>
              </a:solidFill>
              <a:latin typeface="Book Antiqua"/>
              <a:ea typeface="Book Antiqua"/>
              <a:cs typeface="Book Antiqua"/>
              <a:sym typeface="Book Antiqua"/>
            </a:endParaRPr>
          </a:p>
          <a:p>
            <a:pPr indent="-228594" lvl="0" marL="228594"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RHS -&gt; registers, nets or function calls.</a:t>
            </a:r>
            <a:endParaRPr/>
          </a:p>
          <a:p>
            <a:pPr indent="-76193" lvl="0" marL="228594" marR="0" rtl="0" algn="just">
              <a:lnSpc>
                <a:spcPct val="150000"/>
              </a:lnSpc>
              <a:spcBef>
                <a:spcPts val="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228594" lvl="0" marL="228594"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Delay values can be specified in terms of time units.</a:t>
            </a:r>
            <a:endParaRPr/>
          </a:p>
          <a:p>
            <a:pPr indent="-76193" lvl="0" marL="228594" marR="0" rtl="0" algn="just">
              <a:lnSpc>
                <a:spcPct val="150000"/>
              </a:lnSpc>
              <a:spcBef>
                <a:spcPts val="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228594" lvl="0" marL="228594" marR="0" rtl="0" algn="just">
              <a:lnSpc>
                <a:spcPct val="15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Whenever an event (change of value) occurs on any operand used on the RHS of an expression, the expression is evaluated and assigned to the LHS target.</a:t>
            </a:r>
            <a:endParaRPr/>
          </a:p>
          <a:p>
            <a:pPr indent="-76193" lvl="0" marL="228594" marR="0" rtl="0" algn="just">
              <a:lnSpc>
                <a:spcPct val="150000"/>
              </a:lnSpc>
              <a:spcBef>
                <a:spcPts val="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p:txBody>
      </p:sp>
      <p:sp>
        <p:nvSpPr>
          <p:cNvPr id="251" name="Google Shape;251;p2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continuous assignments</a:t>
            </a:r>
            <a:endParaRPr/>
          </a:p>
        </p:txBody>
      </p:sp>
      <p:sp>
        <p:nvSpPr>
          <p:cNvPr id="257" name="Google Shape;257;p21"/>
          <p:cNvSpPr txBox="1"/>
          <p:nvPr/>
        </p:nvSpPr>
        <p:spPr>
          <a:xfrm>
            <a:off x="1981200" y="1690690"/>
            <a:ext cx="8229600" cy="4114800"/>
          </a:xfrm>
          <a:prstGeom prst="rect">
            <a:avLst/>
          </a:prstGeom>
          <a:noFill/>
          <a:ln>
            <a:noFill/>
          </a:ln>
        </p:spPr>
        <p:txBody>
          <a:bodyPr anchorCtr="0" anchor="t" bIns="45700" lIns="91425" spcFirstLastPara="1" rIns="91425" wrap="square" tIns="45700">
            <a:normAutofit lnSpcReduction="10000"/>
          </a:bodyPr>
          <a:lstStyle/>
          <a:p>
            <a:pPr indent="-228594" lvl="0" marL="228594" marR="0" rtl="0" algn="l">
              <a:lnSpc>
                <a:spcPct val="90000"/>
              </a:lnSpc>
              <a:spcBef>
                <a:spcPts val="0"/>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Regular continuous assignment.</a:t>
            </a:r>
            <a:endParaRPr/>
          </a:p>
          <a:p>
            <a:pPr indent="-228594" lvl="2" marL="1142971" marR="0" rtl="0" algn="l">
              <a:lnSpc>
                <a:spcPct val="90000"/>
              </a:lnSpc>
              <a:spcBef>
                <a:spcPts val="500"/>
              </a:spcBef>
              <a:spcAft>
                <a:spcPts val="0"/>
              </a:spcAft>
              <a:buClr>
                <a:schemeClr val="dk1"/>
              </a:buClr>
              <a:buSzPts val="2800"/>
              <a:buFont typeface="Arial"/>
              <a:buNone/>
            </a:pPr>
            <a:r>
              <a:t/>
            </a:r>
            <a:endParaRPr b="0" i="0" sz="2800" u="none" cap="none" strike="noStrike">
              <a:solidFill>
                <a:schemeClr val="dk1"/>
              </a:solidFill>
              <a:latin typeface="Book Antiqua"/>
              <a:ea typeface="Book Antiqua"/>
              <a:cs typeface="Book Antiqua"/>
              <a:sym typeface="Book Antiqua"/>
            </a:endParaRPr>
          </a:p>
          <a:p>
            <a:pPr indent="-228594" lvl="2" marL="1142971" marR="0" rtl="0" algn="l">
              <a:lnSpc>
                <a:spcPct val="90000"/>
              </a:lnSpc>
              <a:spcBef>
                <a:spcPts val="500"/>
              </a:spcBef>
              <a:spcAft>
                <a:spcPts val="0"/>
              </a:spcAft>
              <a:buClr>
                <a:srgbClr val="996600"/>
              </a:buClr>
              <a:buSzPts val="2800"/>
              <a:buFont typeface="Arial"/>
              <a:buNone/>
            </a:pPr>
            <a:r>
              <a:rPr b="1" i="0" lang="en-US" sz="2800" u="none" cap="none" strike="noStrike">
                <a:solidFill>
                  <a:srgbClr val="996600"/>
                </a:solidFill>
                <a:latin typeface="Book Antiqua"/>
                <a:ea typeface="Book Antiqua"/>
                <a:cs typeface="Book Antiqua"/>
                <a:sym typeface="Book Antiqua"/>
              </a:rPr>
              <a:t>wire</a:t>
            </a:r>
            <a:r>
              <a:rPr b="0" i="0" lang="en-US" sz="2800" u="none" cap="none" strike="noStrike">
                <a:solidFill>
                  <a:schemeClr val="dk1"/>
                </a:solidFill>
                <a:latin typeface="Book Antiqua"/>
                <a:ea typeface="Book Antiqua"/>
                <a:cs typeface="Book Antiqua"/>
                <a:sym typeface="Book Antiqua"/>
              </a:rPr>
              <a:t> mux_out, a_in, b_in, sel_in;</a:t>
            </a:r>
            <a:endParaRPr/>
          </a:p>
          <a:p>
            <a:pPr indent="-228594" lvl="2" marL="1142971" marR="0" rtl="0" algn="l">
              <a:lnSpc>
                <a:spcPct val="90000"/>
              </a:lnSpc>
              <a:spcBef>
                <a:spcPts val="500"/>
              </a:spcBef>
              <a:spcAft>
                <a:spcPts val="0"/>
              </a:spcAft>
              <a:buClr>
                <a:srgbClr val="996600"/>
              </a:buClr>
              <a:buSzPts val="2800"/>
              <a:buFont typeface="Arial"/>
              <a:buNone/>
            </a:pPr>
            <a:r>
              <a:rPr b="1" i="0" lang="en-US" sz="2800" u="none" cap="none" strike="noStrike">
                <a:solidFill>
                  <a:srgbClr val="996600"/>
                </a:solidFill>
                <a:latin typeface="Book Antiqua"/>
                <a:ea typeface="Book Antiqua"/>
                <a:cs typeface="Book Antiqua"/>
                <a:sym typeface="Book Antiqua"/>
              </a:rPr>
              <a:t>assign</a:t>
            </a:r>
            <a:r>
              <a:rPr b="0" i="0" lang="en-US" sz="2800" u="none" cap="none" strike="noStrike">
                <a:solidFill>
                  <a:schemeClr val="dk1"/>
                </a:solidFill>
                <a:latin typeface="Book Antiqua"/>
                <a:ea typeface="Book Antiqua"/>
                <a:cs typeface="Book Antiqua"/>
                <a:sym typeface="Book Antiqua"/>
              </a:rPr>
              <a:t> mux_out = sel_in ? b_in : a_in;</a:t>
            </a:r>
            <a:endParaRPr/>
          </a:p>
          <a:p>
            <a:pPr indent="-228594" lvl="2" marL="1142971" marR="0" rtl="0" algn="l">
              <a:lnSpc>
                <a:spcPct val="90000"/>
              </a:lnSpc>
              <a:spcBef>
                <a:spcPts val="500"/>
              </a:spcBef>
              <a:spcAft>
                <a:spcPts val="0"/>
              </a:spcAft>
              <a:buClr>
                <a:schemeClr val="dk1"/>
              </a:buClr>
              <a:buSzPts val="2800"/>
              <a:buFont typeface="Arial"/>
              <a:buNone/>
            </a:pPr>
            <a:r>
              <a:t/>
            </a:r>
            <a:endParaRPr b="0" i="0" sz="2800" u="none" cap="none" strike="noStrike">
              <a:solidFill>
                <a:schemeClr val="dk1"/>
              </a:solidFill>
              <a:latin typeface="Book Antiqua"/>
              <a:ea typeface="Book Antiqua"/>
              <a:cs typeface="Book Antiqua"/>
              <a:sym typeface="Book Antiqua"/>
            </a:endParaRPr>
          </a:p>
          <a:p>
            <a:pPr indent="-228594" lvl="0" marL="228594" marR="0" rtl="0" algn="l">
              <a:lnSpc>
                <a:spcPct val="90000"/>
              </a:lnSpc>
              <a:spcBef>
                <a:spcPts val="1000"/>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Implicit continuous assignment.</a:t>
            </a:r>
            <a:endParaRPr/>
          </a:p>
          <a:p>
            <a:pPr indent="-228594" lvl="2" marL="1142971" marR="0" rtl="0" algn="l">
              <a:lnSpc>
                <a:spcPct val="90000"/>
              </a:lnSpc>
              <a:spcBef>
                <a:spcPts val="500"/>
              </a:spcBef>
              <a:spcAft>
                <a:spcPts val="0"/>
              </a:spcAft>
              <a:buClr>
                <a:schemeClr val="dk1"/>
              </a:buClr>
              <a:buSzPts val="2800"/>
              <a:buFont typeface="Arial"/>
              <a:buNone/>
            </a:pPr>
            <a:r>
              <a:t/>
            </a:r>
            <a:endParaRPr b="0" i="0" sz="2800" u="none" cap="none" strike="noStrike">
              <a:solidFill>
                <a:schemeClr val="dk1"/>
              </a:solidFill>
              <a:latin typeface="Book Antiqua"/>
              <a:ea typeface="Book Antiqua"/>
              <a:cs typeface="Book Antiqua"/>
              <a:sym typeface="Book Antiqua"/>
            </a:endParaRPr>
          </a:p>
          <a:p>
            <a:pPr indent="-228594" lvl="2" marL="1142971" marR="0" rtl="0" algn="l">
              <a:lnSpc>
                <a:spcPct val="90000"/>
              </a:lnSpc>
              <a:spcBef>
                <a:spcPts val="500"/>
              </a:spcBef>
              <a:spcAft>
                <a:spcPts val="0"/>
              </a:spcAft>
              <a:buClr>
                <a:srgbClr val="996600"/>
              </a:buClr>
              <a:buSzPts val="2800"/>
              <a:buFont typeface="Arial"/>
              <a:buNone/>
            </a:pPr>
            <a:r>
              <a:rPr b="1" i="0" lang="en-US" sz="2800" u="none" cap="none" strike="noStrike">
                <a:solidFill>
                  <a:srgbClr val="996600"/>
                </a:solidFill>
                <a:latin typeface="Book Antiqua"/>
                <a:ea typeface="Book Antiqua"/>
                <a:cs typeface="Book Antiqua"/>
                <a:sym typeface="Book Antiqua"/>
              </a:rPr>
              <a:t>wire</a:t>
            </a:r>
            <a:r>
              <a:rPr b="0" i="0" lang="en-US" sz="2800" u="none" cap="none" strike="noStrike">
                <a:solidFill>
                  <a:srgbClr val="996600"/>
                </a:solidFill>
                <a:latin typeface="Book Antiqua"/>
                <a:ea typeface="Book Antiqua"/>
                <a:cs typeface="Book Antiqua"/>
                <a:sym typeface="Book Antiqua"/>
              </a:rPr>
              <a:t> </a:t>
            </a:r>
            <a:r>
              <a:rPr b="0" i="0" lang="en-US" sz="2800" u="none" cap="none" strike="noStrike">
                <a:solidFill>
                  <a:schemeClr val="dk1"/>
                </a:solidFill>
                <a:latin typeface="Book Antiqua"/>
                <a:ea typeface="Book Antiqua"/>
                <a:cs typeface="Book Antiqua"/>
                <a:sym typeface="Book Antiqua"/>
              </a:rPr>
              <a:t>a_in, b_in, sel_in;</a:t>
            </a:r>
            <a:endParaRPr b="0" i="0" sz="2800" u="none" cap="none" strike="noStrike">
              <a:solidFill>
                <a:srgbClr val="996600"/>
              </a:solidFill>
              <a:latin typeface="Book Antiqua"/>
              <a:ea typeface="Book Antiqua"/>
              <a:cs typeface="Book Antiqua"/>
              <a:sym typeface="Book Antiqua"/>
            </a:endParaRPr>
          </a:p>
          <a:p>
            <a:pPr indent="-228594" lvl="2" marL="1142971" marR="0" rtl="0" algn="l">
              <a:lnSpc>
                <a:spcPct val="90000"/>
              </a:lnSpc>
              <a:spcBef>
                <a:spcPts val="500"/>
              </a:spcBef>
              <a:spcAft>
                <a:spcPts val="0"/>
              </a:spcAft>
              <a:buClr>
                <a:srgbClr val="996600"/>
              </a:buClr>
              <a:buSzPts val="2800"/>
              <a:buFont typeface="Arial"/>
              <a:buNone/>
            </a:pPr>
            <a:r>
              <a:rPr b="1" i="0" lang="en-US" sz="2800" u="none" cap="none" strike="noStrike">
                <a:solidFill>
                  <a:srgbClr val="996600"/>
                </a:solidFill>
                <a:latin typeface="Book Antiqua"/>
                <a:ea typeface="Book Antiqua"/>
                <a:cs typeface="Book Antiqua"/>
                <a:sym typeface="Book Antiqua"/>
              </a:rPr>
              <a:t>wire</a:t>
            </a:r>
            <a:r>
              <a:rPr b="0" i="0" lang="en-US" sz="2800" u="none" cap="none" strike="noStrike">
                <a:solidFill>
                  <a:schemeClr val="dk1"/>
                </a:solidFill>
                <a:latin typeface="Book Antiqua"/>
                <a:ea typeface="Book Antiqua"/>
                <a:cs typeface="Book Antiqua"/>
                <a:sym typeface="Book Antiqua"/>
              </a:rPr>
              <a:t> mux_out = sel_in ? b_in : a_in;</a:t>
            </a:r>
            <a:endParaRPr b="0" i="0" sz="2800" u="none" cap="none" strike="noStrike">
              <a:solidFill>
                <a:schemeClr val="dk1"/>
              </a:solidFill>
              <a:latin typeface="Book Antiqua"/>
              <a:ea typeface="Book Antiqua"/>
              <a:cs typeface="Book Antiqua"/>
              <a:sym typeface="Book Antiqua"/>
            </a:endParaRPr>
          </a:p>
        </p:txBody>
      </p:sp>
      <p:sp>
        <p:nvSpPr>
          <p:cNvPr id="258" name="Google Shape;258;p2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838200" y="57168"/>
            <a:ext cx="10515600" cy="6825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Continuous assignment examples</a:t>
            </a:r>
            <a:endParaRPr/>
          </a:p>
        </p:txBody>
      </p:sp>
      <p:sp>
        <p:nvSpPr>
          <p:cNvPr id="264" name="Google Shape;264;p22"/>
          <p:cNvSpPr txBox="1"/>
          <p:nvPr/>
        </p:nvSpPr>
        <p:spPr>
          <a:xfrm>
            <a:off x="533399" y="739741"/>
            <a:ext cx="11549009" cy="5737260"/>
          </a:xfrm>
          <a:prstGeom prst="rect">
            <a:avLst/>
          </a:prstGeom>
          <a:noFill/>
          <a:ln>
            <a:noFill/>
          </a:ln>
        </p:spPr>
        <p:txBody>
          <a:bodyPr anchorCtr="0" anchor="t" bIns="45700" lIns="91425" spcFirstLastPara="1" rIns="91425" wrap="square" tIns="45700">
            <a:normAutofit/>
          </a:bodyPr>
          <a:lstStyle/>
          <a:p>
            <a:pPr indent="-228594" lvl="0" marL="228594" marR="0" rtl="0" algn="just">
              <a:lnSpc>
                <a:spcPct val="110000"/>
              </a:lnSpc>
              <a:spcBef>
                <a:spcPts val="0"/>
              </a:spcBef>
              <a:spcAft>
                <a:spcPts val="0"/>
              </a:spcAft>
              <a:buClr>
                <a:srgbClr val="996600"/>
              </a:buClr>
              <a:buSzPts val="2400"/>
              <a:buFont typeface="Arial"/>
              <a:buNone/>
            </a:pPr>
            <a:r>
              <a:rPr b="1" lang="en-US" sz="2400">
                <a:solidFill>
                  <a:srgbClr val="9966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and_out;</a:t>
            </a:r>
            <a:endParaRPr/>
          </a:p>
          <a:p>
            <a:pPr indent="-228594" lvl="0" marL="228594" marR="0" rtl="0" algn="just">
              <a:lnSpc>
                <a:spcPct val="110000"/>
              </a:lnSpc>
              <a:spcBef>
                <a:spcPts val="1000"/>
              </a:spcBef>
              <a:spcAft>
                <a:spcPts val="0"/>
              </a:spcAft>
              <a:buClr>
                <a:srgbClr val="996600"/>
              </a:buClr>
              <a:buSzPts val="2400"/>
              <a:buFont typeface="Arial"/>
              <a:buNone/>
            </a:pPr>
            <a:r>
              <a:rPr b="1" lang="en-US" sz="2400">
                <a:solidFill>
                  <a:srgbClr val="996600"/>
                </a:solidFill>
                <a:latin typeface="Book Antiqua"/>
                <a:ea typeface="Book Antiqua"/>
                <a:cs typeface="Book Antiqua"/>
                <a:sym typeface="Book Antiqua"/>
              </a:rPr>
              <a:t>assign</a:t>
            </a:r>
            <a:r>
              <a:rPr lang="en-US" sz="2400">
                <a:solidFill>
                  <a:schemeClr val="dk1"/>
                </a:solidFill>
                <a:latin typeface="Book Antiqua"/>
                <a:ea typeface="Book Antiqua"/>
                <a:cs typeface="Book Antiqua"/>
                <a:sym typeface="Book Antiqua"/>
              </a:rPr>
              <a:t>  and_out = i1 &amp; i2; // regular continuous assignment</a:t>
            </a:r>
            <a:endParaRPr sz="2400">
              <a:solidFill>
                <a:srgbClr val="996600"/>
              </a:solidFill>
              <a:latin typeface="Book Antiqua"/>
              <a:ea typeface="Book Antiqua"/>
              <a:cs typeface="Book Antiqua"/>
              <a:sym typeface="Book Antiqua"/>
            </a:endParaRPr>
          </a:p>
          <a:p>
            <a:pPr indent="-228594" lvl="0" marL="228594" marR="0" rtl="0" algn="just">
              <a:lnSpc>
                <a:spcPct val="110000"/>
              </a:lnSpc>
              <a:spcBef>
                <a:spcPts val="1000"/>
              </a:spcBef>
              <a:spcAft>
                <a:spcPts val="0"/>
              </a:spcAft>
              <a:buClr>
                <a:srgbClr val="996600"/>
              </a:buClr>
              <a:buSzPts val="2400"/>
              <a:buFont typeface="Arial"/>
              <a:buNone/>
            </a:pPr>
            <a:r>
              <a:rPr b="1" lang="en-US" sz="2400">
                <a:solidFill>
                  <a:srgbClr val="996600"/>
                </a:solidFill>
                <a:latin typeface="Book Antiqua"/>
                <a:ea typeface="Book Antiqua"/>
                <a:cs typeface="Book Antiqua"/>
                <a:sym typeface="Book Antiqua"/>
              </a:rPr>
              <a:t>wire</a:t>
            </a:r>
            <a:r>
              <a:rPr b="1" lang="en-US" sz="2400">
                <a:solidFill>
                  <a:schemeClr val="dk1"/>
                </a:solidFill>
                <a:latin typeface="Book Antiqua"/>
                <a:ea typeface="Book Antiqua"/>
                <a:cs typeface="Book Antiqua"/>
                <a:sym typeface="Book Antiqua"/>
              </a:rPr>
              <a:t> </a:t>
            </a:r>
            <a:r>
              <a:rPr lang="en-US" sz="2400">
                <a:solidFill>
                  <a:schemeClr val="dk1"/>
                </a:solidFill>
                <a:latin typeface="Book Antiqua"/>
                <a:ea typeface="Book Antiqua"/>
                <a:cs typeface="Book Antiqua"/>
                <a:sym typeface="Book Antiqua"/>
              </a:rPr>
              <a:t>exor_out = i1[31:0] ^ i2[31:0] // implicit assignment</a:t>
            </a:r>
            <a:endParaRPr/>
          </a:p>
          <a:p>
            <a:pPr indent="-228594" lvl="0" marL="228594" marR="0" rtl="0" algn="l">
              <a:lnSpc>
                <a:spcPct val="110000"/>
              </a:lnSpc>
              <a:spcBef>
                <a:spcPts val="100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p:txBody>
      </p:sp>
      <p:grpSp>
        <p:nvGrpSpPr>
          <p:cNvPr id="265" name="Google Shape;265;p22"/>
          <p:cNvGrpSpPr/>
          <p:nvPr/>
        </p:nvGrpSpPr>
        <p:grpSpPr>
          <a:xfrm>
            <a:off x="452062" y="2866490"/>
            <a:ext cx="3030877" cy="1551398"/>
            <a:chOff x="5334000" y="1371600"/>
            <a:chExt cx="3810000" cy="2971800"/>
          </a:xfrm>
        </p:grpSpPr>
        <p:sp>
          <p:nvSpPr>
            <p:cNvPr id="266" name="Google Shape;266;p22"/>
            <p:cNvSpPr txBox="1"/>
            <p:nvPr/>
          </p:nvSpPr>
          <p:spPr>
            <a:xfrm>
              <a:off x="8458200" y="2209800"/>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t>
              </a:r>
              <a:endParaRPr/>
            </a:p>
          </p:txBody>
        </p:sp>
        <p:grpSp>
          <p:nvGrpSpPr>
            <p:cNvPr id="267" name="Google Shape;267;p22"/>
            <p:cNvGrpSpPr/>
            <p:nvPr/>
          </p:nvGrpSpPr>
          <p:grpSpPr>
            <a:xfrm>
              <a:off x="5334000" y="1371600"/>
              <a:ext cx="3581400" cy="2971800"/>
              <a:chOff x="5334000" y="1371600"/>
              <a:chExt cx="3581400" cy="2971800"/>
            </a:xfrm>
          </p:grpSpPr>
          <p:sp>
            <p:nvSpPr>
              <p:cNvPr id="268" name="Google Shape;268;p22"/>
              <p:cNvSpPr/>
              <p:nvPr/>
            </p:nvSpPr>
            <p:spPr>
              <a:xfrm>
                <a:off x="6400800" y="1371600"/>
                <a:ext cx="1981200" cy="2362200"/>
              </a:xfrm>
              <a:prstGeom prst="rect">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9" name="Google Shape;269;p22"/>
              <p:cNvCxnSpPr/>
              <p:nvPr/>
            </p:nvCxnSpPr>
            <p:spPr>
              <a:xfrm>
                <a:off x="5638800" y="2057400"/>
                <a:ext cx="7620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270" name="Google Shape;270;p22"/>
              <p:cNvCxnSpPr/>
              <p:nvPr/>
            </p:nvCxnSpPr>
            <p:spPr>
              <a:xfrm>
                <a:off x="5638800" y="2514600"/>
                <a:ext cx="7620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271" name="Google Shape;271;p22"/>
              <p:cNvCxnSpPr/>
              <p:nvPr/>
            </p:nvCxnSpPr>
            <p:spPr>
              <a:xfrm>
                <a:off x="8153400" y="2133600"/>
                <a:ext cx="762000" cy="1588"/>
              </a:xfrm>
              <a:prstGeom prst="straightConnector1">
                <a:avLst/>
              </a:prstGeom>
              <a:noFill/>
              <a:ln cap="flat" cmpd="sng" w="9525">
                <a:solidFill>
                  <a:schemeClr val="accent1"/>
                </a:solidFill>
                <a:prstDash val="solid"/>
                <a:miter lim="800000"/>
                <a:headEnd len="sm" w="sm" type="none"/>
                <a:tailEnd len="med" w="med" type="stealth"/>
              </a:ln>
            </p:spPr>
          </p:cxnSp>
          <p:sp>
            <p:nvSpPr>
              <p:cNvPr id="272" name="Google Shape;272;p22"/>
              <p:cNvSpPr txBox="1"/>
              <p:nvPr/>
            </p:nvSpPr>
            <p:spPr>
              <a:xfrm>
                <a:off x="6553200" y="2209800"/>
                <a:ext cx="14478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Book Antiqua"/>
                    <a:ea typeface="Book Antiqua"/>
                    <a:cs typeface="Book Antiqua"/>
                    <a:sym typeface="Book Antiqua"/>
                  </a:rPr>
                  <a:t>MUX</a:t>
                </a:r>
                <a:endParaRPr/>
              </a:p>
            </p:txBody>
          </p:sp>
          <p:cxnSp>
            <p:nvCxnSpPr>
              <p:cNvPr id="273" name="Google Shape;273;p22"/>
              <p:cNvCxnSpPr/>
              <p:nvPr/>
            </p:nvCxnSpPr>
            <p:spPr>
              <a:xfrm rot="-5400000">
                <a:off x="6706394" y="4037806"/>
                <a:ext cx="609600" cy="1588"/>
              </a:xfrm>
              <a:prstGeom prst="straightConnector1">
                <a:avLst/>
              </a:prstGeom>
              <a:noFill/>
              <a:ln cap="flat" cmpd="sng" w="9525">
                <a:solidFill>
                  <a:schemeClr val="accent1"/>
                </a:solidFill>
                <a:prstDash val="solid"/>
                <a:miter lim="800000"/>
                <a:headEnd len="sm" w="sm" type="none"/>
                <a:tailEnd len="med" w="med" type="stealth"/>
              </a:ln>
            </p:spPr>
          </p:cxnSp>
          <p:sp>
            <p:nvSpPr>
              <p:cNvPr id="274" name="Google Shape;274;p22"/>
              <p:cNvSpPr txBox="1"/>
              <p:nvPr/>
            </p:nvSpPr>
            <p:spPr>
              <a:xfrm>
                <a:off x="5334000" y="18288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275" name="Google Shape;275;p22"/>
              <p:cNvSpPr txBox="1"/>
              <p:nvPr/>
            </p:nvSpPr>
            <p:spPr>
              <a:xfrm>
                <a:off x="6172200" y="38862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a:t>
                </a:r>
                <a:endParaRPr/>
              </a:p>
            </p:txBody>
          </p:sp>
        </p:grpSp>
        <p:sp>
          <p:nvSpPr>
            <p:cNvPr id="276" name="Google Shape;276;p22"/>
            <p:cNvSpPr txBox="1"/>
            <p:nvPr/>
          </p:nvSpPr>
          <p:spPr>
            <a:xfrm>
              <a:off x="5334000" y="22098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a:p>
          </p:txBody>
        </p:sp>
      </p:grpSp>
      <p:sp>
        <p:nvSpPr>
          <p:cNvPr id="277" name="Google Shape;277;p22"/>
          <p:cNvSpPr txBox="1"/>
          <p:nvPr/>
        </p:nvSpPr>
        <p:spPr>
          <a:xfrm>
            <a:off x="4881763" y="2508552"/>
            <a:ext cx="3886200" cy="4141592"/>
          </a:xfrm>
          <a:prstGeom prst="rect">
            <a:avLst/>
          </a:prstGeom>
          <a:noFill/>
          <a:ln>
            <a:noFill/>
          </a:ln>
        </p:spPr>
        <p:txBody>
          <a:bodyPr anchorCtr="0" anchor="t" bIns="45700" lIns="91425" spcFirstLastPara="1" rIns="91425" wrap="square" tIns="45700">
            <a:noAutofit/>
          </a:bodyPr>
          <a:lstStyle/>
          <a:p>
            <a:pPr indent="-228594" lvl="0" marL="228594" marR="0" rtl="0" algn="l">
              <a:lnSpc>
                <a:spcPct val="90000"/>
              </a:lnSpc>
              <a:spcBef>
                <a:spcPts val="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module</a:t>
            </a:r>
            <a:r>
              <a:rPr lang="en-US" sz="2400">
                <a:solidFill>
                  <a:schemeClr val="dk1"/>
                </a:solidFill>
                <a:latin typeface="Book Antiqua"/>
                <a:ea typeface="Book Antiqua"/>
                <a:cs typeface="Book Antiqua"/>
                <a:sym typeface="Book Antiqua"/>
              </a:rPr>
              <a:t> generate_mux   (a,b,f,s);</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a,b;</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s;</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output</a:t>
            </a:r>
            <a:r>
              <a:rPr lang="en-US" sz="2400">
                <a:solidFill>
                  <a:schemeClr val="dk1"/>
                </a:solidFill>
                <a:latin typeface="Book Antiqua"/>
                <a:ea typeface="Book Antiqua"/>
                <a:cs typeface="Book Antiqua"/>
                <a:sym typeface="Book Antiqua"/>
              </a:rPr>
              <a:t>  f;</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f;</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assign</a:t>
            </a:r>
            <a:r>
              <a:rPr lang="en-US" sz="2400">
                <a:solidFill>
                  <a:schemeClr val="dk1"/>
                </a:solidFill>
                <a:latin typeface="Book Antiqua"/>
                <a:ea typeface="Book Antiqua"/>
                <a:cs typeface="Book Antiqua"/>
                <a:sym typeface="Book Antiqua"/>
              </a:rPr>
              <a:t> f = s? a : b;</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endmodule</a:t>
            </a:r>
            <a:endParaRPr/>
          </a:p>
          <a:p>
            <a:pPr indent="-228594" lvl="0" marL="228594"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78" name="Google Shape;278;p22"/>
          <p:cNvSpPr txBox="1"/>
          <p:nvPr/>
        </p:nvSpPr>
        <p:spPr>
          <a:xfrm>
            <a:off x="614563" y="6194240"/>
            <a:ext cx="8153400" cy="369332"/>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Book Antiqua"/>
                <a:ea typeface="Book Antiqua"/>
                <a:cs typeface="Book Antiqua"/>
                <a:sym typeface="Book Antiqua"/>
              </a:rPr>
              <a:t>Note: </a:t>
            </a:r>
            <a:r>
              <a:rPr b="1" lang="en-US" sz="1800">
                <a:solidFill>
                  <a:schemeClr val="dk1"/>
                </a:solidFill>
                <a:latin typeface="Book Antiqua"/>
                <a:ea typeface="Book Antiqua"/>
                <a:cs typeface="Book Antiqua"/>
                <a:sym typeface="Book Antiqua"/>
              </a:rPr>
              <a:t>Conditional Operator generate MUX</a:t>
            </a:r>
            <a:endParaRPr/>
          </a:p>
        </p:txBody>
      </p:sp>
      <p:sp>
        <p:nvSpPr>
          <p:cNvPr id="279" name="Google Shape;279;p2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2000"/>
                                        <p:tgtEl>
                                          <p:spTgt spid="2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5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5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5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5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500"/>
                                        <p:tgtEl>
                                          <p:spTgt spid="2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animEffect filter="fade" transition="in">
                                      <p:cBhvr>
                                        <p:cTn dur="500"/>
                                        <p:tgtEl>
                                          <p:spTgt spid="2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animEffect filter="fade" transition="in">
                                      <p:cBhvr>
                                        <p:cTn dur="500"/>
                                        <p:tgtEl>
                                          <p:spTgt spid="2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7" st="7"/>
                                            </p:txEl>
                                          </p:spTgt>
                                        </p:tgtEl>
                                        <p:attrNameLst>
                                          <p:attrName>style.visibility</p:attrName>
                                        </p:attrNameLst>
                                      </p:cBhvr>
                                      <p:to>
                                        <p:strVal val="visible"/>
                                      </p:to>
                                    </p:set>
                                    <p:animEffect filter="fade" transition="in">
                                      <p:cBhvr>
                                        <p:cTn dur="500"/>
                                        <p:tgtEl>
                                          <p:spTgt spid="2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Decoder Inference</a:t>
            </a:r>
            <a:endParaRPr/>
          </a:p>
        </p:txBody>
      </p:sp>
      <p:sp>
        <p:nvSpPr>
          <p:cNvPr id="285" name="Google Shape;285;p23"/>
          <p:cNvSpPr txBox="1"/>
          <p:nvPr/>
        </p:nvSpPr>
        <p:spPr>
          <a:xfrm>
            <a:off x="1854482" y="1918699"/>
            <a:ext cx="3886200" cy="4525963"/>
          </a:xfrm>
          <a:prstGeom prst="rect">
            <a:avLst/>
          </a:prstGeom>
          <a:noFill/>
          <a:ln>
            <a:noFill/>
          </a:ln>
        </p:spPr>
        <p:txBody>
          <a:bodyPr anchorCtr="0" anchor="t" bIns="45700" lIns="91425" spcFirstLastPara="1" rIns="91425" wrap="square" tIns="45700">
            <a:noAutofit/>
          </a:bodyPr>
          <a:lstStyle/>
          <a:p>
            <a:pPr indent="-228594" lvl="0" marL="228594" marR="0" rtl="0" algn="l">
              <a:lnSpc>
                <a:spcPct val="90000"/>
              </a:lnSpc>
              <a:spcBef>
                <a:spcPts val="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module</a:t>
            </a:r>
            <a:r>
              <a:rPr lang="en-US" sz="2400">
                <a:solidFill>
                  <a:schemeClr val="dk1"/>
                </a:solidFill>
                <a:latin typeface="Book Antiqua"/>
                <a:ea typeface="Book Antiqua"/>
                <a:cs typeface="Book Antiqua"/>
                <a:sym typeface="Book Antiqua"/>
              </a:rPr>
              <a:t> generate decoder   (data,select,out);</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data;</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input</a:t>
            </a:r>
            <a:r>
              <a:rPr lang="en-US" sz="2400">
                <a:solidFill>
                  <a:schemeClr val="dk1"/>
                </a:solidFill>
                <a:latin typeface="Book Antiqua"/>
                <a:ea typeface="Book Antiqua"/>
                <a:cs typeface="Book Antiqua"/>
                <a:sym typeface="Book Antiqua"/>
              </a:rPr>
              <a:t> [0:1]select;</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output </a:t>
            </a:r>
            <a:r>
              <a:rPr lang="en-US" sz="2400">
                <a:solidFill>
                  <a:schemeClr val="dk1"/>
                </a:solidFill>
                <a:latin typeface="Book Antiqua"/>
                <a:ea typeface="Book Antiqua"/>
                <a:cs typeface="Book Antiqua"/>
                <a:sym typeface="Book Antiqua"/>
              </a:rPr>
              <a:t>[0:3] out;</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wire</a:t>
            </a:r>
            <a:r>
              <a:rPr lang="en-US" sz="2400">
                <a:solidFill>
                  <a:schemeClr val="dk1"/>
                </a:solidFill>
                <a:latin typeface="Book Antiqua"/>
                <a:ea typeface="Book Antiqua"/>
                <a:cs typeface="Book Antiqua"/>
                <a:sym typeface="Book Antiqua"/>
              </a:rPr>
              <a:t> [0:3] out;</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assign</a:t>
            </a:r>
            <a:r>
              <a:rPr lang="en-US" sz="2400">
                <a:solidFill>
                  <a:schemeClr val="dk1"/>
                </a:solidFill>
                <a:latin typeface="Book Antiqua"/>
                <a:ea typeface="Book Antiqua"/>
                <a:cs typeface="Book Antiqua"/>
                <a:sym typeface="Book Antiqua"/>
              </a:rPr>
              <a:t> out[select]=data;</a:t>
            </a:r>
            <a:endParaRPr/>
          </a:p>
          <a:p>
            <a:pPr indent="-228594" lvl="0" marL="228594" marR="0" rtl="0" algn="l">
              <a:lnSpc>
                <a:spcPct val="90000"/>
              </a:lnSpc>
              <a:spcBef>
                <a:spcPts val="1000"/>
              </a:spcBef>
              <a:spcAft>
                <a:spcPts val="0"/>
              </a:spcAft>
              <a:buClr>
                <a:srgbClr val="C00000"/>
              </a:buClr>
              <a:buSzPts val="2400"/>
              <a:buFont typeface="Arial"/>
              <a:buNone/>
            </a:pPr>
            <a:r>
              <a:rPr b="1" lang="en-US" sz="2400">
                <a:solidFill>
                  <a:srgbClr val="C00000"/>
                </a:solidFill>
                <a:latin typeface="Book Antiqua"/>
                <a:ea typeface="Book Antiqua"/>
                <a:cs typeface="Book Antiqua"/>
                <a:sym typeface="Book Antiqua"/>
              </a:rPr>
              <a:t>endmodule</a:t>
            </a:r>
            <a:endParaRPr/>
          </a:p>
          <a:p>
            <a:pPr indent="-228594" lvl="0" marL="228594"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86" name="Google Shape;286;p23"/>
          <p:cNvSpPr txBox="1"/>
          <p:nvPr/>
        </p:nvSpPr>
        <p:spPr>
          <a:xfrm>
            <a:off x="1854482" y="5957299"/>
            <a:ext cx="8153400" cy="369332"/>
          </a:xfrm>
          <a:prstGeom prst="rect">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Book Antiqua"/>
                <a:ea typeface="Book Antiqua"/>
                <a:cs typeface="Book Antiqua"/>
                <a:sym typeface="Book Antiqua"/>
              </a:rPr>
              <a:t>Note: </a:t>
            </a:r>
            <a:r>
              <a:rPr b="1" lang="en-US" sz="1800">
                <a:solidFill>
                  <a:schemeClr val="dk1"/>
                </a:solidFill>
                <a:latin typeface="Book Antiqua"/>
                <a:ea typeface="Book Antiqua"/>
                <a:cs typeface="Book Antiqua"/>
                <a:sym typeface="Book Antiqua"/>
              </a:rPr>
              <a:t>Non- constant index in expression on LHS generates DECODER</a:t>
            </a:r>
            <a:endParaRPr/>
          </a:p>
        </p:txBody>
      </p:sp>
      <p:grpSp>
        <p:nvGrpSpPr>
          <p:cNvPr id="287" name="Google Shape;287;p23"/>
          <p:cNvGrpSpPr/>
          <p:nvPr/>
        </p:nvGrpSpPr>
        <p:grpSpPr>
          <a:xfrm>
            <a:off x="6045482" y="1309099"/>
            <a:ext cx="4495800" cy="3874532"/>
            <a:chOff x="4648200" y="990600"/>
            <a:chExt cx="4495800" cy="3874532"/>
          </a:xfrm>
        </p:grpSpPr>
        <p:sp>
          <p:nvSpPr>
            <p:cNvPr id="288" name="Google Shape;288;p23"/>
            <p:cNvSpPr txBox="1"/>
            <p:nvPr/>
          </p:nvSpPr>
          <p:spPr>
            <a:xfrm>
              <a:off x="8458200" y="2895600"/>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a:t>
              </a:r>
              <a:endParaRPr/>
            </a:p>
          </p:txBody>
        </p:sp>
        <p:grpSp>
          <p:nvGrpSpPr>
            <p:cNvPr id="289" name="Google Shape;289;p23"/>
            <p:cNvGrpSpPr/>
            <p:nvPr/>
          </p:nvGrpSpPr>
          <p:grpSpPr>
            <a:xfrm>
              <a:off x="4648200" y="990600"/>
              <a:ext cx="4267200" cy="3874532"/>
              <a:chOff x="4648200" y="990600"/>
              <a:chExt cx="4267200" cy="3874532"/>
            </a:xfrm>
          </p:grpSpPr>
          <p:grpSp>
            <p:nvGrpSpPr>
              <p:cNvPr id="290" name="Google Shape;290;p23"/>
              <p:cNvGrpSpPr/>
              <p:nvPr/>
            </p:nvGrpSpPr>
            <p:grpSpPr>
              <a:xfrm>
                <a:off x="4648200" y="990600"/>
                <a:ext cx="4267200" cy="3874532"/>
                <a:chOff x="4648200" y="990600"/>
                <a:chExt cx="4267200" cy="3874532"/>
              </a:xfrm>
            </p:grpSpPr>
            <p:sp>
              <p:nvSpPr>
                <p:cNvPr id="291" name="Google Shape;291;p23"/>
                <p:cNvSpPr/>
                <p:nvPr/>
              </p:nvSpPr>
              <p:spPr>
                <a:xfrm>
                  <a:off x="6019800" y="990600"/>
                  <a:ext cx="2362200" cy="2743200"/>
                </a:xfrm>
                <a:prstGeom prst="rect">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2" name="Google Shape;292;p23"/>
                <p:cNvCxnSpPr/>
                <p:nvPr/>
              </p:nvCxnSpPr>
              <p:spPr>
                <a:xfrm>
                  <a:off x="5257800" y="2057400"/>
                  <a:ext cx="7620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293" name="Google Shape;293;p23"/>
                <p:cNvCxnSpPr/>
                <p:nvPr/>
              </p:nvCxnSpPr>
              <p:spPr>
                <a:xfrm>
                  <a:off x="5257800" y="2438400"/>
                  <a:ext cx="7620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294" name="Google Shape;294;p23"/>
                <p:cNvCxnSpPr/>
                <p:nvPr/>
              </p:nvCxnSpPr>
              <p:spPr>
                <a:xfrm>
                  <a:off x="8153400" y="2133600"/>
                  <a:ext cx="762000" cy="1588"/>
                </a:xfrm>
                <a:prstGeom prst="straightConnector1">
                  <a:avLst/>
                </a:prstGeom>
                <a:noFill/>
                <a:ln cap="flat" cmpd="sng" w="9525">
                  <a:solidFill>
                    <a:schemeClr val="accent1"/>
                  </a:solidFill>
                  <a:prstDash val="solid"/>
                  <a:miter lim="800000"/>
                  <a:headEnd len="sm" w="sm" type="none"/>
                  <a:tailEnd len="med" w="med" type="stealth"/>
                </a:ln>
              </p:spPr>
            </p:cxnSp>
            <p:sp>
              <p:nvSpPr>
                <p:cNvPr id="295" name="Google Shape;295;p23"/>
                <p:cNvSpPr txBox="1"/>
                <p:nvPr/>
              </p:nvSpPr>
              <p:spPr>
                <a:xfrm>
                  <a:off x="6248400" y="1905000"/>
                  <a:ext cx="1828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Book Antiqua"/>
                      <a:ea typeface="Book Antiqua"/>
                      <a:cs typeface="Book Antiqua"/>
                      <a:sym typeface="Book Antiqua"/>
                    </a:rPr>
                    <a:t>DECODER</a:t>
                  </a:r>
                  <a:endParaRPr/>
                </a:p>
              </p:txBody>
            </p:sp>
            <p:cxnSp>
              <p:nvCxnSpPr>
                <p:cNvPr id="296" name="Google Shape;296;p23"/>
                <p:cNvCxnSpPr/>
                <p:nvPr/>
              </p:nvCxnSpPr>
              <p:spPr>
                <a:xfrm rot="-5400000">
                  <a:off x="6706394" y="4037806"/>
                  <a:ext cx="6096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297" name="Google Shape;297;p23"/>
                <p:cNvCxnSpPr/>
                <p:nvPr/>
              </p:nvCxnSpPr>
              <p:spPr>
                <a:xfrm rot="-5400000">
                  <a:off x="7239794" y="4037806"/>
                  <a:ext cx="609600" cy="1588"/>
                </a:xfrm>
                <a:prstGeom prst="straightConnector1">
                  <a:avLst/>
                </a:prstGeom>
                <a:noFill/>
                <a:ln cap="flat" cmpd="sng" w="9525">
                  <a:solidFill>
                    <a:schemeClr val="accent1"/>
                  </a:solidFill>
                  <a:prstDash val="solid"/>
                  <a:miter lim="800000"/>
                  <a:headEnd len="sm" w="sm" type="none"/>
                  <a:tailEnd len="med" w="med" type="stealth"/>
                </a:ln>
              </p:spPr>
            </p:cxnSp>
            <p:sp>
              <p:nvSpPr>
                <p:cNvPr id="298" name="Google Shape;298;p23"/>
                <p:cNvSpPr txBox="1"/>
                <p:nvPr/>
              </p:nvSpPr>
              <p:spPr>
                <a:xfrm>
                  <a:off x="4648200" y="1828800"/>
                  <a:ext cx="533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299" name="Google Shape;299;p23"/>
                <p:cNvSpPr txBox="1"/>
                <p:nvPr/>
              </p:nvSpPr>
              <p:spPr>
                <a:xfrm>
                  <a:off x="6324600" y="44958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SELECT</a:t>
                  </a:r>
                  <a:endParaRPr/>
                </a:p>
              </p:txBody>
            </p:sp>
          </p:grpSp>
          <p:cxnSp>
            <p:nvCxnSpPr>
              <p:cNvPr id="300" name="Google Shape;300;p23"/>
              <p:cNvCxnSpPr/>
              <p:nvPr/>
            </p:nvCxnSpPr>
            <p:spPr>
              <a:xfrm>
                <a:off x="8153400" y="1905000"/>
                <a:ext cx="7620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301" name="Google Shape;301;p23"/>
              <p:cNvCxnSpPr/>
              <p:nvPr/>
            </p:nvCxnSpPr>
            <p:spPr>
              <a:xfrm>
                <a:off x="8153400" y="2362200"/>
                <a:ext cx="762000"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302" name="Google Shape;302;p23"/>
              <p:cNvCxnSpPr/>
              <p:nvPr/>
            </p:nvCxnSpPr>
            <p:spPr>
              <a:xfrm>
                <a:off x="8153400" y="2590800"/>
                <a:ext cx="762000" cy="1588"/>
              </a:xfrm>
              <a:prstGeom prst="straightConnector1">
                <a:avLst/>
              </a:prstGeom>
              <a:noFill/>
              <a:ln cap="flat" cmpd="sng" w="9525">
                <a:solidFill>
                  <a:schemeClr val="accent1"/>
                </a:solidFill>
                <a:prstDash val="solid"/>
                <a:miter lim="800000"/>
                <a:headEnd len="sm" w="sm" type="none"/>
                <a:tailEnd len="med" w="med" type="stealth"/>
              </a:ln>
            </p:spPr>
          </p:cxnSp>
        </p:grpSp>
      </p:grpSp>
      <p:sp>
        <p:nvSpPr>
          <p:cNvPr id="303" name="Google Shape;303;p2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5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5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5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500"/>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1000"/>
                                        <p:tgtEl>
                                          <p:spTgt spid="2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4"/>
          <p:cNvSpPr txBox="1"/>
          <p:nvPr>
            <p:ph type="title"/>
          </p:nvPr>
        </p:nvSpPr>
        <p:spPr>
          <a:xfrm>
            <a:off x="838200" y="55561"/>
            <a:ext cx="10515600" cy="9556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ADDER and COMPARATOR</a:t>
            </a:r>
            <a:endParaRPr/>
          </a:p>
        </p:txBody>
      </p:sp>
      <p:sp>
        <p:nvSpPr>
          <p:cNvPr id="309" name="Google Shape;309;p24"/>
          <p:cNvSpPr txBox="1"/>
          <p:nvPr/>
        </p:nvSpPr>
        <p:spPr>
          <a:xfrm>
            <a:off x="2305692" y="1690690"/>
            <a:ext cx="7239000" cy="221615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7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//Dataflow description of 4-bit adder </a:t>
            </a:r>
            <a:endParaRPr/>
          </a:p>
          <a:p>
            <a:pPr indent="0" lvl="0" marL="0" marR="0" rtl="0" algn="l">
              <a:lnSpc>
                <a:spcPct val="70000"/>
              </a:lnSpc>
              <a:spcBef>
                <a:spcPts val="54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module</a:t>
            </a:r>
            <a:r>
              <a:rPr lang="en-US" sz="1800">
                <a:solidFill>
                  <a:schemeClr val="dk1"/>
                </a:solidFill>
                <a:latin typeface="Calibri"/>
                <a:ea typeface="Calibri"/>
                <a:cs typeface="Calibri"/>
                <a:sym typeface="Calibri"/>
              </a:rPr>
              <a:t> binary_adder (A,B,Cin,SUM,Cout);</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[3:0] A,B;</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Cin;</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[3:0] SUM;</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Cout;</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assign</a:t>
            </a:r>
            <a:r>
              <a:rPr lang="en-US" sz="1800">
                <a:solidFill>
                  <a:schemeClr val="dk1"/>
                </a:solidFill>
                <a:latin typeface="Calibri"/>
                <a:ea typeface="Calibri"/>
                <a:cs typeface="Calibri"/>
                <a:sym typeface="Calibri"/>
              </a:rPr>
              <a:t> {Cout,SUM} = A + B + Cin;</a:t>
            </a:r>
            <a:endParaRPr/>
          </a:p>
          <a:p>
            <a:pPr indent="0" lvl="0" marL="0" marR="0" rtl="0" algn="l">
              <a:lnSpc>
                <a:spcPct val="70000"/>
              </a:lnSpc>
              <a:spcBef>
                <a:spcPts val="54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endmodule</a:t>
            </a:r>
            <a:endParaRPr b="1" sz="1800">
              <a:solidFill>
                <a:schemeClr val="dk1"/>
              </a:solidFill>
              <a:latin typeface="Calibri"/>
              <a:ea typeface="Calibri"/>
              <a:cs typeface="Calibri"/>
              <a:sym typeface="Calibri"/>
            </a:endParaRPr>
          </a:p>
        </p:txBody>
      </p:sp>
      <p:sp>
        <p:nvSpPr>
          <p:cNvPr id="310" name="Google Shape;310;p24"/>
          <p:cNvSpPr txBox="1"/>
          <p:nvPr/>
        </p:nvSpPr>
        <p:spPr>
          <a:xfrm>
            <a:off x="2305692" y="4206146"/>
            <a:ext cx="7239000" cy="221615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7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//Dataflow description of a 4-bit comparator.</a:t>
            </a:r>
            <a:endParaRPr/>
          </a:p>
          <a:p>
            <a:pPr indent="0" lvl="0" marL="0" marR="0" rtl="0" algn="l">
              <a:lnSpc>
                <a:spcPct val="70000"/>
              </a:lnSpc>
              <a:spcBef>
                <a:spcPts val="54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module</a:t>
            </a:r>
            <a:r>
              <a:rPr lang="en-US" sz="1800">
                <a:solidFill>
                  <a:schemeClr val="dk1"/>
                </a:solidFill>
                <a:latin typeface="Calibri"/>
                <a:ea typeface="Calibri"/>
                <a:cs typeface="Calibri"/>
                <a:sym typeface="Calibri"/>
              </a:rPr>
              <a:t> magcomp (A,B,ALTB,AGTB,AEQB);</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[3:0] A,B;</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ALTB,AGTB,AEQB;</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assign</a:t>
            </a:r>
            <a:r>
              <a:rPr lang="en-US" sz="1800">
                <a:solidFill>
                  <a:schemeClr val="dk1"/>
                </a:solidFill>
                <a:latin typeface="Calibri"/>
                <a:ea typeface="Calibri"/>
                <a:cs typeface="Calibri"/>
                <a:sym typeface="Calibri"/>
              </a:rPr>
              <a:t> ALTB = (A &lt; B),</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AGTB = (A &gt; B),</a:t>
            </a:r>
            <a:endParaRPr/>
          </a:p>
          <a:p>
            <a:pPr indent="0" lvl="0" marL="0" marR="0" rtl="0" algn="l">
              <a:lnSpc>
                <a:spcPct val="70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AEQB = (A == B);</a:t>
            </a:r>
            <a:endParaRPr/>
          </a:p>
          <a:p>
            <a:pPr indent="0" lvl="0" marL="0" marR="0" rtl="0" algn="l">
              <a:lnSpc>
                <a:spcPct val="70000"/>
              </a:lnSpc>
              <a:spcBef>
                <a:spcPts val="54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endmodule</a:t>
            </a:r>
            <a:endParaRPr b="1" sz="1800">
              <a:solidFill>
                <a:schemeClr val="dk1"/>
              </a:solidFill>
              <a:latin typeface="Calibri"/>
              <a:ea typeface="Calibri"/>
              <a:cs typeface="Calibri"/>
              <a:sym typeface="Calibri"/>
            </a:endParaRPr>
          </a:p>
        </p:txBody>
      </p:sp>
      <p:sp>
        <p:nvSpPr>
          <p:cNvPr id="311" name="Google Shape;311;p2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2605355" y="2766218"/>
            <a:ext cx="569616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 Antiqua"/>
              <a:buNone/>
            </a:pPr>
            <a:r>
              <a:rPr b="1" lang="en-US" sz="4400">
                <a:latin typeface="Book Antiqua"/>
                <a:ea typeface="Book Antiqua"/>
                <a:cs typeface="Book Antiqua"/>
                <a:sym typeface="Book Antiqua"/>
              </a:rPr>
              <a:t>Behavioral Modeling</a:t>
            </a:r>
            <a:endParaRPr/>
          </a:p>
        </p:txBody>
      </p:sp>
      <p:sp>
        <p:nvSpPr>
          <p:cNvPr id="317" name="Google Shape;317;p2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838200" y="-1"/>
            <a:ext cx="10515600" cy="98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Behavioral or algorithmic level:</a:t>
            </a:r>
            <a:endParaRPr/>
          </a:p>
        </p:txBody>
      </p:sp>
      <p:sp>
        <p:nvSpPr>
          <p:cNvPr id="323" name="Google Shape;323;p26"/>
          <p:cNvSpPr txBox="1"/>
          <p:nvPr/>
        </p:nvSpPr>
        <p:spPr>
          <a:xfrm>
            <a:off x="838200" y="965772"/>
            <a:ext cx="10515599" cy="5876817"/>
          </a:xfrm>
          <a:prstGeom prst="rect">
            <a:avLst/>
          </a:prstGeom>
          <a:noFill/>
          <a:ln>
            <a:noFill/>
          </a:ln>
        </p:spPr>
        <p:txBody>
          <a:bodyPr anchorCtr="0" anchor="t" bIns="45700" lIns="91425" spcFirstLastPara="1" rIns="91425" wrap="square" tIns="45700">
            <a:noAutofit/>
          </a:bodyPr>
          <a:lstStyle/>
          <a:p>
            <a:pPr indent="-342900" lvl="1" marL="342900" marR="0" rtl="0" algn="just">
              <a:lnSpc>
                <a:spcPct val="100000"/>
              </a:lnSpc>
              <a:spcBef>
                <a:spcPts val="0"/>
              </a:spcBef>
              <a:spcAft>
                <a:spcPts val="0"/>
              </a:spcAft>
              <a:buClr>
                <a:schemeClr val="hlink"/>
              </a:buClr>
              <a:buSzPts val="2400"/>
              <a:buFont typeface="Arial"/>
              <a:buChar char="•"/>
            </a:pPr>
            <a:r>
              <a:rPr b="0" i="0" lang="en-US" sz="2400" u="none" cap="none" strike="noStrike">
                <a:solidFill>
                  <a:schemeClr val="dk1"/>
                </a:solidFill>
                <a:latin typeface="Book Antiqua"/>
                <a:ea typeface="Book Antiqua"/>
                <a:cs typeface="Book Antiqua"/>
                <a:sym typeface="Book Antiqua"/>
              </a:rPr>
              <a:t>This is the highest level of abstraction provided by Verilog HDL. A module can be implemented in terms of the desired design algorithm without concern for the hardware implementation details. Designing at this level is very similar to C programming.</a:t>
            </a:r>
            <a:endParaRPr/>
          </a:p>
          <a:p>
            <a:pPr indent="-228594" lvl="0" marL="228594" marR="0" rtl="0" algn="just">
              <a:lnSpc>
                <a:spcPct val="9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It is used mostly to describe sequential circuits, but can also be used to describe combinational circuits.</a:t>
            </a:r>
            <a:endParaRPr/>
          </a:p>
          <a:p>
            <a:pPr indent="-228594" lvl="0" marL="228594" marR="0" rtl="0" algn="just">
              <a:lnSpc>
                <a:spcPct val="7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There are two structured procedures in Verilog:</a:t>
            </a:r>
            <a:endParaRPr/>
          </a:p>
          <a:p>
            <a:pPr indent="-228594" lvl="1" marL="685783" marR="0" rtl="0" algn="just">
              <a:lnSpc>
                <a:spcPct val="7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Book Antiqua"/>
                <a:ea typeface="Book Antiqua"/>
                <a:cs typeface="Book Antiqua"/>
                <a:sym typeface="Book Antiqua"/>
              </a:rPr>
              <a:t> </a:t>
            </a:r>
            <a:r>
              <a:rPr b="1" i="0" lang="en-US" sz="2400" u="none" cap="none" strike="noStrike">
                <a:solidFill>
                  <a:srgbClr val="996600"/>
                </a:solidFill>
                <a:latin typeface="Book Antiqua"/>
                <a:ea typeface="Book Antiqua"/>
                <a:cs typeface="Book Antiqua"/>
                <a:sym typeface="Book Antiqua"/>
              </a:rPr>
              <a:t>initial</a:t>
            </a:r>
            <a:endParaRPr b="1" i="0" sz="2400" u="none" cap="none" strike="noStrike">
              <a:solidFill>
                <a:schemeClr val="dk1"/>
              </a:solidFill>
              <a:latin typeface="Book Antiqua"/>
              <a:ea typeface="Book Antiqua"/>
              <a:cs typeface="Book Antiqua"/>
              <a:sym typeface="Book Antiqua"/>
            </a:endParaRPr>
          </a:p>
          <a:p>
            <a:pPr indent="-228594" lvl="1" marL="685783" marR="0" rtl="0" algn="just">
              <a:lnSpc>
                <a:spcPct val="70000"/>
              </a:lnSpc>
              <a:spcBef>
                <a:spcPts val="500"/>
              </a:spcBef>
              <a:spcAft>
                <a:spcPts val="0"/>
              </a:spcAft>
              <a:buClr>
                <a:schemeClr val="dk1"/>
              </a:buClr>
              <a:buSzPts val="2400"/>
              <a:buFont typeface="Noto Sans Symbols"/>
              <a:buChar char="⮚"/>
            </a:pPr>
            <a:r>
              <a:rPr b="1" i="0" lang="en-US" sz="2400" u="none" cap="none" strike="noStrike">
                <a:solidFill>
                  <a:schemeClr val="dk1"/>
                </a:solidFill>
                <a:latin typeface="Book Antiqua"/>
                <a:ea typeface="Book Antiqua"/>
                <a:cs typeface="Book Antiqua"/>
                <a:sym typeface="Book Antiqua"/>
              </a:rPr>
              <a:t> </a:t>
            </a:r>
            <a:r>
              <a:rPr b="1" i="0" lang="en-US" sz="2400" u="none" cap="none" strike="noStrike">
                <a:solidFill>
                  <a:srgbClr val="996600"/>
                </a:solidFill>
                <a:latin typeface="Book Antiqua"/>
                <a:ea typeface="Book Antiqua"/>
                <a:cs typeface="Book Antiqua"/>
                <a:sym typeface="Book Antiqua"/>
              </a:rPr>
              <a:t>always</a:t>
            </a:r>
            <a:endParaRPr b="0" i="0" sz="2400" u="none" cap="none" strike="noStrike">
              <a:solidFill>
                <a:schemeClr val="dk1"/>
              </a:solidFill>
              <a:latin typeface="Book Antiqua"/>
              <a:ea typeface="Book Antiqua"/>
              <a:cs typeface="Book Antiqua"/>
              <a:sym typeface="Book Antiqua"/>
            </a:endParaRPr>
          </a:p>
          <a:p>
            <a:pPr indent="-228594" lvl="0" marL="228594" marR="0" rtl="0" algn="just">
              <a:lnSpc>
                <a:spcPct val="7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Concurrent execution is observed  in between these procedures.</a:t>
            </a:r>
            <a:endParaRPr/>
          </a:p>
          <a:p>
            <a:pPr indent="-228594" lvl="0" marL="228594" marR="0" rtl="0" algn="just">
              <a:lnSpc>
                <a:spcPct val="7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Only registers can be assigned in these procedures.</a:t>
            </a:r>
            <a:endParaRPr/>
          </a:p>
          <a:p>
            <a:pPr indent="-228594" lvl="0" marL="228594" marR="0" rtl="0" algn="just">
              <a:lnSpc>
                <a:spcPct val="7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 assignments in these procedures are called “procedural assignments”.</a:t>
            </a:r>
            <a:endParaRPr/>
          </a:p>
          <a:p>
            <a:pPr indent="-228594" lvl="0" marL="228594" marR="0" rtl="0" algn="just">
              <a:lnSpc>
                <a:spcPct val="7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 target output of procedural assignment statements must be of the </a:t>
            </a:r>
            <a:r>
              <a:rPr b="1" lang="en-US" sz="2400">
                <a:solidFill>
                  <a:srgbClr val="833C0B"/>
                </a:solidFill>
                <a:latin typeface="Book Antiqua"/>
                <a:ea typeface="Book Antiqua"/>
                <a:cs typeface="Book Antiqua"/>
                <a:sym typeface="Book Antiqua"/>
              </a:rPr>
              <a:t>reg</a:t>
            </a:r>
            <a:r>
              <a:rPr lang="en-US" sz="2400">
                <a:solidFill>
                  <a:schemeClr val="dk1"/>
                </a:solidFill>
                <a:latin typeface="Book Antiqua"/>
                <a:ea typeface="Book Antiqua"/>
                <a:cs typeface="Book Antiqua"/>
                <a:sym typeface="Book Antiqua"/>
              </a:rPr>
              <a:t> data type.</a:t>
            </a:r>
            <a:endParaRPr/>
          </a:p>
          <a:p>
            <a:pPr indent="-76193" lvl="0" marL="228594" marR="0" rtl="0" algn="just">
              <a:lnSpc>
                <a:spcPct val="70000"/>
              </a:lnSpc>
              <a:spcBef>
                <a:spcPts val="100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50793" lvl="0" marL="228594" marR="0" rtl="0" algn="just">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324" name="Google Shape;324;p2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673814" y="0"/>
            <a:ext cx="10515600" cy="9246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initial statement</a:t>
            </a:r>
            <a:endParaRPr/>
          </a:p>
        </p:txBody>
      </p:sp>
      <p:sp>
        <p:nvSpPr>
          <p:cNvPr id="330" name="Google Shape;330;p27"/>
          <p:cNvSpPr txBox="1"/>
          <p:nvPr/>
        </p:nvSpPr>
        <p:spPr>
          <a:xfrm>
            <a:off x="673812" y="1143000"/>
            <a:ext cx="10515601" cy="4692721"/>
          </a:xfrm>
          <a:prstGeom prst="rect">
            <a:avLst/>
          </a:prstGeom>
          <a:noFill/>
          <a:ln>
            <a:noFill/>
          </a:ln>
        </p:spPr>
        <p:txBody>
          <a:bodyPr anchorCtr="0" anchor="t" bIns="45700" lIns="91425" spcFirstLastPara="1" rIns="91425" wrap="square" tIns="45700">
            <a:normAutofit/>
          </a:bodyPr>
          <a:lstStyle/>
          <a:p>
            <a:pPr indent="-228594" lvl="0" marL="228594" marR="0" rtl="0" algn="l">
              <a:lnSpc>
                <a:spcPct val="10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Starts execution at  ‘0’ simulation time and executes only once during the entire simulation.</a:t>
            </a:r>
            <a:endParaRPr/>
          </a:p>
          <a:p>
            <a:pPr indent="-228594" lvl="0" marL="228594" marR="0" rtl="0" algn="l">
              <a:lnSpc>
                <a:spcPct val="10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Multiple statements in initial block can be grouped with (</a:t>
            </a:r>
            <a:r>
              <a:rPr lang="en-US" sz="2400">
                <a:solidFill>
                  <a:srgbClr val="996600"/>
                </a:solidFill>
                <a:latin typeface="Book Antiqua"/>
                <a:ea typeface="Book Antiqua"/>
                <a:cs typeface="Book Antiqua"/>
                <a:sym typeface="Book Antiqua"/>
              </a:rPr>
              <a:t>begin</a:t>
            </a:r>
            <a:r>
              <a:rPr lang="en-US" sz="2400">
                <a:solidFill>
                  <a:schemeClr val="dk1"/>
                </a:solidFill>
                <a:latin typeface="Book Antiqua"/>
                <a:ea typeface="Book Antiqua"/>
                <a:cs typeface="Book Antiqua"/>
                <a:sym typeface="Book Antiqua"/>
              </a:rPr>
              <a:t> &amp; </a:t>
            </a:r>
            <a:r>
              <a:rPr lang="en-US" sz="2400">
                <a:solidFill>
                  <a:srgbClr val="996600"/>
                </a:solidFill>
                <a:latin typeface="Book Antiqua"/>
                <a:ea typeface="Book Antiqua"/>
                <a:cs typeface="Book Antiqua"/>
                <a:sym typeface="Book Antiqua"/>
              </a:rPr>
              <a:t>end</a:t>
            </a:r>
            <a:r>
              <a:rPr lang="en-US" sz="2400">
                <a:solidFill>
                  <a:schemeClr val="dk1"/>
                </a:solidFill>
                <a:latin typeface="Book Antiqua"/>
                <a:ea typeface="Book Antiqua"/>
                <a:cs typeface="Book Antiqua"/>
                <a:sym typeface="Book Antiqua"/>
              </a:rPr>
              <a:t>) or (</a:t>
            </a:r>
            <a:r>
              <a:rPr lang="en-US" sz="2400">
                <a:solidFill>
                  <a:srgbClr val="996600"/>
                </a:solidFill>
                <a:latin typeface="Book Antiqua"/>
                <a:ea typeface="Book Antiqua"/>
                <a:cs typeface="Book Antiqua"/>
                <a:sym typeface="Book Antiqua"/>
              </a:rPr>
              <a:t>fork </a:t>
            </a:r>
            <a:r>
              <a:rPr lang="en-US" sz="2400">
                <a:solidFill>
                  <a:schemeClr val="dk1"/>
                </a:solidFill>
                <a:latin typeface="Book Antiqua"/>
                <a:ea typeface="Book Antiqua"/>
                <a:cs typeface="Book Antiqua"/>
                <a:sym typeface="Book Antiqua"/>
              </a:rPr>
              <a:t>&amp;</a:t>
            </a:r>
            <a:r>
              <a:rPr lang="en-US" sz="2400">
                <a:solidFill>
                  <a:srgbClr val="996600"/>
                </a:solidFill>
                <a:latin typeface="Book Antiqua"/>
                <a:ea typeface="Book Antiqua"/>
                <a:cs typeface="Book Antiqua"/>
                <a:sym typeface="Book Antiqua"/>
              </a:rPr>
              <a:t> join</a:t>
            </a:r>
            <a:r>
              <a:rPr lang="en-US" sz="2400">
                <a:solidFill>
                  <a:schemeClr val="dk1"/>
                </a:solidFill>
                <a:latin typeface="Book Antiqua"/>
                <a:ea typeface="Book Antiqua"/>
                <a:cs typeface="Book Antiqua"/>
                <a:sym typeface="Book Antiqua"/>
              </a:rPr>
              <a:t>) keywords.</a:t>
            </a:r>
            <a:endParaRPr/>
          </a:p>
          <a:p>
            <a:pPr indent="-228594" lvl="0" marL="228594" marR="0" rtl="0" algn="l">
              <a:lnSpc>
                <a:spcPct val="10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These  blocks are not synthesizable.</a:t>
            </a:r>
            <a:endParaRPr/>
          </a:p>
          <a:p>
            <a:pPr indent="-228594" lvl="0" marL="228594" marR="0" rtl="0" algn="l">
              <a:lnSpc>
                <a:spcPct val="10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initial blocks cannot be nested.</a:t>
            </a:r>
            <a:endParaRPr/>
          </a:p>
          <a:p>
            <a:pPr indent="-228594" lvl="0" marL="228594" marR="0" rtl="0" algn="l">
              <a:lnSpc>
                <a:spcPct val="10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Each initial block represent a separate and independent activity.</a:t>
            </a:r>
            <a:endParaRPr/>
          </a:p>
          <a:p>
            <a:pPr indent="-228594" lvl="0" marL="228594" marR="0" rtl="0" algn="l">
              <a:lnSpc>
                <a:spcPct val="10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initial blocks are used in generating </a:t>
            </a:r>
            <a:r>
              <a:rPr lang="en-US" sz="2400">
                <a:solidFill>
                  <a:srgbClr val="833C0B"/>
                </a:solidFill>
                <a:latin typeface="Book Antiqua"/>
                <a:ea typeface="Book Antiqua"/>
                <a:cs typeface="Book Antiqua"/>
                <a:sym typeface="Book Antiqua"/>
              </a:rPr>
              <a:t>test benches</a:t>
            </a:r>
            <a:r>
              <a:rPr lang="en-US" sz="2400">
                <a:solidFill>
                  <a:schemeClr val="dk1"/>
                </a:solidFill>
                <a:latin typeface="Book Antiqua"/>
                <a:ea typeface="Book Antiqua"/>
                <a:cs typeface="Book Antiqua"/>
                <a:sym typeface="Book Antiqua"/>
              </a:rPr>
              <a:t>.</a:t>
            </a:r>
            <a:endParaRPr/>
          </a:p>
          <a:p>
            <a:pPr indent="-76193" lvl="0" marL="228594" marR="0" rtl="0" algn="l">
              <a:lnSpc>
                <a:spcPct val="100000"/>
              </a:lnSpc>
              <a:spcBef>
                <a:spcPts val="100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p:txBody>
      </p:sp>
      <p:sp>
        <p:nvSpPr>
          <p:cNvPr id="331" name="Google Shape;331;p2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838200" y="92468"/>
            <a:ext cx="10515600" cy="9863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initial block structures</a:t>
            </a:r>
            <a:endParaRPr/>
          </a:p>
        </p:txBody>
      </p:sp>
      <p:sp>
        <p:nvSpPr>
          <p:cNvPr id="337" name="Google Shape;337;p28"/>
          <p:cNvSpPr txBox="1"/>
          <p:nvPr/>
        </p:nvSpPr>
        <p:spPr>
          <a:xfrm>
            <a:off x="6403366" y="1371600"/>
            <a:ext cx="3962400" cy="1230313"/>
          </a:xfrm>
          <a:prstGeom prst="rect">
            <a:avLst/>
          </a:prstGeom>
          <a:noFill/>
          <a:ln cap="flat" cmpd="sng" w="28575">
            <a:solidFill>
              <a:srgbClr val="FFFFFF"/>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996600"/>
              </a:buClr>
              <a:buSzPts val="2000"/>
              <a:buFont typeface="Noto Sans Symbols"/>
              <a:buNone/>
            </a:pPr>
            <a:r>
              <a:rPr lang="en-US" sz="2000">
                <a:solidFill>
                  <a:srgbClr val="996600"/>
                </a:solidFill>
                <a:latin typeface="Book Antiqua"/>
                <a:ea typeface="Book Antiqua"/>
                <a:cs typeface="Book Antiqua"/>
                <a:sym typeface="Book Antiqua"/>
              </a:rPr>
              <a:t>initial</a:t>
            </a:r>
            <a:endParaRPr sz="2000">
              <a:solidFill>
                <a:schemeClr val="dk1"/>
              </a:solidFill>
              <a:latin typeface="Book Antiqua"/>
              <a:ea typeface="Book Antiqua"/>
              <a:cs typeface="Book Antiqua"/>
              <a:sym typeface="Book Antiqua"/>
            </a:endParaRPr>
          </a:p>
          <a:p>
            <a:pPr indent="0" lvl="0" marL="0" marR="0" rtl="0" algn="l">
              <a:lnSpc>
                <a:spcPct val="90000"/>
              </a:lnSpc>
              <a:spcBef>
                <a:spcPts val="0"/>
              </a:spcBef>
              <a:spcAft>
                <a:spcPts val="0"/>
              </a:spcAft>
              <a:buClr>
                <a:srgbClr val="996600"/>
              </a:buClr>
              <a:buSzPts val="2000"/>
              <a:buFont typeface="Noto Sans Symbols"/>
              <a:buNone/>
            </a:pPr>
            <a:r>
              <a:rPr lang="en-US" sz="2000">
                <a:solidFill>
                  <a:srgbClr val="996600"/>
                </a:solidFill>
                <a:latin typeface="Book Antiqua"/>
                <a:ea typeface="Book Antiqua"/>
                <a:cs typeface="Book Antiqua"/>
                <a:sym typeface="Book Antiqua"/>
              </a:rPr>
              <a:t>begin</a:t>
            </a:r>
            <a:endParaRPr sz="2000">
              <a:solidFill>
                <a:schemeClr val="dk1"/>
              </a:solidFill>
              <a:latin typeface="Book Antiqua"/>
              <a:ea typeface="Book Antiqua"/>
              <a:cs typeface="Book Antiqua"/>
              <a:sym typeface="Book Antiqua"/>
            </a:endParaRPr>
          </a:p>
          <a:p>
            <a:pPr indent="0" lvl="0" marL="0" marR="0" rtl="0" algn="l">
              <a:lnSpc>
                <a:spcPct val="90000"/>
              </a:lnSpc>
              <a:spcBef>
                <a:spcPts val="0"/>
              </a:spcBef>
              <a:spcAft>
                <a:spcPts val="0"/>
              </a:spcAft>
              <a:buClr>
                <a:schemeClr val="dk1"/>
              </a:buClr>
              <a:buSzPts val="2000"/>
              <a:buFont typeface="Noto Sans Symbols"/>
              <a:buNone/>
            </a:pPr>
            <a:r>
              <a:rPr lang="en-US" sz="2000">
                <a:solidFill>
                  <a:schemeClr val="dk1"/>
                </a:solidFill>
                <a:latin typeface="Book Antiqua"/>
                <a:ea typeface="Book Antiqua"/>
                <a:cs typeface="Book Antiqua"/>
                <a:sym typeface="Book Antiqua"/>
              </a:rPr>
              <a:t>    and_out = a_in &amp; b_in;</a:t>
            </a:r>
            <a:endParaRPr/>
          </a:p>
          <a:p>
            <a:pPr indent="0" lvl="0" marL="0" marR="0" rtl="0" algn="l">
              <a:lnSpc>
                <a:spcPct val="90000"/>
              </a:lnSpc>
              <a:spcBef>
                <a:spcPts val="0"/>
              </a:spcBef>
              <a:spcAft>
                <a:spcPts val="0"/>
              </a:spcAft>
              <a:buClr>
                <a:srgbClr val="996600"/>
              </a:buClr>
              <a:buSzPts val="2000"/>
              <a:buFont typeface="Noto Sans Symbols"/>
              <a:buNone/>
            </a:pPr>
            <a:r>
              <a:rPr lang="en-US" sz="2000">
                <a:solidFill>
                  <a:srgbClr val="996600"/>
                </a:solidFill>
                <a:latin typeface="Book Antiqua"/>
                <a:ea typeface="Book Antiqua"/>
                <a:cs typeface="Book Antiqua"/>
                <a:sym typeface="Book Antiqua"/>
              </a:rPr>
              <a:t>end</a:t>
            </a:r>
            <a:endParaRPr sz="2000">
              <a:solidFill>
                <a:schemeClr val="dk1"/>
              </a:solidFill>
              <a:latin typeface="Book Antiqua"/>
              <a:ea typeface="Book Antiqua"/>
              <a:cs typeface="Book Antiqua"/>
              <a:sym typeface="Book Antiqua"/>
            </a:endParaRPr>
          </a:p>
        </p:txBody>
      </p:sp>
      <p:sp>
        <p:nvSpPr>
          <p:cNvPr id="338" name="Google Shape;338;p28"/>
          <p:cNvSpPr txBox="1"/>
          <p:nvPr/>
        </p:nvSpPr>
        <p:spPr>
          <a:xfrm>
            <a:off x="1834541" y="3175000"/>
            <a:ext cx="3886200" cy="2584450"/>
          </a:xfrm>
          <a:prstGeom prst="rect">
            <a:avLst/>
          </a:prstGeom>
          <a:noFill/>
          <a:ln cap="flat" cmpd="sng" w="28575">
            <a:solidFill>
              <a:srgbClr val="FFFF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initial</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begin</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enable = 1’b0;</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rst   = 1’b0;</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#100  rst = 1’b1;      </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#20 enable = 1’b1; </a:t>
            </a:r>
            <a:endParaRPr/>
          </a:p>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end</a:t>
            </a:r>
            <a:endParaRPr b="1" sz="2400">
              <a:solidFill>
                <a:schemeClr val="dk1"/>
              </a:solidFill>
              <a:latin typeface="Book Antiqua"/>
              <a:ea typeface="Book Antiqua"/>
              <a:cs typeface="Book Antiqua"/>
              <a:sym typeface="Book Antiqua"/>
            </a:endParaRPr>
          </a:p>
        </p:txBody>
      </p:sp>
      <p:sp>
        <p:nvSpPr>
          <p:cNvPr id="339" name="Google Shape;339;p28"/>
          <p:cNvSpPr txBox="1"/>
          <p:nvPr/>
        </p:nvSpPr>
        <p:spPr>
          <a:xfrm>
            <a:off x="2136166" y="1447800"/>
            <a:ext cx="3421063" cy="1123950"/>
          </a:xfrm>
          <a:prstGeom prst="rect">
            <a:avLst/>
          </a:prstGeom>
          <a:noFill/>
          <a:ln cap="flat" cmpd="sng" w="28575">
            <a:solidFill>
              <a:srgbClr val="FFFF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initial</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xor_out = in1 ^ in2;</a:t>
            </a:r>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40" name="Google Shape;340;p28"/>
          <p:cNvSpPr txBox="1"/>
          <p:nvPr/>
        </p:nvSpPr>
        <p:spPr>
          <a:xfrm>
            <a:off x="6022366" y="2819400"/>
            <a:ext cx="3886200" cy="3693319"/>
          </a:xfrm>
          <a:prstGeom prst="rect">
            <a:avLst/>
          </a:prstGeom>
          <a:noFill/>
          <a:ln cap="flat" cmpd="sng" w="28575">
            <a:solidFill>
              <a:srgbClr val="FFFF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initial</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begin</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clk = 1’b0;</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reset   = 1’b0;</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a:t>
            </a:r>
            <a:r>
              <a:rPr b="1" lang="en-US" sz="2400">
                <a:solidFill>
                  <a:srgbClr val="996600"/>
                </a:solidFill>
                <a:latin typeface="Book Antiqua"/>
                <a:ea typeface="Book Antiqua"/>
                <a:cs typeface="Book Antiqua"/>
                <a:sym typeface="Book Antiqua"/>
              </a:rPr>
              <a:t>initial</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2400">
                <a:solidFill>
                  <a:schemeClr val="dk1"/>
                </a:solidFill>
                <a:latin typeface="Book Antiqua"/>
                <a:ea typeface="Book Antiqua"/>
                <a:cs typeface="Book Antiqua"/>
                <a:sym typeface="Book Antiqua"/>
              </a:rPr>
              <a:t>     </a:t>
            </a:r>
            <a:r>
              <a:rPr b="1" lang="en-US" sz="2400">
                <a:solidFill>
                  <a:srgbClr val="996600"/>
                </a:solidFill>
                <a:latin typeface="Book Antiqua"/>
                <a:ea typeface="Book Antiqua"/>
                <a:cs typeface="Book Antiqua"/>
                <a:sym typeface="Book Antiqua"/>
              </a:rPr>
              <a:t>begin</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#100  reset = 1’b1;      </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#20 clk = 1’b1; </a:t>
            </a:r>
            <a:endParaRPr/>
          </a:p>
          <a:p>
            <a:pPr indent="0" lvl="0" marL="0" marR="0" rtl="0" algn="l">
              <a:spcBef>
                <a:spcPts val="0"/>
              </a:spcBef>
              <a:spcAft>
                <a:spcPts val="0"/>
              </a:spcAft>
              <a:buNone/>
            </a:pPr>
            <a:r>
              <a:rPr b="1" lang="en-US" sz="2400">
                <a:solidFill>
                  <a:schemeClr val="dk1"/>
                </a:solidFill>
                <a:latin typeface="Book Antiqua"/>
                <a:ea typeface="Book Antiqua"/>
                <a:cs typeface="Book Antiqua"/>
                <a:sym typeface="Book Antiqua"/>
              </a:rPr>
              <a:t>     </a:t>
            </a:r>
            <a:r>
              <a:rPr b="1" lang="en-US" sz="2400">
                <a:solidFill>
                  <a:srgbClr val="996600"/>
                </a:solidFill>
                <a:latin typeface="Book Antiqua"/>
                <a:ea typeface="Book Antiqua"/>
                <a:cs typeface="Book Antiqua"/>
                <a:sym typeface="Book Antiqua"/>
              </a:rPr>
              <a:t>end</a:t>
            </a:r>
            <a:endParaRPr b="1"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2400">
                <a:solidFill>
                  <a:srgbClr val="996600"/>
                </a:solidFill>
                <a:latin typeface="Book Antiqua"/>
                <a:ea typeface="Book Antiqua"/>
                <a:cs typeface="Book Antiqua"/>
                <a:sym typeface="Book Antiqua"/>
              </a:rPr>
              <a:t>end</a:t>
            </a:r>
            <a:endParaRPr b="1" sz="2400">
              <a:solidFill>
                <a:schemeClr val="dk1"/>
              </a:solidFill>
              <a:latin typeface="Book Antiqua"/>
              <a:ea typeface="Book Antiqua"/>
              <a:cs typeface="Book Antiqua"/>
              <a:sym typeface="Book Antiqua"/>
            </a:endParaRPr>
          </a:p>
        </p:txBody>
      </p:sp>
      <p:sp>
        <p:nvSpPr>
          <p:cNvPr id="341" name="Google Shape;341;p2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838200" y="102743"/>
            <a:ext cx="10515600" cy="9452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always statement</a:t>
            </a:r>
            <a:endParaRPr/>
          </a:p>
        </p:txBody>
      </p:sp>
      <p:sp>
        <p:nvSpPr>
          <p:cNvPr id="347" name="Google Shape;347;p29"/>
          <p:cNvSpPr txBox="1"/>
          <p:nvPr/>
        </p:nvSpPr>
        <p:spPr>
          <a:xfrm>
            <a:off x="838200" y="1047964"/>
            <a:ext cx="10515600" cy="5476126"/>
          </a:xfrm>
          <a:prstGeom prst="rect">
            <a:avLst/>
          </a:prstGeom>
          <a:noFill/>
          <a:ln>
            <a:noFill/>
          </a:ln>
        </p:spPr>
        <p:txBody>
          <a:bodyPr anchorCtr="0" anchor="t" bIns="45700" lIns="91425" spcFirstLastPara="1" rIns="91425" wrap="square" tIns="45700">
            <a:normAutofit/>
          </a:bodyPr>
          <a:lstStyle/>
          <a:p>
            <a:pPr indent="-228594" lvl="0" marL="228594" marR="0" rtl="0" algn="just">
              <a:lnSpc>
                <a:spcPct val="9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Starts execution at  ‘0’ simulation time and is active all through out the entire simulation.</a:t>
            </a:r>
            <a:endParaRPr/>
          </a:p>
          <a:p>
            <a:pPr indent="-228594" lvl="0" marL="228594" marR="0" rtl="0" algn="just">
              <a:lnSpc>
                <a:spcPct val="9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Multiple statements inside always block can be grouped with (</a:t>
            </a:r>
            <a:r>
              <a:rPr lang="en-US" sz="2400">
                <a:solidFill>
                  <a:srgbClr val="996600"/>
                </a:solidFill>
                <a:latin typeface="Book Antiqua"/>
                <a:ea typeface="Book Antiqua"/>
                <a:cs typeface="Book Antiqua"/>
                <a:sym typeface="Book Antiqua"/>
              </a:rPr>
              <a:t>begin</a:t>
            </a:r>
            <a:r>
              <a:rPr lang="en-US" sz="2400">
                <a:solidFill>
                  <a:schemeClr val="dk1"/>
                </a:solidFill>
                <a:latin typeface="Book Antiqua"/>
                <a:ea typeface="Book Antiqua"/>
                <a:cs typeface="Book Antiqua"/>
                <a:sym typeface="Book Antiqua"/>
              </a:rPr>
              <a:t> &amp; </a:t>
            </a:r>
            <a:r>
              <a:rPr lang="en-US" sz="2400">
                <a:solidFill>
                  <a:srgbClr val="996600"/>
                </a:solidFill>
                <a:latin typeface="Book Antiqua"/>
                <a:ea typeface="Book Antiqua"/>
                <a:cs typeface="Book Antiqua"/>
                <a:sym typeface="Book Antiqua"/>
              </a:rPr>
              <a:t>end</a:t>
            </a:r>
            <a:r>
              <a:rPr lang="en-US" sz="2400">
                <a:solidFill>
                  <a:schemeClr val="dk1"/>
                </a:solidFill>
                <a:latin typeface="Book Antiqua"/>
                <a:ea typeface="Book Antiqua"/>
                <a:cs typeface="Book Antiqua"/>
                <a:sym typeface="Book Antiqua"/>
              </a:rPr>
              <a:t>) or (</a:t>
            </a:r>
            <a:r>
              <a:rPr lang="en-US" sz="2400">
                <a:solidFill>
                  <a:srgbClr val="996600"/>
                </a:solidFill>
                <a:latin typeface="Book Antiqua"/>
                <a:ea typeface="Book Antiqua"/>
                <a:cs typeface="Book Antiqua"/>
                <a:sym typeface="Book Antiqua"/>
              </a:rPr>
              <a:t>fork </a:t>
            </a:r>
            <a:r>
              <a:rPr lang="en-US" sz="2400">
                <a:solidFill>
                  <a:schemeClr val="dk1"/>
                </a:solidFill>
                <a:latin typeface="Book Antiqua"/>
                <a:ea typeface="Book Antiqua"/>
                <a:cs typeface="Book Antiqua"/>
                <a:sym typeface="Book Antiqua"/>
              </a:rPr>
              <a:t>&amp;</a:t>
            </a:r>
            <a:r>
              <a:rPr lang="en-US" sz="2400">
                <a:solidFill>
                  <a:srgbClr val="996600"/>
                </a:solidFill>
                <a:latin typeface="Book Antiqua"/>
                <a:ea typeface="Book Antiqua"/>
                <a:cs typeface="Book Antiqua"/>
                <a:sym typeface="Book Antiqua"/>
              </a:rPr>
              <a:t> join</a:t>
            </a:r>
            <a:r>
              <a:rPr lang="en-US" sz="2400">
                <a:solidFill>
                  <a:schemeClr val="dk1"/>
                </a:solidFill>
                <a:latin typeface="Book Antiqua"/>
                <a:ea typeface="Book Antiqua"/>
                <a:cs typeface="Book Antiqua"/>
                <a:sym typeface="Book Antiqua"/>
              </a:rPr>
              <a:t>) keywords.</a:t>
            </a:r>
            <a:endParaRPr/>
          </a:p>
          <a:p>
            <a:pPr indent="-228594" lvl="0" marL="228594" marR="0" rtl="0" algn="just">
              <a:lnSpc>
                <a:spcPct val="9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Execution of always blocks is controlled by using the timing control.</a:t>
            </a:r>
            <a:endParaRPr/>
          </a:p>
          <a:p>
            <a:pPr indent="-228594" lvl="0" marL="228594" marR="0" rtl="0" algn="just">
              <a:lnSpc>
                <a:spcPct val="9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always blocks cannot be nested.</a:t>
            </a:r>
            <a:endParaRPr/>
          </a:p>
          <a:p>
            <a:pPr indent="-228594" lvl="0" marL="228594" marR="0" rtl="0" algn="just">
              <a:lnSpc>
                <a:spcPct val="11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An always block without any sensitivity control will create an infinite loop and execute forever. </a:t>
            </a:r>
            <a:endParaRPr/>
          </a:p>
          <a:p>
            <a:pPr indent="-228594" lvl="0" marL="228594" marR="0" rtl="0" algn="just">
              <a:lnSpc>
                <a:spcPct val="11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Each always block represent a separate and independent activity.</a:t>
            </a:r>
            <a:endParaRPr/>
          </a:p>
          <a:p>
            <a:pPr indent="-228594" lvl="0" marL="228594" marR="0" rtl="0" algn="just">
              <a:lnSpc>
                <a:spcPct val="11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These  blocks can synthesize to different hardware depending on their usage.</a:t>
            </a:r>
            <a:endParaRPr/>
          </a:p>
          <a:p>
            <a:pPr indent="-228594" lvl="0" marL="228594" marR="0" rtl="0" algn="just">
              <a:lnSpc>
                <a:spcPct val="11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always block with timing control are synthesizable.</a:t>
            </a:r>
            <a:endParaRPr/>
          </a:p>
        </p:txBody>
      </p:sp>
      <p:sp>
        <p:nvSpPr>
          <p:cNvPr id="348" name="Google Shape;348;p2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Structural / Gate Level Modeling</a:t>
            </a:r>
            <a:br>
              <a:rPr lang="en-US"/>
            </a:br>
            <a:endParaRPr/>
          </a:p>
        </p:txBody>
      </p:sp>
      <p:sp>
        <p:nvSpPr>
          <p:cNvPr id="101" name="Google Shape;101;p3"/>
          <p:cNvSpPr/>
          <p:nvPr/>
        </p:nvSpPr>
        <p:spPr>
          <a:xfrm>
            <a:off x="838200" y="1158410"/>
            <a:ext cx="10515600" cy="6801862"/>
          </a:xfrm>
          <a:prstGeom prst="rect">
            <a:avLst/>
          </a:prstGeom>
          <a:noFill/>
          <a:ln>
            <a:noFill/>
          </a:ln>
        </p:spPr>
        <p:txBody>
          <a:bodyPr anchorCtr="0" anchor="t" bIns="45700" lIns="91425" spcFirstLastPara="1" rIns="91425" wrap="square" tIns="45700">
            <a:spAutoFit/>
          </a:bodyPr>
          <a:lstStyle/>
          <a:p>
            <a:pPr indent="-342891" lvl="0" marL="342891"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The module is implemented in terms of logic gates and interconnections between these gates. Design at this level is similar to describing a design in terms of a gate-level logic diagram.</a:t>
            </a:r>
            <a:endParaRPr/>
          </a:p>
          <a:p>
            <a:pPr indent="-342891" lvl="0" marL="342891"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It provides a textual description of a schematic diagram.</a:t>
            </a:r>
            <a:endParaRPr/>
          </a:p>
          <a:p>
            <a:pPr indent="-342891" lvl="0" marL="342891"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Verilog recognizes 12 basic gates as predefined primitives.</a:t>
            </a:r>
            <a:endParaRPr/>
          </a:p>
          <a:p>
            <a:pPr indent="0" lvl="1" marL="457200" marR="0" rtl="0" algn="l">
              <a:spcBef>
                <a:spcPts val="0"/>
              </a:spcBef>
              <a:spcAft>
                <a:spcPts val="0"/>
              </a:spcAft>
              <a:buNone/>
            </a:pPr>
            <a:r>
              <a:rPr b="0" i="0" lang="en-US" sz="2000" u="none" cap="none" strike="noStrike">
                <a:solidFill>
                  <a:schemeClr val="dk1"/>
                </a:solidFill>
                <a:latin typeface="Book Antiqua"/>
                <a:ea typeface="Book Antiqua"/>
                <a:cs typeface="Book Antiqua"/>
                <a:sym typeface="Book Antiqua"/>
              </a:rPr>
              <a:t>4 primitive gates of 3-state type.</a:t>
            </a:r>
            <a:endParaRPr/>
          </a:p>
          <a:p>
            <a:pPr indent="0" lvl="1" marL="457200" marR="0" rtl="0" algn="l">
              <a:spcBef>
                <a:spcPts val="0"/>
              </a:spcBef>
              <a:spcAft>
                <a:spcPts val="0"/>
              </a:spcAft>
              <a:buNone/>
            </a:pPr>
            <a:r>
              <a:rPr b="0" i="0" lang="en-US" sz="2000" u="none" cap="none" strike="noStrike">
                <a:solidFill>
                  <a:schemeClr val="dk1"/>
                </a:solidFill>
                <a:latin typeface="Book Antiqua"/>
                <a:ea typeface="Book Antiqua"/>
                <a:cs typeface="Book Antiqua"/>
                <a:sym typeface="Book Antiqua"/>
              </a:rPr>
              <a:t>Other 8 are: </a:t>
            </a:r>
            <a:r>
              <a:rPr b="1" i="0" lang="en-US" sz="2000" u="none" cap="none" strike="noStrike">
                <a:solidFill>
                  <a:schemeClr val="dk1"/>
                </a:solidFill>
                <a:latin typeface="Book Antiqua"/>
                <a:ea typeface="Book Antiqua"/>
                <a:cs typeface="Book Antiqua"/>
                <a:sym typeface="Book Antiqua"/>
              </a:rPr>
              <a:t>and, nand, or, nor, xor, xnor, not, buf</a:t>
            </a:r>
            <a:endParaRPr b="1" i="0" sz="2000" u="none" cap="none" strike="noStrike">
              <a:solidFill>
                <a:schemeClr val="dk1"/>
              </a:solidFill>
              <a:latin typeface="Book Antiqua"/>
              <a:ea typeface="Book Antiqua"/>
              <a:cs typeface="Book Antiqua"/>
              <a:sym typeface="Book Antiqua"/>
            </a:endParaRPr>
          </a:p>
          <a:p>
            <a:pPr indent="0" lvl="1" marL="457200" marR="0" rtl="0" algn="l">
              <a:spcBef>
                <a:spcPts val="0"/>
              </a:spcBef>
              <a:spcAft>
                <a:spcPts val="0"/>
              </a:spcAft>
              <a:buNone/>
            </a:pPr>
            <a:r>
              <a:rPr b="0" i="0" lang="en-US" sz="2400" u="none" cap="none" strike="noStrike">
                <a:solidFill>
                  <a:schemeClr val="dk1"/>
                </a:solidFill>
                <a:latin typeface="Book Antiqua"/>
                <a:ea typeface="Book Antiqua"/>
                <a:cs typeface="Book Antiqua"/>
                <a:sym typeface="Book Antiqua"/>
              </a:rPr>
              <a:t>When the gates are simulated, the system assigns a four-valued logic set to each gate – </a:t>
            </a:r>
            <a:r>
              <a:rPr b="0" i="1" lang="en-US" sz="2400" u="none" cap="none" strike="noStrike">
                <a:solidFill>
                  <a:schemeClr val="dk1"/>
                </a:solidFill>
                <a:latin typeface="Book Antiqua"/>
                <a:ea typeface="Book Antiqua"/>
                <a:cs typeface="Book Antiqua"/>
                <a:sym typeface="Book Antiqua"/>
              </a:rPr>
              <a:t>0,1,unknown (x) and high impedance (z)</a:t>
            </a:r>
            <a:endParaRPr/>
          </a:p>
          <a:p>
            <a:pPr indent="-342891" lvl="0" marL="342891"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Book Antiqua"/>
                <a:ea typeface="Book Antiqua"/>
                <a:cs typeface="Book Antiqua"/>
                <a:sym typeface="Book Antiqua"/>
              </a:rPr>
              <a:t>When a primitive gate is incorporated into a module, we say it is instantiated in the module.</a:t>
            </a:r>
            <a:endParaRPr/>
          </a:p>
          <a:p>
            <a:pPr indent="-190490" lvl="0" marL="342891" marR="0" rtl="0" algn="just">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Book Antiqua"/>
              <a:ea typeface="Book Antiqua"/>
              <a:cs typeface="Book Antiqua"/>
              <a:sym typeface="Book Antiqua"/>
            </a:endParaRPr>
          </a:p>
          <a:p>
            <a:pPr indent="0" lvl="0" marL="0" marR="0" rtl="0" algn="just">
              <a:lnSpc>
                <a:spcPct val="15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0" lvl="0" marL="0" marR="0" rtl="0" algn="l">
              <a:spcBef>
                <a:spcPts val="0"/>
              </a:spcBef>
              <a:spcAft>
                <a:spcPts val="0"/>
              </a:spcAft>
              <a:buNone/>
            </a:pPr>
            <a:r>
              <a:t/>
            </a:r>
            <a:endParaRPr b="0" i="0" sz="2400" u="none" cap="none" strike="noStrike">
              <a:solidFill>
                <a:schemeClr val="dk1"/>
              </a:solidFill>
              <a:latin typeface="Book Antiqua"/>
              <a:ea typeface="Book Antiqua"/>
              <a:cs typeface="Book Antiqua"/>
              <a:sym typeface="Book Antiqua"/>
            </a:endParaRPr>
          </a:p>
        </p:txBody>
      </p:sp>
      <p:sp>
        <p:nvSpPr>
          <p:cNvPr id="102" name="Google Shape;102;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756007" y="0"/>
            <a:ext cx="10515600" cy="9863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always block structures</a:t>
            </a:r>
            <a:endParaRPr/>
          </a:p>
        </p:txBody>
      </p:sp>
      <p:sp>
        <p:nvSpPr>
          <p:cNvPr id="354" name="Google Shape;354;p30"/>
          <p:cNvSpPr txBox="1"/>
          <p:nvPr/>
        </p:nvSpPr>
        <p:spPr>
          <a:xfrm>
            <a:off x="5822884" y="1219200"/>
            <a:ext cx="3962400" cy="1247775"/>
          </a:xfrm>
          <a:prstGeom prst="rect">
            <a:avLst/>
          </a:prstGeom>
          <a:noFill/>
          <a:ln cap="flat" cmpd="sng" w="28575">
            <a:solidFill>
              <a:srgbClr val="FFFFFF"/>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996600"/>
              </a:buClr>
              <a:buSzPts val="2000"/>
              <a:buFont typeface="Noto Sans Symbols"/>
              <a:buNone/>
            </a:pPr>
            <a:r>
              <a:rPr b="1" lang="en-US" sz="2000">
                <a:solidFill>
                  <a:srgbClr val="996600"/>
                </a:solidFill>
                <a:latin typeface="Book Antiqua"/>
                <a:ea typeface="Book Antiqua"/>
                <a:cs typeface="Book Antiqua"/>
                <a:sym typeface="Book Antiqua"/>
              </a:rPr>
              <a:t>always</a:t>
            </a:r>
            <a:r>
              <a:rPr lang="en-US" sz="2000">
                <a:solidFill>
                  <a:srgbClr val="996600"/>
                </a:solidFill>
                <a:latin typeface="Book Antiqua"/>
                <a:ea typeface="Book Antiqua"/>
                <a:cs typeface="Book Antiqua"/>
                <a:sym typeface="Book Antiqua"/>
              </a:rPr>
              <a:t> </a:t>
            </a:r>
            <a:r>
              <a:rPr lang="en-US" sz="2000">
                <a:solidFill>
                  <a:schemeClr val="dk1"/>
                </a:solidFill>
                <a:latin typeface="Book Antiqua"/>
                <a:ea typeface="Book Antiqua"/>
                <a:cs typeface="Book Antiqua"/>
                <a:sym typeface="Book Antiqua"/>
              </a:rPr>
              <a:t>@(a_in </a:t>
            </a:r>
            <a:r>
              <a:rPr lang="en-US" sz="2000">
                <a:solidFill>
                  <a:srgbClr val="996600"/>
                </a:solidFill>
                <a:latin typeface="Book Antiqua"/>
                <a:ea typeface="Book Antiqua"/>
                <a:cs typeface="Book Antiqua"/>
                <a:sym typeface="Book Antiqua"/>
              </a:rPr>
              <a:t>or</a:t>
            </a:r>
            <a:r>
              <a:rPr lang="en-US" sz="2000">
                <a:solidFill>
                  <a:schemeClr val="dk1"/>
                </a:solidFill>
                <a:latin typeface="Book Antiqua"/>
                <a:ea typeface="Book Antiqua"/>
                <a:cs typeface="Book Antiqua"/>
                <a:sym typeface="Book Antiqua"/>
              </a:rPr>
              <a:t> b_in)</a:t>
            </a:r>
            <a:endParaRPr/>
          </a:p>
          <a:p>
            <a:pPr indent="0" lvl="0" marL="0" marR="0" rtl="0" algn="l">
              <a:lnSpc>
                <a:spcPct val="90000"/>
              </a:lnSpc>
              <a:spcBef>
                <a:spcPts val="0"/>
              </a:spcBef>
              <a:spcAft>
                <a:spcPts val="0"/>
              </a:spcAft>
              <a:buClr>
                <a:srgbClr val="996600"/>
              </a:buClr>
              <a:buSzPts val="2000"/>
              <a:buFont typeface="Noto Sans Symbols"/>
              <a:buNone/>
            </a:pPr>
            <a:r>
              <a:rPr b="1" lang="en-US" sz="2000">
                <a:solidFill>
                  <a:srgbClr val="996600"/>
                </a:solidFill>
                <a:latin typeface="Book Antiqua"/>
                <a:ea typeface="Book Antiqua"/>
                <a:cs typeface="Book Antiqua"/>
                <a:sym typeface="Book Antiqua"/>
              </a:rPr>
              <a:t>begin</a:t>
            </a:r>
            <a:endParaRPr b="1" sz="2000">
              <a:solidFill>
                <a:schemeClr val="dk1"/>
              </a:solidFill>
              <a:latin typeface="Book Antiqua"/>
              <a:ea typeface="Book Antiqua"/>
              <a:cs typeface="Book Antiqua"/>
              <a:sym typeface="Book Antiqua"/>
            </a:endParaRPr>
          </a:p>
          <a:p>
            <a:pPr indent="0" lvl="0" marL="0" marR="0" rtl="0" algn="l">
              <a:lnSpc>
                <a:spcPct val="90000"/>
              </a:lnSpc>
              <a:spcBef>
                <a:spcPts val="0"/>
              </a:spcBef>
              <a:spcAft>
                <a:spcPts val="0"/>
              </a:spcAft>
              <a:buClr>
                <a:schemeClr val="dk1"/>
              </a:buClr>
              <a:buSzPts val="2000"/>
              <a:buFont typeface="Noto Sans Symbols"/>
              <a:buNone/>
            </a:pPr>
            <a:r>
              <a:rPr lang="en-US" sz="2000">
                <a:solidFill>
                  <a:schemeClr val="dk1"/>
                </a:solidFill>
                <a:latin typeface="Book Antiqua"/>
                <a:ea typeface="Book Antiqua"/>
                <a:cs typeface="Book Antiqua"/>
                <a:sym typeface="Book Antiqua"/>
              </a:rPr>
              <a:t>    and_out = a_in &amp; b_in;</a:t>
            </a:r>
            <a:endParaRPr/>
          </a:p>
          <a:p>
            <a:pPr indent="0" lvl="0" marL="0" marR="0" rtl="0" algn="l">
              <a:lnSpc>
                <a:spcPct val="90000"/>
              </a:lnSpc>
              <a:spcBef>
                <a:spcPts val="0"/>
              </a:spcBef>
              <a:spcAft>
                <a:spcPts val="0"/>
              </a:spcAft>
              <a:buClr>
                <a:srgbClr val="996600"/>
              </a:buClr>
              <a:buSzPts val="2000"/>
              <a:buFont typeface="Noto Sans Symbols"/>
              <a:buNone/>
            </a:pPr>
            <a:r>
              <a:rPr b="1" lang="en-US" sz="2000">
                <a:solidFill>
                  <a:srgbClr val="996600"/>
                </a:solidFill>
                <a:latin typeface="Book Antiqua"/>
                <a:ea typeface="Book Antiqua"/>
                <a:cs typeface="Book Antiqua"/>
                <a:sym typeface="Book Antiqua"/>
              </a:rPr>
              <a:t>end</a:t>
            </a:r>
            <a:endParaRPr b="1" sz="2000">
              <a:solidFill>
                <a:schemeClr val="dk1"/>
              </a:solidFill>
              <a:latin typeface="Book Antiqua"/>
              <a:ea typeface="Book Antiqua"/>
              <a:cs typeface="Book Antiqua"/>
              <a:sym typeface="Book Antiqua"/>
            </a:endParaRPr>
          </a:p>
        </p:txBody>
      </p:sp>
      <p:sp>
        <p:nvSpPr>
          <p:cNvPr id="355" name="Google Shape;355;p30"/>
          <p:cNvSpPr txBox="1"/>
          <p:nvPr/>
        </p:nvSpPr>
        <p:spPr>
          <a:xfrm>
            <a:off x="1784284" y="3505200"/>
            <a:ext cx="3886200" cy="2162175"/>
          </a:xfrm>
          <a:prstGeom prst="rect">
            <a:avLst/>
          </a:prstGeom>
          <a:noFill/>
          <a:ln cap="flat" cmpd="sng" w="28575">
            <a:solidFill>
              <a:srgbClr val="FFFF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always</a:t>
            </a:r>
            <a:r>
              <a:rPr lang="en-US" sz="2000">
                <a:solidFill>
                  <a:srgbClr val="996600"/>
                </a:solidFill>
                <a:latin typeface="Book Antiqua"/>
                <a:ea typeface="Book Antiqua"/>
                <a:cs typeface="Book Antiqua"/>
                <a:sym typeface="Book Antiqua"/>
              </a:rPr>
              <a:t> </a:t>
            </a:r>
            <a:r>
              <a:rPr lang="en-US" sz="2000">
                <a:solidFill>
                  <a:schemeClr val="dk1"/>
                </a:solidFill>
                <a:latin typeface="Book Antiqua"/>
                <a:ea typeface="Book Antiqua"/>
                <a:cs typeface="Book Antiqua"/>
                <a:sym typeface="Book Antiqua"/>
              </a:rPr>
              <a:t>@(</a:t>
            </a:r>
            <a:r>
              <a:rPr b="1" lang="en-US" sz="2000">
                <a:solidFill>
                  <a:srgbClr val="996600"/>
                </a:solidFill>
                <a:latin typeface="Book Antiqua"/>
                <a:ea typeface="Book Antiqua"/>
                <a:cs typeface="Book Antiqua"/>
                <a:sym typeface="Book Antiqua"/>
              </a:rPr>
              <a:t>posedge</a:t>
            </a:r>
            <a:r>
              <a:rPr lang="en-US" sz="2000">
                <a:solidFill>
                  <a:schemeClr val="dk1"/>
                </a:solidFill>
                <a:latin typeface="Book Antiqua"/>
                <a:ea typeface="Book Antiqua"/>
                <a:cs typeface="Book Antiqua"/>
                <a:sym typeface="Book Antiqua"/>
              </a:rPr>
              <a:t> reset)</a:t>
            </a:r>
            <a:endParaRPr/>
          </a:p>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begin</a:t>
            </a:r>
            <a:endParaRPr b="1" sz="20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a:t>
            </a:r>
            <a:r>
              <a:rPr lang="en-US" sz="2000">
                <a:solidFill>
                  <a:srgbClr val="996600"/>
                </a:solidFill>
                <a:latin typeface="Book Antiqua"/>
                <a:ea typeface="Book Antiqua"/>
                <a:cs typeface="Book Antiqua"/>
                <a:sym typeface="Book Antiqua"/>
              </a:rPr>
              <a:t>if </a:t>
            </a:r>
            <a:r>
              <a:rPr lang="en-US" sz="2000">
                <a:solidFill>
                  <a:schemeClr val="dk1"/>
                </a:solidFill>
                <a:latin typeface="Book Antiqua"/>
                <a:ea typeface="Book Antiqua"/>
                <a:cs typeface="Book Antiqua"/>
                <a:sym typeface="Book Antiqua"/>
              </a:rPr>
              <a:t>(reset == 1’b1)</a:t>
            </a:r>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q_out =  1’b0;</a:t>
            </a:r>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a:t>
            </a:r>
            <a:r>
              <a:rPr lang="en-US" sz="2000">
                <a:solidFill>
                  <a:srgbClr val="996600"/>
                </a:solidFill>
                <a:latin typeface="Book Antiqua"/>
                <a:ea typeface="Book Antiqua"/>
                <a:cs typeface="Book Antiqua"/>
                <a:sym typeface="Book Antiqua"/>
              </a:rPr>
              <a:t>else</a:t>
            </a:r>
            <a:endParaRPr sz="20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q_out =  d_in;</a:t>
            </a:r>
            <a:endParaRPr/>
          </a:p>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end</a:t>
            </a:r>
            <a:endParaRPr/>
          </a:p>
        </p:txBody>
      </p:sp>
      <p:sp>
        <p:nvSpPr>
          <p:cNvPr id="356" name="Google Shape;356;p30"/>
          <p:cNvSpPr txBox="1"/>
          <p:nvPr/>
        </p:nvSpPr>
        <p:spPr>
          <a:xfrm>
            <a:off x="1820797" y="1524000"/>
            <a:ext cx="3421062" cy="942975"/>
          </a:xfrm>
          <a:prstGeom prst="rect">
            <a:avLst/>
          </a:prstGeom>
          <a:noFill/>
          <a:ln cap="flat" cmpd="sng" w="28575">
            <a:solidFill>
              <a:srgbClr val="FFFF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always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xor_out = in1 ^ in2;</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57" name="Google Shape;357;p30"/>
          <p:cNvSpPr txBox="1"/>
          <p:nvPr/>
        </p:nvSpPr>
        <p:spPr>
          <a:xfrm>
            <a:off x="6135622" y="3338513"/>
            <a:ext cx="3886200" cy="3077766"/>
          </a:xfrm>
          <a:prstGeom prst="rect">
            <a:avLst/>
          </a:prstGeom>
          <a:noFill/>
          <a:ln cap="flat" cmpd="sng" w="28575">
            <a:solidFill>
              <a:srgbClr val="FFFFFF"/>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always</a:t>
            </a:r>
            <a:endParaRPr b="1" sz="20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begin</a:t>
            </a:r>
            <a:endParaRPr b="1" sz="20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cnt = 1’b0;</a:t>
            </a:r>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reset   = 1’b0;</a:t>
            </a:r>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a:t>
            </a:r>
            <a:r>
              <a:rPr b="1" lang="en-US" sz="2000">
                <a:solidFill>
                  <a:srgbClr val="996600"/>
                </a:solidFill>
                <a:latin typeface="Book Antiqua"/>
                <a:ea typeface="Book Antiqua"/>
                <a:cs typeface="Book Antiqua"/>
                <a:sym typeface="Book Antiqua"/>
              </a:rPr>
              <a:t>always</a:t>
            </a:r>
            <a:r>
              <a:rPr lang="en-US" sz="2000">
                <a:solidFill>
                  <a:srgbClr val="996600"/>
                </a:solidFill>
                <a:latin typeface="Book Antiqua"/>
                <a:ea typeface="Book Antiqua"/>
                <a:cs typeface="Book Antiqua"/>
                <a:sym typeface="Book Antiqua"/>
              </a:rPr>
              <a:t> </a:t>
            </a:r>
            <a:r>
              <a:rPr lang="en-US" sz="2000">
                <a:solidFill>
                  <a:schemeClr val="dk1"/>
                </a:solidFill>
                <a:latin typeface="Book Antiqua"/>
                <a:ea typeface="Book Antiqua"/>
                <a:cs typeface="Book Antiqua"/>
                <a:sym typeface="Book Antiqua"/>
              </a:rPr>
              <a:t>@(posedge clk)</a:t>
            </a:r>
            <a:endParaRPr/>
          </a:p>
          <a:p>
            <a:pPr indent="0" lvl="0" marL="0" marR="0" rtl="0" algn="l">
              <a:spcBef>
                <a:spcPts val="0"/>
              </a:spcBef>
              <a:spcAft>
                <a:spcPts val="0"/>
              </a:spcAft>
              <a:buNone/>
            </a:pPr>
            <a:r>
              <a:rPr b="1" lang="en-US" sz="2000">
                <a:solidFill>
                  <a:schemeClr val="dk1"/>
                </a:solidFill>
                <a:latin typeface="Book Antiqua"/>
                <a:ea typeface="Book Antiqua"/>
                <a:cs typeface="Book Antiqua"/>
                <a:sym typeface="Book Antiqua"/>
              </a:rPr>
              <a:t>     </a:t>
            </a:r>
            <a:r>
              <a:rPr b="1" lang="en-US" sz="2000">
                <a:solidFill>
                  <a:srgbClr val="996600"/>
                </a:solidFill>
                <a:latin typeface="Book Antiqua"/>
                <a:ea typeface="Book Antiqua"/>
                <a:cs typeface="Book Antiqua"/>
                <a:sym typeface="Book Antiqua"/>
              </a:rPr>
              <a:t>begin</a:t>
            </a:r>
            <a:endParaRPr b="1" sz="20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#100  cnt = 1’b1;      </a:t>
            </a:r>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#20 enable = 1’b1; </a:t>
            </a:r>
            <a:endParaRPr/>
          </a:p>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     </a:t>
            </a:r>
            <a:r>
              <a:rPr b="1" lang="en-US" sz="2000">
                <a:solidFill>
                  <a:srgbClr val="996600"/>
                </a:solidFill>
                <a:latin typeface="Book Antiqua"/>
                <a:ea typeface="Book Antiqua"/>
                <a:cs typeface="Book Antiqua"/>
                <a:sym typeface="Book Antiqua"/>
              </a:rPr>
              <a:t>end</a:t>
            </a:r>
            <a:endParaRPr b="1" sz="20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2000">
                <a:solidFill>
                  <a:srgbClr val="996600"/>
                </a:solidFill>
                <a:latin typeface="Book Antiqua"/>
                <a:ea typeface="Book Antiqua"/>
                <a:cs typeface="Book Antiqua"/>
                <a:sym typeface="Book Antiqua"/>
              </a:rPr>
              <a:t>end</a:t>
            </a:r>
            <a:endParaRPr b="1" sz="2000">
              <a:solidFill>
                <a:schemeClr val="dk1"/>
              </a:solidFill>
              <a:latin typeface="Book Antiqua"/>
              <a:ea typeface="Book Antiqua"/>
              <a:cs typeface="Book Antiqua"/>
              <a:sym typeface="Book Antiqua"/>
            </a:endParaRPr>
          </a:p>
        </p:txBody>
      </p:sp>
      <p:sp>
        <p:nvSpPr>
          <p:cNvPr id="358" name="Google Shape;358;p3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Continuous Vs. procedural assignments</a:t>
            </a:r>
            <a:endParaRPr/>
          </a:p>
        </p:txBody>
      </p:sp>
      <p:graphicFrame>
        <p:nvGraphicFramePr>
          <p:cNvPr id="364" name="Google Shape;364;p31"/>
          <p:cNvGraphicFramePr/>
          <p:nvPr/>
        </p:nvGraphicFramePr>
        <p:xfrm>
          <a:off x="2246971" y="1690690"/>
          <a:ext cx="7459540" cy="5562600"/>
        </p:xfrm>
        <a:graphic>
          <a:graphicData uri="http://schemas.openxmlformats.org/presentationml/2006/ole">
            <mc:AlternateContent>
              <mc:Choice Requires="v">
                <p:oleObj r:id="rId4" imgH="5562600" imgW="7459540" progId="Word.Document.8" spid="_x0000_s1">
                  <p:embed/>
                </p:oleObj>
              </mc:Choice>
              <mc:Fallback>
                <p:oleObj r:id="rId5" imgH="5562600" imgW="7459540" progId="Word.Document.8">
                  <p:embed/>
                  <p:pic>
                    <p:nvPicPr>
                      <p:cNvPr id="364" name="Google Shape;364;p31"/>
                      <p:cNvPicPr preferRelativeResize="0"/>
                      <p:nvPr/>
                    </p:nvPicPr>
                    <p:blipFill rotWithShape="1">
                      <a:blip r:embed="rId6">
                        <a:alphaModFix/>
                      </a:blip>
                      <a:srcRect b="13982" l="0" r="0" t="0"/>
                      <a:stretch/>
                    </p:blipFill>
                    <p:spPr>
                      <a:xfrm>
                        <a:off x="2246971" y="1690690"/>
                        <a:ext cx="7459540" cy="5562600"/>
                      </a:xfrm>
                      <a:prstGeom prst="rect">
                        <a:avLst/>
                      </a:prstGeom>
                      <a:noFill/>
                      <a:ln>
                        <a:noFill/>
                      </a:ln>
                    </p:spPr>
                  </p:pic>
                </p:oleObj>
              </mc:Fallback>
            </mc:AlternateContent>
          </a:graphicData>
        </a:graphic>
      </p:graphicFrame>
      <p:sp>
        <p:nvSpPr>
          <p:cNvPr id="365" name="Google Shape;365;p3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838200" y="71920"/>
            <a:ext cx="10515600" cy="93494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Procedural assignments</a:t>
            </a:r>
            <a:endParaRPr/>
          </a:p>
        </p:txBody>
      </p:sp>
      <p:sp>
        <p:nvSpPr>
          <p:cNvPr id="371" name="Google Shape;371;p32"/>
          <p:cNvSpPr txBox="1"/>
          <p:nvPr/>
        </p:nvSpPr>
        <p:spPr>
          <a:xfrm>
            <a:off x="838199" y="1006868"/>
            <a:ext cx="10515599" cy="5424754"/>
          </a:xfrm>
          <a:prstGeom prst="rect">
            <a:avLst/>
          </a:prstGeom>
          <a:noFill/>
          <a:ln>
            <a:noFill/>
          </a:ln>
        </p:spPr>
        <p:txBody>
          <a:bodyPr anchorCtr="0" anchor="t" bIns="45700" lIns="91425" spcFirstLastPara="1" rIns="91425" wrap="square" tIns="45700">
            <a:noAutofit/>
          </a:bodyPr>
          <a:lstStyle/>
          <a:p>
            <a:pPr indent="-228594" lvl="0" marL="228594" marR="0" rtl="0" algn="just">
              <a:lnSpc>
                <a:spcPct val="120000"/>
              </a:lnSpc>
              <a:spcBef>
                <a:spcPts val="0"/>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These are for updating </a:t>
            </a:r>
            <a:r>
              <a:rPr b="1" lang="en-US" sz="2800">
                <a:solidFill>
                  <a:srgbClr val="996600"/>
                </a:solidFill>
                <a:latin typeface="Book Antiqua"/>
                <a:ea typeface="Book Antiqua"/>
                <a:cs typeface="Book Antiqua"/>
                <a:sym typeface="Book Antiqua"/>
              </a:rPr>
              <a:t>reg</a:t>
            </a:r>
            <a:r>
              <a:rPr lang="en-US" sz="2800">
                <a:solidFill>
                  <a:schemeClr val="dk1"/>
                </a:solidFill>
                <a:latin typeface="Book Antiqua"/>
                <a:ea typeface="Book Antiqua"/>
                <a:cs typeface="Book Antiqua"/>
                <a:sym typeface="Book Antiqua"/>
              </a:rPr>
              <a:t>, </a:t>
            </a:r>
            <a:r>
              <a:rPr b="1" lang="en-US" sz="2800">
                <a:solidFill>
                  <a:srgbClr val="996600"/>
                </a:solidFill>
                <a:latin typeface="Book Antiqua"/>
                <a:ea typeface="Book Antiqua"/>
                <a:cs typeface="Book Antiqua"/>
                <a:sym typeface="Book Antiqua"/>
              </a:rPr>
              <a:t>integer</a:t>
            </a:r>
            <a:r>
              <a:rPr lang="en-US" sz="2800">
                <a:solidFill>
                  <a:schemeClr val="dk1"/>
                </a:solidFill>
                <a:latin typeface="Book Antiqua"/>
                <a:ea typeface="Book Antiqua"/>
                <a:cs typeface="Book Antiqua"/>
                <a:sym typeface="Book Antiqua"/>
              </a:rPr>
              <a:t>, </a:t>
            </a:r>
            <a:r>
              <a:rPr b="1" lang="en-US" sz="2800">
                <a:solidFill>
                  <a:srgbClr val="996600"/>
                </a:solidFill>
                <a:latin typeface="Book Antiqua"/>
                <a:ea typeface="Book Antiqua"/>
                <a:cs typeface="Book Antiqua"/>
                <a:sym typeface="Book Antiqua"/>
              </a:rPr>
              <a:t>real</a:t>
            </a:r>
            <a:r>
              <a:rPr lang="en-US" sz="2800">
                <a:solidFill>
                  <a:schemeClr val="dk1"/>
                </a:solidFill>
                <a:latin typeface="Book Antiqua"/>
                <a:ea typeface="Book Antiqua"/>
                <a:cs typeface="Book Antiqua"/>
                <a:sym typeface="Book Antiqua"/>
              </a:rPr>
              <a:t>, </a:t>
            </a:r>
            <a:r>
              <a:rPr b="1" lang="en-US" sz="2800">
                <a:solidFill>
                  <a:srgbClr val="996600"/>
                </a:solidFill>
                <a:latin typeface="Book Antiqua"/>
                <a:ea typeface="Book Antiqua"/>
                <a:cs typeface="Book Antiqua"/>
                <a:sym typeface="Book Antiqua"/>
              </a:rPr>
              <a:t>time</a:t>
            </a:r>
            <a:r>
              <a:rPr lang="en-US" sz="2800">
                <a:solidFill>
                  <a:schemeClr val="dk1"/>
                </a:solidFill>
                <a:latin typeface="Book Antiqua"/>
                <a:ea typeface="Book Antiqua"/>
                <a:cs typeface="Book Antiqua"/>
                <a:sym typeface="Book Antiqua"/>
              </a:rPr>
              <a:t>  and their bit / part selects.</a:t>
            </a:r>
            <a:endParaRPr/>
          </a:p>
          <a:p>
            <a:pPr indent="-228594" lvl="0" marL="228594" marR="0" rtl="0" algn="just">
              <a:lnSpc>
                <a:spcPct val="120000"/>
              </a:lnSpc>
              <a:spcBef>
                <a:spcPts val="1000"/>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The values of the variables can get changed only by another procedural assignment statement.</a:t>
            </a:r>
            <a:endParaRPr/>
          </a:p>
          <a:p>
            <a:pPr indent="-228594" lvl="0" marL="228594" marR="0" rtl="0" algn="just">
              <a:lnSpc>
                <a:spcPct val="120000"/>
              </a:lnSpc>
              <a:spcBef>
                <a:spcPts val="1000"/>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Procedural assignments  are of  two types </a:t>
            </a:r>
            <a:endParaRPr/>
          </a:p>
          <a:p>
            <a:pPr indent="-228594" lvl="1" marL="685783" marR="0" rtl="0" algn="just">
              <a:lnSpc>
                <a:spcPct val="120000"/>
              </a:lnSpc>
              <a:spcBef>
                <a:spcPts val="500"/>
              </a:spcBef>
              <a:spcAft>
                <a:spcPts val="0"/>
              </a:spcAft>
              <a:buClr>
                <a:srgbClr val="0070C0"/>
              </a:buClr>
              <a:buSzPts val="2400"/>
              <a:buFont typeface="Arial"/>
              <a:buChar char="•"/>
            </a:pPr>
            <a:r>
              <a:rPr b="0" i="0" lang="en-US" sz="2400" u="none" cap="none" strike="noStrike">
                <a:solidFill>
                  <a:srgbClr val="0070C0"/>
                </a:solidFill>
                <a:latin typeface="Book Antiqua"/>
                <a:ea typeface="Book Antiqua"/>
                <a:cs typeface="Book Antiqua"/>
                <a:sym typeface="Book Antiqua"/>
              </a:rPr>
              <a:t>blocking procedural assignment </a:t>
            </a:r>
            <a:r>
              <a:rPr b="0" i="0" lang="en-US" sz="2400" u="none" cap="none" strike="noStrike">
                <a:solidFill>
                  <a:schemeClr val="dk1"/>
                </a:solidFill>
                <a:latin typeface="Calibri"/>
                <a:ea typeface="Calibri"/>
                <a:cs typeface="Calibri"/>
                <a:sym typeface="Calibri"/>
              </a:rPr>
              <a:t>(executed sequentially in the order they are listed in a sequential block)</a:t>
            </a:r>
            <a:endParaRPr b="0" i="0" sz="2400" u="none" cap="none" strike="noStrike">
              <a:solidFill>
                <a:srgbClr val="0070C0"/>
              </a:solidFill>
              <a:latin typeface="Book Antiqua"/>
              <a:ea typeface="Book Antiqua"/>
              <a:cs typeface="Book Antiqua"/>
              <a:sym typeface="Book Antiqua"/>
            </a:endParaRPr>
          </a:p>
          <a:p>
            <a:pPr indent="-228594" lvl="1" marL="685783" marR="0" rtl="0" algn="just">
              <a:lnSpc>
                <a:spcPct val="120000"/>
              </a:lnSpc>
              <a:spcBef>
                <a:spcPts val="500"/>
              </a:spcBef>
              <a:spcAft>
                <a:spcPts val="0"/>
              </a:spcAft>
              <a:buClr>
                <a:srgbClr val="0070C0"/>
              </a:buClr>
              <a:buSzPts val="2400"/>
              <a:buFont typeface="Arial"/>
              <a:buChar char="•"/>
            </a:pPr>
            <a:r>
              <a:rPr b="0" i="0" lang="en-US" sz="2400" u="none" cap="none" strike="noStrike">
                <a:solidFill>
                  <a:srgbClr val="0070C0"/>
                </a:solidFill>
                <a:latin typeface="Book Antiqua"/>
                <a:ea typeface="Book Antiqua"/>
                <a:cs typeface="Book Antiqua"/>
                <a:sym typeface="Book Antiqua"/>
              </a:rPr>
              <a:t>non-blocking procedural assignment </a:t>
            </a:r>
            <a:r>
              <a:rPr b="0" i="0" lang="en-US" sz="2400" u="none" cap="none" strike="noStrike">
                <a:solidFill>
                  <a:schemeClr val="dk1"/>
                </a:solidFill>
                <a:latin typeface="Calibri"/>
                <a:ea typeface="Calibri"/>
                <a:cs typeface="Calibri"/>
                <a:sym typeface="Calibri"/>
              </a:rPr>
              <a:t>(evaluate the expressions on the right hand side, but do not make the assignment to the left hand side until all expressions are evaluated)</a:t>
            </a:r>
            <a:endParaRPr/>
          </a:p>
        </p:txBody>
      </p:sp>
      <p:sp>
        <p:nvSpPr>
          <p:cNvPr id="372" name="Google Shape;372;p3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766281" y="13909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Blocking Assignment</a:t>
            </a:r>
            <a:endParaRPr/>
          </a:p>
        </p:txBody>
      </p:sp>
      <p:sp>
        <p:nvSpPr>
          <p:cNvPr id="378" name="Google Shape;378;p33"/>
          <p:cNvSpPr txBox="1"/>
          <p:nvPr/>
        </p:nvSpPr>
        <p:spPr>
          <a:xfrm>
            <a:off x="1738901" y="1373312"/>
            <a:ext cx="8229600" cy="4754563"/>
          </a:xfrm>
          <a:prstGeom prst="rect">
            <a:avLst/>
          </a:prstGeom>
          <a:noFill/>
          <a:ln>
            <a:noFill/>
          </a:ln>
        </p:spPr>
        <p:txBody>
          <a:bodyPr anchorCtr="0" anchor="t" bIns="45700" lIns="91425" spcFirstLastPara="1" rIns="91425" wrap="square" tIns="45700">
            <a:normAutofit fontScale="92500"/>
          </a:bodyPr>
          <a:lstStyle/>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Most Commonly used type</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The target of assignment gets updated before the next sequential statement in procedural block is executed.</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A statement using blocking assignment blocks the execution of the statements following it, until it gets completed.</a:t>
            </a:r>
            <a:endParaRPr/>
          </a:p>
          <a:p>
            <a:pPr indent="-228600" lvl="0" marL="1088136" marR="0" rtl="0" algn="l">
              <a:lnSpc>
                <a:spcPct val="90000"/>
              </a:lnSpc>
              <a:spcBef>
                <a:spcPts val="432"/>
              </a:spcBef>
              <a:spcAft>
                <a:spcPts val="0"/>
              </a:spcAft>
              <a:buClr>
                <a:schemeClr val="accent2"/>
              </a:buClr>
              <a:buSzPct val="64999"/>
              <a:buFont typeface="Noto Sans Symbols"/>
              <a:buChar char="●"/>
            </a:pPr>
            <a:r>
              <a:rPr lang="en-US" sz="1800">
                <a:solidFill>
                  <a:srgbClr val="003366"/>
                </a:solidFill>
                <a:latin typeface="Times New Roman"/>
                <a:ea typeface="Times New Roman"/>
                <a:cs typeface="Times New Roman"/>
                <a:sym typeface="Times New Roman"/>
              </a:rPr>
              <a:t>B = A</a:t>
            </a:r>
            <a:endParaRPr sz="1800">
              <a:solidFill>
                <a:schemeClr val="dk1"/>
              </a:solidFill>
              <a:latin typeface="Calibri"/>
              <a:ea typeface="Calibri"/>
              <a:cs typeface="Calibri"/>
              <a:sym typeface="Calibri"/>
            </a:endParaRPr>
          </a:p>
          <a:p>
            <a:pPr indent="-228600" lvl="0" marL="1088136" marR="0" rtl="0" algn="l">
              <a:lnSpc>
                <a:spcPct val="90000"/>
              </a:lnSpc>
              <a:spcBef>
                <a:spcPts val="432"/>
              </a:spcBef>
              <a:spcAft>
                <a:spcPts val="0"/>
              </a:spcAft>
              <a:buClr>
                <a:srgbClr val="003366"/>
              </a:buClr>
              <a:buSzPct val="100000"/>
              <a:buFont typeface="Arial"/>
              <a:buChar char="•"/>
            </a:pPr>
            <a:r>
              <a:rPr lang="en-US" sz="1800">
                <a:solidFill>
                  <a:srgbClr val="003366"/>
                </a:solidFill>
                <a:latin typeface="Times New Roman"/>
                <a:ea typeface="Times New Roman"/>
                <a:cs typeface="Times New Roman"/>
                <a:sym typeface="Times New Roman"/>
              </a:rPr>
              <a:t>C = B + 1</a:t>
            </a:r>
            <a:endParaRPr sz="2400">
              <a:solidFill>
                <a:schemeClr val="dk1"/>
              </a:solidFill>
              <a:latin typeface="Book Antiqua"/>
              <a:ea typeface="Book Antiqua"/>
              <a:cs typeface="Book Antiqua"/>
              <a:sym typeface="Book Antiqua"/>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Recommended style for modeling combinational logic.(data dependency)</a:t>
            </a:r>
            <a:endParaRPr/>
          </a:p>
        </p:txBody>
      </p:sp>
      <p:sp>
        <p:nvSpPr>
          <p:cNvPr id="379" name="Google Shape;379;p3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838200" y="118548"/>
            <a:ext cx="10515600" cy="9807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Non-Blocking Assignment</a:t>
            </a:r>
            <a:endParaRPr/>
          </a:p>
        </p:txBody>
      </p:sp>
      <p:sp>
        <p:nvSpPr>
          <p:cNvPr id="385" name="Google Shape;385;p34"/>
          <p:cNvSpPr txBox="1"/>
          <p:nvPr/>
        </p:nvSpPr>
        <p:spPr>
          <a:xfrm>
            <a:off x="838200" y="1099336"/>
            <a:ext cx="10515600" cy="5640116"/>
          </a:xfrm>
          <a:prstGeom prst="rect">
            <a:avLst/>
          </a:prstGeom>
          <a:noFill/>
          <a:ln>
            <a:noFill/>
          </a:ln>
        </p:spPr>
        <p:txBody>
          <a:bodyPr anchorCtr="0" anchor="t" bIns="45700" lIns="91425" spcFirstLastPara="1" rIns="91425" wrap="square" tIns="45700">
            <a:normAutofit fontScale="85000" lnSpcReduction="20000"/>
          </a:bodyPr>
          <a:lstStyle/>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The assignments to the target gets scheduled for the end of the simulation cycle.</a:t>
            </a:r>
            <a:endParaRPr/>
          </a:p>
          <a:p>
            <a:pPr indent="-228594" lvl="1" marL="685783" marR="0" rtl="0" algn="just">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Book Antiqua"/>
                <a:ea typeface="Book Antiqua"/>
                <a:cs typeface="Book Antiqua"/>
                <a:sym typeface="Book Antiqua"/>
              </a:rPr>
              <a:t>Normally occurs at the end of the sequential block (</a:t>
            </a:r>
            <a:r>
              <a:rPr b="1" i="0" lang="en-US" sz="2400" u="none" cap="none" strike="noStrike">
                <a:solidFill>
                  <a:srgbClr val="C00000"/>
                </a:solidFill>
                <a:latin typeface="Book Antiqua"/>
                <a:ea typeface="Book Antiqua"/>
                <a:cs typeface="Book Antiqua"/>
                <a:sym typeface="Book Antiqua"/>
              </a:rPr>
              <a:t>begin</a:t>
            </a:r>
            <a:r>
              <a:rPr b="0" i="0" lang="en-US" sz="2400" u="none" cap="none" strike="noStrike">
                <a:solidFill>
                  <a:schemeClr val="dk1"/>
                </a:solidFill>
                <a:latin typeface="Book Antiqua"/>
                <a:ea typeface="Book Antiqua"/>
                <a:cs typeface="Book Antiqua"/>
                <a:sym typeface="Book Antiqua"/>
              </a:rPr>
              <a:t> ….. </a:t>
            </a:r>
            <a:r>
              <a:rPr b="1" i="0" lang="en-US" sz="2400" u="none" cap="none" strike="noStrike">
                <a:solidFill>
                  <a:srgbClr val="C00000"/>
                </a:solidFill>
                <a:latin typeface="Book Antiqua"/>
                <a:ea typeface="Book Antiqua"/>
                <a:cs typeface="Book Antiqua"/>
                <a:sym typeface="Book Antiqua"/>
              </a:rPr>
              <a:t>end</a:t>
            </a:r>
            <a:r>
              <a:rPr b="0" i="0" lang="en-US" sz="2400" u="none" cap="none" strike="noStrike">
                <a:solidFill>
                  <a:schemeClr val="dk1"/>
                </a:solidFill>
                <a:latin typeface="Book Antiqua"/>
                <a:ea typeface="Book Antiqua"/>
                <a:cs typeface="Book Antiqua"/>
                <a:sym typeface="Book Antiqua"/>
              </a:rPr>
              <a:t>)</a:t>
            </a:r>
            <a:endParaRPr/>
          </a:p>
          <a:p>
            <a:pPr indent="-228594" lvl="1" marL="685783" marR="0" rtl="0" algn="just">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Book Antiqua"/>
                <a:ea typeface="Book Antiqua"/>
                <a:cs typeface="Book Antiqua"/>
                <a:sym typeface="Book Antiqua"/>
              </a:rPr>
              <a:t>Statements subsequent to the instruction under the consideration are not blocked by the assignment.</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Recommended style for modeling sequential logic</a:t>
            </a:r>
            <a:endParaRPr/>
          </a:p>
          <a:p>
            <a:pPr indent="-228594" lvl="0" marL="228594" marR="0" rtl="0" algn="just">
              <a:lnSpc>
                <a:spcPct val="150000"/>
              </a:lnSpc>
              <a:spcBef>
                <a:spcPts val="1000"/>
              </a:spcBef>
              <a:spcAft>
                <a:spcPts val="0"/>
              </a:spcAft>
              <a:buClr>
                <a:schemeClr val="dk1"/>
              </a:buClr>
              <a:buSzPct val="100000"/>
              <a:buFont typeface="Arial"/>
              <a:buNone/>
            </a:pPr>
            <a:r>
              <a:rPr lang="en-US" sz="2400">
                <a:solidFill>
                  <a:schemeClr val="dk1"/>
                </a:solidFill>
                <a:latin typeface="Book Antiqua"/>
                <a:ea typeface="Book Antiqua"/>
                <a:cs typeface="Book Antiqua"/>
                <a:sym typeface="Book Antiqua"/>
              </a:rPr>
              <a:t>	- Can be used to assign several ‘</a:t>
            </a:r>
            <a:r>
              <a:rPr b="1" lang="en-US" sz="2400">
                <a:solidFill>
                  <a:srgbClr val="C00000"/>
                </a:solidFill>
                <a:latin typeface="Book Antiqua"/>
                <a:ea typeface="Book Antiqua"/>
                <a:cs typeface="Book Antiqua"/>
                <a:sym typeface="Book Antiqua"/>
              </a:rPr>
              <a:t>reg</a:t>
            </a:r>
            <a:r>
              <a:rPr lang="en-US" sz="2400">
                <a:solidFill>
                  <a:schemeClr val="dk1"/>
                </a:solidFill>
                <a:latin typeface="Book Antiqua"/>
                <a:ea typeface="Book Antiqua"/>
                <a:cs typeface="Book Antiqua"/>
                <a:sym typeface="Book Antiqua"/>
              </a:rPr>
              <a:t>’ type variables synchronously, under the control of a common block</a:t>
            </a:r>
            <a:endParaRPr/>
          </a:p>
          <a:p>
            <a:pPr indent="-228594" lvl="2" marL="1142971"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B &lt;= A</a:t>
            </a:r>
            <a:endParaRPr/>
          </a:p>
          <a:p>
            <a:pPr indent="-228594" lvl="2" marL="1142971"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 &lt;= B + 1</a:t>
            </a:r>
            <a:endParaRPr b="0" i="0" sz="2400" u="none" cap="none" strike="noStrike">
              <a:solidFill>
                <a:schemeClr val="dk1"/>
              </a:solidFill>
              <a:latin typeface="Book Antiqua"/>
              <a:ea typeface="Book Antiqua"/>
              <a:cs typeface="Book Antiqua"/>
              <a:sym typeface="Book Antiqua"/>
            </a:endParaRPr>
          </a:p>
          <a:p>
            <a:pPr indent="-228594" lvl="0" marL="228594" marR="0" rtl="0" algn="just">
              <a:lnSpc>
                <a:spcPct val="150000"/>
              </a:lnSpc>
              <a:spcBef>
                <a:spcPts val="1000"/>
              </a:spcBef>
              <a:spcAft>
                <a:spcPts val="0"/>
              </a:spcAft>
              <a:buClr>
                <a:schemeClr val="dk1"/>
              </a:buClr>
              <a:buSzPct val="100000"/>
              <a:buFont typeface="Noto Sans Symbols"/>
              <a:buChar char="❑"/>
            </a:pPr>
            <a:r>
              <a:rPr lang="en-US" sz="2400">
                <a:solidFill>
                  <a:schemeClr val="dk1"/>
                </a:solidFill>
                <a:latin typeface="Book Antiqua"/>
                <a:ea typeface="Book Antiqua"/>
                <a:cs typeface="Book Antiqua"/>
                <a:sym typeface="Book Antiqua"/>
              </a:rPr>
              <a:t>A variable cannot appear as the target of both a blocking and a non-blocking assignment.</a:t>
            </a:r>
            <a:endParaRPr/>
          </a:p>
          <a:p>
            <a:pPr indent="-228594" lvl="0" marL="228594" marR="0" rtl="0" algn="just">
              <a:lnSpc>
                <a:spcPct val="90000"/>
              </a:lnSpc>
              <a:spcBef>
                <a:spcPts val="1000"/>
              </a:spcBef>
              <a:spcAft>
                <a:spcPts val="0"/>
              </a:spcAft>
              <a:buClr>
                <a:schemeClr val="dk1"/>
              </a:buClr>
              <a:buSzPct val="100000"/>
              <a:buFont typeface="Arial"/>
              <a:buNone/>
            </a:pPr>
            <a:r>
              <a:rPr lang="en-US" sz="2400">
                <a:solidFill>
                  <a:schemeClr val="dk1"/>
                </a:solidFill>
                <a:latin typeface="Book Antiqua"/>
                <a:ea typeface="Book Antiqua"/>
                <a:cs typeface="Book Antiqua"/>
                <a:sym typeface="Book Antiqua"/>
              </a:rPr>
              <a:t> </a:t>
            </a:r>
            <a:r>
              <a:rPr lang="en-US" sz="2400">
                <a:solidFill>
                  <a:srgbClr val="FF0000"/>
                </a:solidFill>
                <a:latin typeface="Book Antiqua"/>
                <a:ea typeface="Book Antiqua"/>
                <a:cs typeface="Book Antiqua"/>
                <a:sym typeface="Book Antiqua"/>
              </a:rPr>
              <a:t>Following is not permissible</a:t>
            </a:r>
            <a:endParaRPr/>
          </a:p>
          <a:p>
            <a:pPr indent="-228594" lvl="0" marL="228594" marR="0" rtl="0" algn="just">
              <a:lnSpc>
                <a:spcPct val="90000"/>
              </a:lnSpc>
              <a:spcBef>
                <a:spcPts val="1000"/>
              </a:spcBef>
              <a:spcAft>
                <a:spcPts val="0"/>
              </a:spcAft>
              <a:buClr>
                <a:srgbClr val="FF0000"/>
              </a:buClr>
              <a:buSzPct val="100000"/>
              <a:buFont typeface="Arial"/>
              <a:buNone/>
            </a:pPr>
            <a:r>
              <a:rPr lang="en-US" sz="2400">
                <a:solidFill>
                  <a:srgbClr val="FF0000"/>
                </a:solidFill>
                <a:latin typeface="Book Antiqua"/>
                <a:ea typeface="Book Antiqua"/>
                <a:cs typeface="Book Antiqua"/>
                <a:sym typeface="Book Antiqua"/>
              </a:rPr>
              <a:t>		value = value +1;</a:t>
            </a:r>
            <a:endParaRPr/>
          </a:p>
          <a:p>
            <a:pPr indent="-228594" lvl="0" marL="228594" marR="0" rtl="0" algn="just">
              <a:lnSpc>
                <a:spcPct val="90000"/>
              </a:lnSpc>
              <a:spcBef>
                <a:spcPts val="1000"/>
              </a:spcBef>
              <a:spcAft>
                <a:spcPts val="0"/>
              </a:spcAft>
              <a:buClr>
                <a:srgbClr val="FF0000"/>
              </a:buClr>
              <a:buSzPct val="100000"/>
              <a:buFont typeface="Arial"/>
              <a:buNone/>
            </a:pPr>
            <a:r>
              <a:rPr lang="en-US" sz="2400">
                <a:solidFill>
                  <a:srgbClr val="FF0000"/>
                </a:solidFill>
                <a:latin typeface="Book Antiqua"/>
                <a:ea typeface="Book Antiqua"/>
                <a:cs typeface="Book Antiqua"/>
                <a:sym typeface="Book Antiqua"/>
              </a:rPr>
              <a:t>		value &lt;=init;</a:t>
            </a:r>
            <a:endParaRPr/>
          </a:p>
          <a:p>
            <a:pPr indent="-99053" lvl="0" marL="228594" marR="0" rtl="0" algn="just">
              <a:lnSpc>
                <a:spcPct val="150000"/>
              </a:lnSpc>
              <a:spcBef>
                <a:spcPts val="1000"/>
              </a:spcBef>
              <a:spcAft>
                <a:spcPts val="0"/>
              </a:spcAft>
              <a:buClr>
                <a:schemeClr val="dk1"/>
              </a:buClr>
              <a:buSzPct val="100000"/>
              <a:buFont typeface="Arial"/>
              <a:buNone/>
            </a:pPr>
            <a:r>
              <a:t/>
            </a:r>
            <a:endParaRPr sz="2400">
              <a:solidFill>
                <a:schemeClr val="dk1"/>
              </a:solidFill>
              <a:latin typeface="Book Antiqua"/>
              <a:ea typeface="Book Antiqua"/>
              <a:cs typeface="Book Antiqua"/>
              <a:sym typeface="Book Antiqua"/>
            </a:endParaRPr>
          </a:p>
        </p:txBody>
      </p:sp>
      <p:sp>
        <p:nvSpPr>
          <p:cNvPr id="386" name="Google Shape;386;p3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Procedural timing controls</a:t>
            </a:r>
            <a:endParaRPr/>
          </a:p>
        </p:txBody>
      </p:sp>
      <p:sp>
        <p:nvSpPr>
          <p:cNvPr id="392" name="Google Shape;392;p35"/>
          <p:cNvSpPr txBox="1"/>
          <p:nvPr/>
        </p:nvSpPr>
        <p:spPr>
          <a:xfrm>
            <a:off x="3205538" y="1690690"/>
            <a:ext cx="7366569" cy="4545724"/>
          </a:xfrm>
          <a:prstGeom prst="rect">
            <a:avLst/>
          </a:prstGeom>
          <a:noFill/>
          <a:ln>
            <a:noFill/>
          </a:ln>
        </p:spPr>
        <p:txBody>
          <a:bodyPr anchorCtr="0" anchor="t" bIns="45700" lIns="91425" spcFirstLastPara="1" rIns="91425" wrap="square" tIns="45700">
            <a:normAutofit/>
          </a:bodyPr>
          <a:lstStyle/>
          <a:p>
            <a:pPr indent="-228594" lvl="0" marL="228594" marR="0" rtl="0" algn="just">
              <a:lnSpc>
                <a:spcPct val="260000"/>
              </a:lnSpc>
              <a:spcBef>
                <a:spcPts val="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Delay based timing control</a:t>
            </a:r>
            <a:endParaRPr/>
          </a:p>
          <a:p>
            <a:pPr indent="-228594" lvl="0" marL="228594" marR="0" rtl="0" algn="just">
              <a:lnSpc>
                <a:spcPct val="26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Event based timing control</a:t>
            </a:r>
            <a:endParaRPr/>
          </a:p>
          <a:p>
            <a:pPr indent="-228594" lvl="0" marL="228594" marR="0" rtl="0" algn="just">
              <a:lnSpc>
                <a:spcPct val="260000"/>
              </a:lnSpc>
              <a:spcBef>
                <a:spcPts val="1000"/>
              </a:spcBef>
              <a:spcAft>
                <a:spcPts val="0"/>
              </a:spcAft>
              <a:buClr>
                <a:schemeClr val="dk1"/>
              </a:buClr>
              <a:buSzPts val="2400"/>
              <a:buFont typeface="Arial"/>
              <a:buChar char="•"/>
            </a:pPr>
            <a:r>
              <a:rPr lang="en-US" sz="2400">
                <a:solidFill>
                  <a:schemeClr val="dk1"/>
                </a:solidFill>
                <a:latin typeface="Book Antiqua"/>
                <a:ea typeface="Book Antiqua"/>
                <a:cs typeface="Book Antiqua"/>
                <a:sym typeface="Book Antiqua"/>
              </a:rPr>
              <a:t>Level sensitive timing control</a:t>
            </a:r>
            <a:endParaRPr/>
          </a:p>
        </p:txBody>
      </p:sp>
      <p:sp>
        <p:nvSpPr>
          <p:cNvPr id="393" name="Google Shape;393;p3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100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488879" y="1"/>
            <a:ext cx="10515600" cy="65754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Delay based timing control</a:t>
            </a:r>
            <a:endParaRPr/>
          </a:p>
        </p:txBody>
      </p:sp>
      <p:sp>
        <p:nvSpPr>
          <p:cNvPr id="399" name="Google Shape;399;p36"/>
          <p:cNvSpPr txBox="1"/>
          <p:nvPr/>
        </p:nvSpPr>
        <p:spPr>
          <a:xfrm>
            <a:off x="381000" y="657548"/>
            <a:ext cx="11516474" cy="6200452"/>
          </a:xfrm>
          <a:prstGeom prst="rect">
            <a:avLst/>
          </a:prstGeom>
          <a:noFill/>
          <a:ln>
            <a:noFill/>
          </a:ln>
        </p:spPr>
        <p:txBody>
          <a:bodyPr anchorCtr="0" anchor="t" bIns="45700" lIns="91425" spcFirstLastPara="1" rIns="91425" wrap="square" tIns="45700">
            <a:normAutofit fontScale="92500" lnSpcReduction="10000"/>
          </a:bodyPr>
          <a:lstStyle/>
          <a:p>
            <a:pPr indent="-228594" lvl="0" marL="228594" marR="0" rtl="0" algn="just">
              <a:lnSpc>
                <a:spcPct val="90000"/>
              </a:lnSpc>
              <a:spcBef>
                <a:spcPts val="0"/>
              </a:spcBef>
              <a:spcAft>
                <a:spcPts val="0"/>
              </a:spcAft>
              <a:buClr>
                <a:srgbClr val="2F5496"/>
              </a:buClr>
              <a:buSzPct val="100000"/>
              <a:buFont typeface="Arial"/>
              <a:buNone/>
            </a:pPr>
            <a:r>
              <a:rPr lang="en-US" sz="2400">
                <a:solidFill>
                  <a:srgbClr val="2F5496"/>
                </a:solidFill>
                <a:latin typeface="Book Antiqua"/>
                <a:ea typeface="Book Antiqua"/>
                <a:cs typeface="Book Antiqua"/>
                <a:sym typeface="Book Antiqua"/>
              </a:rPr>
              <a:t>Regular delay control</a:t>
            </a:r>
            <a:endParaRPr/>
          </a:p>
          <a:p>
            <a:pPr indent="-228594" lvl="0" marL="228594" marR="0" rtl="0" algn="just">
              <a:lnSpc>
                <a:spcPct val="90000"/>
              </a:lnSpc>
              <a:spcBef>
                <a:spcPts val="1000"/>
              </a:spcBef>
              <a:spcAft>
                <a:spcPts val="0"/>
              </a:spcAft>
              <a:buClr>
                <a:schemeClr val="dk1"/>
              </a:buClr>
              <a:buSzPct val="100000"/>
              <a:buFont typeface="Arial"/>
              <a:buNone/>
            </a:pPr>
            <a:r>
              <a:rPr lang="en-US" sz="2400" u="sng">
                <a:solidFill>
                  <a:schemeClr val="dk1"/>
                </a:solidFill>
                <a:latin typeface="Book Antiqua"/>
                <a:ea typeface="Book Antiqua"/>
                <a:cs typeface="Book Antiqua"/>
                <a:sym typeface="Book Antiqua"/>
              </a:rPr>
              <a:t>Format: </a:t>
            </a:r>
            <a:endParaRPr/>
          </a:p>
          <a:p>
            <a:pPr indent="-228594" lvl="0" marL="228594" marR="0" rtl="0" algn="just">
              <a:lnSpc>
                <a:spcPct val="90000"/>
              </a:lnSpc>
              <a:spcBef>
                <a:spcPts val="1000"/>
              </a:spcBef>
              <a:spcAft>
                <a:spcPts val="0"/>
              </a:spcAft>
              <a:buClr>
                <a:schemeClr val="dk1"/>
              </a:buClr>
              <a:buSzPct val="100000"/>
              <a:buFont typeface="Arial"/>
              <a:buNone/>
            </a:pPr>
            <a:r>
              <a:rPr lang="en-US" sz="2400">
                <a:solidFill>
                  <a:schemeClr val="dk1"/>
                </a:solidFill>
                <a:latin typeface="Book Antiqua"/>
                <a:ea typeface="Book Antiqua"/>
                <a:cs typeface="Book Antiqua"/>
                <a:sym typeface="Book Antiqua"/>
              </a:rPr>
              <a:t>#&lt;delay_value&gt; &lt;target&gt; = RHS expression;</a:t>
            </a:r>
            <a:endParaRPr/>
          </a:p>
          <a:p>
            <a:pPr indent="-228594" lvl="0" marL="228594" marR="0" rtl="0" algn="just">
              <a:lnSpc>
                <a:spcPct val="9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It is used to delay the execution of the corresponding procedural statement by the defined delay value.</a:t>
            </a:r>
            <a:endParaRPr/>
          </a:p>
          <a:p>
            <a:pPr indent="-228594" lvl="0" marL="228594" marR="0" rtl="0" algn="just">
              <a:lnSpc>
                <a:spcPct val="90000"/>
              </a:lnSpc>
              <a:spcBef>
                <a:spcPts val="1000"/>
              </a:spcBef>
              <a:spcAft>
                <a:spcPts val="0"/>
              </a:spcAft>
              <a:buClr>
                <a:schemeClr val="dk1"/>
              </a:buClr>
              <a:buSzPct val="100000"/>
              <a:buFont typeface="Arial"/>
              <a:buNone/>
            </a:pPr>
            <a:r>
              <a:rPr lang="en-US" sz="2400">
                <a:solidFill>
                  <a:schemeClr val="dk1"/>
                </a:solidFill>
                <a:latin typeface="Book Antiqua"/>
                <a:ea typeface="Book Antiqua"/>
                <a:cs typeface="Book Antiqua"/>
                <a:sym typeface="Book Antiqua"/>
              </a:rPr>
              <a:t>e.g. :	#10 c = a + b;</a:t>
            </a:r>
            <a:endParaRPr/>
          </a:p>
          <a:p>
            <a:pPr indent="-228594" lvl="0" marL="228594" marR="0" rtl="0" algn="just">
              <a:lnSpc>
                <a:spcPct val="100000"/>
              </a:lnSpc>
              <a:spcBef>
                <a:spcPts val="1000"/>
              </a:spcBef>
              <a:spcAft>
                <a:spcPts val="0"/>
              </a:spcAft>
              <a:buClr>
                <a:srgbClr val="2F5496"/>
              </a:buClr>
              <a:buSzPct val="100000"/>
              <a:buFont typeface="Arial"/>
              <a:buChar char="•"/>
            </a:pPr>
            <a:r>
              <a:rPr lang="en-US" sz="2400">
                <a:solidFill>
                  <a:srgbClr val="2F5496"/>
                </a:solidFill>
                <a:latin typeface="Book Antiqua"/>
                <a:ea typeface="Book Antiqua"/>
                <a:cs typeface="Book Antiqua"/>
                <a:sym typeface="Book Antiqua"/>
              </a:rPr>
              <a:t>Intra assignment delay control</a:t>
            </a:r>
            <a:endParaRPr/>
          </a:p>
          <a:p>
            <a:pPr indent="-228594" lvl="0" marL="228594" marR="0" rtl="0" algn="just">
              <a:lnSpc>
                <a:spcPct val="90000"/>
              </a:lnSpc>
              <a:spcBef>
                <a:spcPts val="1000"/>
              </a:spcBef>
              <a:spcAft>
                <a:spcPts val="0"/>
              </a:spcAft>
              <a:buClr>
                <a:schemeClr val="dk1"/>
              </a:buClr>
              <a:buSzPct val="100000"/>
              <a:buFont typeface="Arial"/>
              <a:buNone/>
            </a:pPr>
            <a:r>
              <a:rPr lang="en-US" sz="2400" u="sng">
                <a:solidFill>
                  <a:schemeClr val="dk1"/>
                </a:solidFill>
                <a:latin typeface="Book Antiqua"/>
                <a:ea typeface="Book Antiqua"/>
                <a:cs typeface="Book Antiqua"/>
                <a:sym typeface="Book Antiqua"/>
              </a:rPr>
              <a:t>Format:</a:t>
            </a:r>
            <a:endParaRPr sz="2400">
              <a:solidFill>
                <a:schemeClr val="dk1"/>
              </a:solidFill>
              <a:latin typeface="Book Antiqua"/>
              <a:ea typeface="Book Antiqua"/>
              <a:cs typeface="Book Antiqua"/>
              <a:sym typeface="Book Antiqua"/>
            </a:endParaRPr>
          </a:p>
          <a:p>
            <a:pPr indent="-228594" lvl="0" marL="228594" marR="0" rtl="0" algn="just">
              <a:lnSpc>
                <a:spcPct val="90000"/>
              </a:lnSpc>
              <a:spcBef>
                <a:spcPts val="1000"/>
              </a:spcBef>
              <a:spcAft>
                <a:spcPts val="0"/>
              </a:spcAft>
              <a:buClr>
                <a:schemeClr val="dk1"/>
              </a:buClr>
              <a:buSzPct val="100000"/>
              <a:buFont typeface="Arial"/>
              <a:buNone/>
            </a:pPr>
            <a:r>
              <a:rPr lang="en-US" sz="2400">
                <a:solidFill>
                  <a:schemeClr val="dk1"/>
                </a:solidFill>
                <a:latin typeface="Book Antiqua"/>
                <a:ea typeface="Book Antiqua"/>
                <a:cs typeface="Book Antiqua"/>
                <a:sym typeface="Book Antiqua"/>
              </a:rPr>
              <a:t> &lt;target&gt; = #&lt;delay_value&gt; RHS expression;</a:t>
            </a:r>
            <a:endParaRPr/>
          </a:p>
          <a:p>
            <a:pPr indent="-228594" lvl="0" marL="228594" marR="0" rtl="0" algn="just">
              <a:lnSpc>
                <a:spcPct val="9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Intra-assignment delays compute the RHS expression at the current time and defer the assignment of the computed value to the LHS target by the defined delay value.</a:t>
            </a:r>
            <a:endParaRPr/>
          </a:p>
          <a:p>
            <a:pPr indent="-228594" lvl="0" marL="228594" marR="0" rtl="0" algn="just">
              <a:lnSpc>
                <a:spcPct val="90000"/>
              </a:lnSpc>
              <a:spcBef>
                <a:spcPts val="1000"/>
              </a:spcBef>
              <a:spcAft>
                <a:spcPts val="0"/>
              </a:spcAft>
              <a:buClr>
                <a:schemeClr val="dk1"/>
              </a:buClr>
              <a:buSzPct val="100000"/>
              <a:buFont typeface="Arial"/>
              <a:buNone/>
            </a:pPr>
            <a:r>
              <a:rPr lang="en-US" sz="2400">
                <a:solidFill>
                  <a:schemeClr val="dk1"/>
                </a:solidFill>
                <a:latin typeface="Book Antiqua"/>
                <a:ea typeface="Book Antiqua"/>
                <a:cs typeface="Book Antiqua"/>
                <a:sym typeface="Book Antiqua"/>
              </a:rPr>
              <a:t>e.g. :	 c = #10 a + b;</a:t>
            </a:r>
            <a:endParaRPr/>
          </a:p>
          <a:p>
            <a:pPr indent="-228594" lvl="0" marL="228594" marR="0" rtl="0" algn="just">
              <a:lnSpc>
                <a:spcPct val="90000"/>
              </a:lnSpc>
              <a:spcBef>
                <a:spcPts val="1000"/>
              </a:spcBef>
              <a:spcAft>
                <a:spcPts val="0"/>
              </a:spcAft>
              <a:buClr>
                <a:schemeClr val="dk1"/>
              </a:buClr>
              <a:buSzPct val="100000"/>
              <a:buFont typeface="Arial"/>
              <a:buNone/>
            </a:pPr>
            <a:r>
              <a:t/>
            </a:r>
            <a:endParaRPr sz="2400">
              <a:solidFill>
                <a:srgbClr val="2F5496"/>
              </a:solidFill>
              <a:latin typeface="Book Antiqua"/>
              <a:ea typeface="Book Antiqua"/>
              <a:cs typeface="Book Antiqua"/>
              <a:sym typeface="Book Antiqua"/>
            </a:endParaRPr>
          </a:p>
          <a:p>
            <a:pPr indent="-228594" lvl="0" marL="228594" marR="0" rtl="0" algn="just">
              <a:lnSpc>
                <a:spcPct val="110000"/>
              </a:lnSpc>
              <a:spcBef>
                <a:spcPts val="1000"/>
              </a:spcBef>
              <a:spcAft>
                <a:spcPts val="0"/>
              </a:spcAft>
              <a:buClr>
                <a:srgbClr val="2F5496"/>
              </a:buClr>
              <a:buSzPct val="100000"/>
              <a:buFont typeface="Arial"/>
              <a:buChar char="•"/>
            </a:pPr>
            <a:r>
              <a:rPr lang="en-US" sz="2400">
                <a:solidFill>
                  <a:srgbClr val="2F5496"/>
                </a:solidFill>
                <a:latin typeface="Book Antiqua"/>
                <a:ea typeface="Book Antiqua"/>
                <a:cs typeface="Book Antiqua"/>
                <a:sym typeface="Book Antiqua"/>
              </a:rPr>
              <a:t>Zero delay control</a:t>
            </a:r>
            <a:endParaRPr/>
          </a:p>
          <a:p>
            <a:pPr indent="-228594" lvl="0" marL="228594" marR="0" rtl="0" algn="just">
              <a:lnSpc>
                <a:spcPct val="11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Statements with zero delay execute at the end of the current simulation time, when all other statements in the current simulation time have executed.</a:t>
            </a:r>
            <a:endParaRPr/>
          </a:p>
          <a:p>
            <a:pPr indent="-87623" lvl="0" marL="228594" marR="0" rtl="0" algn="just">
              <a:lnSpc>
                <a:spcPct val="110000"/>
              </a:lnSpc>
              <a:spcBef>
                <a:spcPts val="1000"/>
              </a:spcBef>
              <a:spcAft>
                <a:spcPts val="0"/>
              </a:spcAft>
              <a:buClr>
                <a:schemeClr val="dk1"/>
              </a:buClr>
              <a:buSzPct val="100000"/>
              <a:buFont typeface="Arial"/>
              <a:buNone/>
            </a:pPr>
            <a:r>
              <a:t/>
            </a:r>
            <a:endParaRPr sz="2400">
              <a:solidFill>
                <a:srgbClr val="2F5496"/>
              </a:solidFill>
              <a:latin typeface="Book Antiqua"/>
              <a:ea typeface="Book Antiqua"/>
              <a:cs typeface="Book Antiqua"/>
              <a:sym typeface="Book Antiqua"/>
            </a:endParaRPr>
          </a:p>
          <a:p>
            <a:pPr indent="0" lvl="0" marL="0" marR="0" rtl="0" algn="just">
              <a:lnSpc>
                <a:spcPct val="110000"/>
              </a:lnSpc>
              <a:spcBef>
                <a:spcPts val="1000"/>
              </a:spcBef>
              <a:spcAft>
                <a:spcPts val="0"/>
              </a:spcAft>
              <a:buClr>
                <a:schemeClr val="dk1"/>
              </a:buClr>
              <a:buSzPct val="100000"/>
              <a:buFont typeface="Arial"/>
              <a:buNone/>
            </a:pPr>
            <a:r>
              <a:t/>
            </a:r>
            <a:endParaRPr sz="2400">
              <a:solidFill>
                <a:srgbClr val="2F5496"/>
              </a:solidFill>
              <a:latin typeface="Book Antiqua"/>
              <a:ea typeface="Book Antiqua"/>
              <a:cs typeface="Book Antiqua"/>
              <a:sym typeface="Book Antiqua"/>
            </a:endParaRPr>
          </a:p>
        </p:txBody>
      </p:sp>
      <p:pic>
        <p:nvPicPr>
          <p:cNvPr id="400" name="Google Shape;400;p36"/>
          <p:cNvPicPr preferRelativeResize="0"/>
          <p:nvPr/>
        </p:nvPicPr>
        <p:blipFill rotWithShape="1">
          <a:blip r:embed="rId3">
            <a:alphaModFix/>
          </a:blip>
          <a:srcRect b="0" l="0" r="0" t="0"/>
          <a:stretch/>
        </p:blipFill>
        <p:spPr>
          <a:xfrm>
            <a:off x="4287079" y="5140311"/>
            <a:ext cx="1028753" cy="977950"/>
          </a:xfrm>
          <a:prstGeom prst="rect">
            <a:avLst/>
          </a:prstGeom>
          <a:noFill/>
          <a:ln>
            <a:noFill/>
          </a:ln>
        </p:spPr>
      </p:pic>
      <p:sp>
        <p:nvSpPr>
          <p:cNvPr id="401" name="Google Shape;401;p3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100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2" st="2"/>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3" st="3"/>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4" st="4"/>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5" st="5"/>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6" st="6"/>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7" st="7"/>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8" st="8"/>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9" st="9"/>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10" st="10"/>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11" st="11"/>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12" st="12"/>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13" st="13"/>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9">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ph type="title"/>
          </p:nvPr>
        </p:nvSpPr>
        <p:spPr>
          <a:xfrm>
            <a:off x="838200" y="159644"/>
            <a:ext cx="10515600" cy="69311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Event based timing control</a:t>
            </a:r>
            <a:endParaRPr/>
          </a:p>
        </p:txBody>
      </p:sp>
      <p:sp>
        <p:nvSpPr>
          <p:cNvPr id="407" name="Google Shape;407;p37"/>
          <p:cNvSpPr txBox="1"/>
          <p:nvPr/>
        </p:nvSpPr>
        <p:spPr>
          <a:xfrm>
            <a:off x="838200" y="914400"/>
            <a:ext cx="10515600" cy="3226086"/>
          </a:xfrm>
          <a:prstGeom prst="rect">
            <a:avLst/>
          </a:prstGeom>
          <a:noFill/>
          <a:ln>
            <a:noFill/>
          </a:ln>
        </p:spPr>
        <p:txBody>
          <a:bodyPr anchorCtr="0" anchor="t" bIns="45700" lIns="91425" spcFirstLastPara="1" rIns="91425" wrap="square" tIns="45700">
            <a:normAutofit fontScale="92500" lnSpcReduction="20000"/>
          </a:bodyPr>
          <a:lstStyle/>
          <a:p>
            <a:pPr indent="-228594" lvl="0" marL="228594" marR="0" rtl="0" algn="just">
              <a:lnSpc>
                <a:spcPct val="15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An event is the change in the value on a register or a net. </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Implicit event: The value changes on nets and registers can be used as events to trigger the execution of a statement. </a:t>
            </a:r>
            <a:endParaRPr/>
          </a:p>
          <a:p>
            <a:pPr indent="-228594" lvl="0" marL="228594" marR="0" rtl="0" algn="just">
              <a:lnSpc>
                <a:spcPct val="150000"/>
              </a:lnSpc>
              <a:spcBef>
                <a:spcPts val="100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The event can also be based on the direction of the change.</a:t>
            </a:r>
            <a:endParaRPr/>
          </a:p>
          <a:p>
            <a:pPr indent="-228593" lvl="1" marL="685783" marR="0" rtl="0" algn="just">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rgbClr val="996600"/>
                </a:solidFill>
                <a:latin typeface="Book Antiqua"/>
                <a:ea typeface="Book Antiqua"/>
                <a:cs typeface="Book Antiqua"/>
                <a:sym typeface="Book Antiqua"/>
              </a:rPr>
              <a:t>posedge</a:t>
            </a:r>
            <a:r>
              <a:rPr b="0" i="0" lang="en-US" sz="2400" u="none" cap="none" strike="noStrike">
                <a:solidFill>
                  <a:schemeClr val="dk1"/>
                </a:solidFill>
                <a:latin typeface="Book Antiqua"/>
                <a:ea typeface="Book Antiqua"/>
                <a:cs typeface="Book Antiqua"/>
                <a:sym typeface="Book Antiqua"/>
              </a:rPr>
              <a:t> : change towards the value 1</a:t>
            </a:r>
            <a:endParaRPr/>
          </a:p>
          <a:p>
            <a:pPr indent="-228593" lvl="1" marL="685783" marR="0" rtl="0" algn="just">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Book Antiqua"/>
                <a:ea typeface="Book Antiqua"/>
                <a:cs typeface="Book Antiqua"/>
                <a:sym typeface="Book Antiqua"/>
              </a:rPr>
              <a:t> </a:t>
            </a:r>
            <a:r>
              <a:rPr b="0" i="0" lang="en-US" sz="2400" u="none" cap="none" strike="noStrike">
                <a:solidFill>
                  <a:srgbClr val="996600"/>
                </a:solidFill>
                <a:latin typeface="Book Antiqua"/>
                <a:ea typeface="Book Antiqua"/>
                <a:cs typeface="Book Antiqua"/>
                <a:sym typeface="Book Antiqua"/>
              </a:rPr>
              <a:t>negedge</a:t>
            </a:r>
            <a:r>
              <a:rPr b="0" i="0" lang="en-US" sz="2400" u="none" cap="none" strike="noStrike">
                <a:solidFill>
                  <a:schemeClr val="dk1"/>
                </a:solidFill>
                <a:latin typeface="Book Antiqua"/>
                <a:ea typeface="Book Antiqua"/>
                <a:cs typeface="Book Antiqua"/>
                <a:sym typeface="Book Antiqua"/>
              </a:rPr>
              <a:t> : change towards the value 0</a:t>
            </a:r>
            <a:endParaRPr/>
          </a:p>
          <a:p>
            <a:pPr indent="-87623" lvl="1" marL="685783" marR="0" rtl="0" algn="l">
              <a:lnSpc>
                <a:spcPct val="150000"/>
              </a:lnSpc>
              <a:spcBef>
                <a:spcPts val="500"/>
              </a:spcBef>
              <a:spcAft>
                <a:spcPts val="0"/>
              </a:spcAft>
              <a:buClr>
                <a:schemeClr val="dk1"/>
              </a:buClr>
              <a:buSzPct val="10000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87623" lvl="1" marL="685783" marR="0" rtl="0" algn="l">
              <a:lnSpc>
                <a:spcPct val="150000"/>
              </a:lnSpc>
              <a:spcBef>
                <a:spcPts val="500"/>
              </a:spcBef>
              <a:spcAft>
                <a:spcPts val="0"/>
              </a:spcAft>
              <a:buClr>
                <a:schemeClr val="dk1"/>
              </a:buClr>
              <a:buSzPct val="100000"/>
              <a:buFont typeface="Noto Sans Symbols"/>
              <a:buNone/>
            </a:pPr>
            <a:r>
              <a:t/>
            </a:r>
            <a:endParaRPr b="0" i="0" sz="2400" u="none" cap="none" strike="noStrike">
              <a:solidFill>
                <a:schemeClr val="dk1"/>
              </a:solidFill>
              <a:latin typeface="Book Antiqua"/>
              <a:ea typeface="Book Antiqua"/>
              <a:cs typeface="Book Antiqua"/>
              <a:sym typeface="Book Antiqua"/>
            </a:endParaRPr>
          </a:p>
          <a:p>
            <a:pPr indent="-87623" lvl="1" marL="685783" marR="0" rtl="0" algn="l">
              <a:lnSpc>
                <a:spcPct val="150000"/>
              </a:lnSpc>
              <a:spcBef>
                <a:spcPts val="500"/>
              </a:spcBef>
              <a:spcAft>
                <a:spcPts val="0"/>
              </a:spcAft>
              <a:buClr>
                <a:schemeClr val="dk1"/>
              </a:buClr>
              <a:buSzPct val="100000"/>
              <a:buFont typeface="Noto Sans Symbols"/>
              <a:buNone/>
            </a:pPr>
            <a:r>
              <a:t/>
            </a:r>
            <a:endParaRPr b="0" i="0" sz="2400" u="none" cap="none" strike="noStrike">
              <a:solidFill>
                <a:schemeClr val="dk1"/>
              </a:solidFill>
              <a:latin typeface="Book Antiqua"/>
              <a:ea typeface="Book Antiqua"/>
              <a:cs typeface="Book Antiqua"/>
              <a:sym typeface="Book Antiqua"/>
            </a:endParaRPr>
          </a:p>
        </p:txBody>
      </p:sp>
      <p:sp>
        <p:nvSpPr>
          <p:cNvPr id="408" name="Google Shape;408;p37"/>
          <p:cNvSpPr txBox="1"/>
          <p:nvPr/>
        </p:nvSpPr>
        <p:spPr>
          <a:xfrm>
            <a:off x="838199" y="4305140"/>
            <a:ext cx="9148281" cy="25299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Book Antiqua"/>
                <a:ea typeface="Book Antiqua"/>
                <a:cs typeface="Book Antiqua"/>
                <a:sym typeface="Book Antiqua"/>
              </a:rPr>
              <a:t>Types of event based timing control</a:t>
            </a:r>
            <a:endParaRPr/>
          </a:p>
          <a:p>
            <a:pPr indent="-342900" lvl="0" marL="342900" marR="0" rtl="0" algn="l">
              <a:lnSpc>
                <a:spcPct val="180000"/>
              </a:lnSpc>
              <a:spcBef>
                <a:spcPts val="0"/>
              </a:spcBef>
              <a:spcAft>
                <a:spcPts val="0"/>
              </a:spcAft>
              <a:buClr>
                <a:schemeClr val="dk1"/>
              </a:buClr>
              <a:buSzPts val="2400"/>
              <a:buFont typeface="Noto Sans Symbols"/>
              <a:buChar char="⮚"/>
            </a:pPr>
            <a:r>
              <a:rPr lang="en-US" sz="2400">
                <a:solidFill>
                  <a:schemeClr val="dk1"/>
                </a:solidFill>
                <a:latin typeface="Book Antiqua"/>
                <a:ea typeface="Book Antiqua"/>
                <a:cs typeface="Book Antiqua"/>
                <a:sym typeface="Book Antiqua"/>
              </a:rPr>
              <a:t>Regular event control</a:t>
            </a:r>
            <a:endParaRPr/>
          </a:p>
          <a:p>
            <a:pPr indent="-342900" lvl="0" marL="342900" marR="0" rtl="0" algn="l">
              <a:lnSpc>
                <a:spcPct val="180000"/>
              </a:lnSpc>
              <a:spcBef>
                <a:spcPts val="0"/>
              </a:spcBef>
              <a:spcAft>
                <a:spcPts val="0"/>
              </a:spcAft>
              <a:buClr>
                <a:schemeClr val="dk1"/>
              </a:buClr>
              <a:buSzPts val="2400"/>
              <a:buFont typeface="Noto Sans Symbols"/>
              <a:buChar char="⮚"/>
            </a:pPr>
            <a:r>
              <a:rPr lang="en-US" sz="2400">
                <a:solidFill>
                  <a:schemeClr val="dk1"/>
                </a:solidFill>
                <a:latin typeface="Book Antiqua"/>
                <a:ea typeface="Book Antiqua"/>
                <a:cs typeface="Book Antiqua"/>
                <a:sym typeface="Book Antiqua"/>
              </a:rPr>
              <a:t>Event </a:t>
            </a:r>
            <a:r>
              <a:rPr lang="en-US" sz="2400">
                <a:solidFill>
                  <a:srgbClr val="996600"/>
                </a:solidFill>
                <a:latin typeface="Book Antiqua"/>
                <a:ea typeface="Book Antiqua"/>
                <a:cs typeface="Book Antiqua"/>
                <a:sym typeface="Book Antiqua"/>
              </a:rPr>
              <a:t>or</a:t>
            </a:r>
            <a:r>
              <a:rPr lang="en-US" sz="2400">
                <a:solidFill>
                  <a:schemeClr val="dk1"/>
                </a:solidFill>
                <a:latin typeface="Book Antiqua"/>
                <a:ea typeface="Book Antiqua"/>
                <a:cs typeface="Book Antiqua"/>
                <a:sym typeface="Book Antiqua"/>
              </a:rPr>
              <a:t> control</a:t>
            </a:r>
            <a:endParaRPr/>
          </a:p>
          <a:p>
            <a:pPr indent="-133350" lvl="0" marL="285750" marR="0" rtl="0" algn="l">
              <a:spcBef>
                <a:spcPts val="0"/>
              </a:spcBef>
              <a:spcAft>
                <a:spcPts val="0"/>
              </a:spcAft>
              <a:buClr>
                <a:schemeClr val="dk1"/>
              </a:buClr>
              <a:buSzPts val="2400"/>
              <a:buFont typeface="Arial"/>
              <a:buNone/>
            </a:pPr>
            <a:r>
              <a:t/>
            </a:r>
            <a:endParaRPr b="1" sz="2400">
              <a:solidFill>
                <a:schemeClr val="dk1"/>
              </a:solidFill>
              <a:latin typeface="Book Antiqua"/>
              <a:ea typeface="Book Antiqua"/>
              <a:cs typeface="Book Antiqua"/>
              <a:sym typeface="Book Antiqua"/>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09" name="Google Shape;409;p3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Regular event control</a:t>
            </a:r>
            <a:endParaRPr/>
          </a:p>
        </p:txBody>
      </p:sp>
      <p:sp>
        <p:nvSpPr>
          <p:cNvPr id="415" name="Google Shape;415;p38"/>
          <p:cNvSpPr txBox="1"/>
          <p:nvPr/>
        </p:nvSpPr>
        <p:spPr>
          <a:xfrm>
            <a:off x="2473503" y="1690690"/>
            <a:ext cx="5181600" cy="701731"/>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1800" u="sng">
                <a:solidFill>
                  <a:schemeClr val="dk1"/>
                </a:solidFill>
                <a:latin typeface="Tahoma"/>
                <a:ea typeface="Tahoma"/>
                <a:cs typeface="Tahoma"/>
                <a:sym typeface="Tahoma"/>
              </a:rPr>
              <a:t>Format:</a:t>
            </a:r>
            <a:r>
              <a:rPr lang="en-US" sz="1800">
                <a:solidFill>
                  <a:schemeClr val="dk1"/>
                </a:solidFill>
                <a:latin typeface="Tahoma"/>
                <a:ea typeface="Tahoma"/>
                <a:cs typeface="Tahoma"/>
                <a:sym typeface="Tahoma"/>
              </a:rPr>
              <a:t> </a:t>
            </a:r>
            <a:endParaRPr/>
          </a:p>
          <a:p>
            <a:pPr indent="0" lvl="0" marL="0" marR="0" rtl="0" algn="l">
              <a:lnSpc>
                <a:spcPct val="110000"/>
              </a:lnSpc>
              <a:spcBef>
                <a:spcPts val="0"/>
              </a:spcBef>
              <a:spcAft>
                <a:spcPts val="0"/>
              </a:spcAft>
              <a:buNone/>
            </a:pPr>
            <a:r>
              <a:rPr lang="en-US" sz="1800">
                <a:solidFill>
                  <a:schemeClr val="dk1"/>
                </a:solidFill>
                <a:latin typeface="Tahoma"/>
                <a:ea typeface="Tahoma"/>
                <a:cs typeface="Tahoma"/>
                <a:sym typeface="Tahoma"/>
              </a:rPr>
              <a:t>@(event) statement;</a:t>
            </a:r>
            <a:endParaRPr sz="1800">
              <a:solidFill>
                <a:schemeClr val="dk1"/>
              </a:solidFill>
              <a:latin typeface="Times New Roman"/>
              <a:ea typeface="Times New Roman"/>
              <a:cs typeface="Times New Roman"/>
              <a:sym typeface="Times New Roman"/>
            </a:endParaRPr>
          </a:p>
        </p:txBody>
      </p:sp>
      <p:sp>
        <p:nvSpPr>
          <p:cNvPr id="416" name="Google Shape;416;p38"/>
          <p:cNvSpPr txBox="1"/>
          <p:nvPr/>
        </p:nvSpPr>
        <p:spPr>
          <a:xfrm>
            <a:off x="2277269" y="2693006"/>
            <a:ext cx="7637462" cy="2741613"/>
          </a:xfrm>
          <a:prstGeom prst="rect">
            <a:avLst/>
          </a:prstGeom>
          <a:noFill/>
          <a:ln>
            <a:noFill/>
          </a:ln>
        </p:spPr>
        <p:txBody>
          <a:bodyPr anchorCtr="0" anchor="t" bIns="45700" lIns="91425" spcFirstLastPara="1" rIns="91425" wrap="square" tIns="45700">
            <a:normAutofit fontScale="92500" lnSpcReduction="20000"/>
          </a:bodyPr>
          <a:lstStyle/>
          <a:p>
            <a:pPr indent="-228594" lvl="0" marL="228594" marR="0" rtl="0" algn="l">
              <a:lnSpc>
                <a:spcPct val="160000"/>
              </a:lnSpc>
              <a:spcBef>
                <a:spcPts val="0"/>
              </a:spcBef>
              <a:spcAft>
                <a:spcPts val="0"/>
              </a:spcAft>
              <a:buClr>
                <a:schemeClr val="dk1"/>
              </a:buClr>
              <a:buSzPct val="100000"/>
              <a:buFont typeface="Noto Sans Symbols"/>
              <a:buNone/>
            </a:pPr>
            <a:r>
              <a:rPr lang="en-US" sz="2800">
                <a:solidFill>
                  <a:schemeClr val="dk1"/>
                </a:solidFill>
                <a:latin typeface="Book Antiqua"/>
                <a:ea typeface="Book Antiqua"/>
                <a:cs typeface="Book Antiqua"/>
                <a:sym typeface="Book Antiqua"/>
              </a:rPr>
              <a:t>e.g.:   @ (ena)    q = d;</a:t>
            </a:r>
            <a:endParaRPr/>
          </a:p>
          <a:p>
            <a:pPr indent="-228594" lvl="0" marL="228594" marR="0" rtl="0" algn="l">
              <a:lnSpc>
                <a:spcPct val="160000"/>
              </a:lnSpc>
              <a:spcBef>
                <a:spcPts val="1000"/>
              </a:spcBef>
              <a:spcAft>
                <a:spcPts val="0"/>
              </a:spcAft>
              <a:buClr>
                <a:schemeClr val="dk1"/>
              </a:buClr>
              <a:buSzPct val="100000"/>
              <a:buFont typeface="Noto Sans Symbols"/>
              <a:buNone/>
            </a:pPr>
            <a:r>
              <a:rPr lang="en-US" sz="2800">
                <a:solidFill>
                  <a:schemeClr val="dk1"/>
                </a:solidFill>
                <a:latin typeface="Book Antiqua"/>
                <a:ea typeface="Book Antiqua"/>
                <a:cs typeface="Book Antiqua"/>
                <a:sym typeface="Book Antiqua"/>
              </a:rPr>
              <a:t>          @ (</a:t>
            </a:r>
            <a:r>
              <a:rPr b="1" lang="en-US" sz="2800">
                <a:solidFill>
                  <a:srgbClr val="996600"/>
                </a:solidFill>
                <a:latin typeface="Book Antiqua"/>
                <a:ea typeface="Book Antiqua"/>
                <a:cs typeface="Book Antiqua"/>
                <a:sym typeface="Book Antiqua"/>
              </a:rPr>
              <a:t>posedge</a:t>
            </a:r>
            <a:r>
              <a:rPr lang="en-US" sz="2800">
                <a:solidFill>
                  <a:schemeClr val="dk1"/>
                </a:solidFill>
                <a:latin typeface="Book Antiqua"/>
                <a:ea typeface="Book Antiqua"/>
                <a:cs typeface="Book Antiqua"/>
                <a:sym typeface="Book Antiqua"/>
              </a:rPr>
              <a:t> t_in)  q = ~q;</a:t>
            </a:r>
            <a:endParaRPr/>
          </a:p>
          <a:p>
            <a:pPr indent="-228594" lvl="0" marL="228594" marR="0" rtl="0" algn="l">
              <a:lnSpc>
                <a:spcPct val="160000"/>
              </a:lnSpc>
              <a:spcBef>
                <a:spcPts val="1000"/>
              </a:spcBef>
              <a:spcAft>
                <a:spcPts val="0"/>
              </a:spcAft>
              <a:buClr>
                <a:schemeClr val="dk1"/>
              </a:buClr>
              <a:buSzPct val="100000"/>
              <a:buFont typeface="Noto Sans Symbols"/>
              <a:buNone/>
            </a:pPr>
            <a:r>
              <a:rPr lang="en-US" sz="2800">
                <a:solidFill>
                  <a:schemeClr val="dk1"/>
                </a:solidFill>
                <a:latin typeface="Book Antiqua"/>
                <a:ea typeface="Book Antiqua"/>
                <a:cs typeface="Book Antiqua"/>
                <a:sym typeface="Book Antiqua"/>
              </a:rPr>
              <a:t>	       @ (</a:t>
            </a:r>
            <a:r>
              <a:rPr b="1" lang="en-US" sz="2800">
                <a:solidFill>
                  <a:srgbClr val="996600"/>
                </a:solidFill>
                <a:latin typeface="Book Antiqua"/>
                <a:ea typeface="Book Antiqua"/>
                <a:cs typeface="Book Antiqua"/>
                <a:sym typeface="Book Antiqua"/>
              </a:rPr>
              <a:t>negedge</a:t>
            </a:r>
            <a:r>
              <a:rPr lang="en-US" sz="2800">
                <a:solidFill>
                  <a:schemeClr val="dk1"/>
                </a:solidFill>
                <a:latin typeface="Book Antiqua"/>
                <a:ea typeface="Book Antiqua"/>
                <a:cs typeface="Book Antiqua"/>
                <a:sym typeface="Book Antiqua"/>
              </a:rPr>
              <a:t> clk) q = d;</a:t>
            </a:r>
            <a:endParaRPr/>
          </a:p>
          <a:p>
            <a:pPr indent="-228594" lvl="0" marL="228594" marR="0" rtl="0" algn="l">
              <a:lnSpc>
                <a:spcPct val="160000"/>
              </a:lnSpc>
              <a:spcBef>
                <a:spcPts val="1000"/>
              </a:spcBef>
              <a:spcAft>
                <a:spcPts val="0"/>
              </a:spcAft>
              <a:buClr>
                <a:schemeClr val="dk1"/>
              </a:buClr>
              <a:buSzPct val="100000"/>
              <a:buFont typeface="Noto Sans Symbols"/>
              <a:buNone/>
            </a:pPr>
            <a:r>
              <a:rPr lang="en-US" sz="2800">
                <a:solidFill>
                  <a:schemeClr val="dk1"/>
                </a:solidFill>
                <a:latin typeface="Book Antiqua"/>
                <a:ea typeface="Book Antiqua"/>
                <a:cs typeface="Book Antiqua"/>
                <a:sym typeface="Book Antiqua"/>
              </a:rPr>
              <a:t>          @ (</a:t>
            </a:r>
            <a:r>
              <a:rPr b="1" lang="en-US" sz="2800">
                <a:solidFill>
                  <a:srgbClr val="996600"/>
                </a:solidFill>
                <a:latin typeface="Book Antiqua"/>
                <a:ea typeface="Book Antiqua"/>
                <a:cs typeface="Book Antiqua"/>
                <a:sym typeface="Book Antiqua"/>
              </a:rPr>
              <a:t>posedge</a:t>
            </a:r>
            <a:r>
              <a:rPr lang="en-US" sz="2800">
                <a:solidFill>
                  <a:schemeClr val="dk1"/>
                </a:solidFill>
                <a:latin typeface="Book Antiqua"/>
                <a:ea typeface="Book Antiqua"/>
                <a:cs typeface="Book Antiqua"/>
                <a:sym typeface="Book Antiqua"/>
              </a:rPr>
              <a:t> clk_in)  q_out = d_in;</a:t>
            </a:r>
            <a:endParaRPr/>
          </a:p>
        </p:txBody>
      </p:sp>
      <p:sp>
        <p:nvSpPr>
          <p:cNvPr id="417" name="Google Shape;417;p3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838200" y="0"/>
            <a:ext cx="10515600" cy="6986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Event or control</a:t>
            </a:r>
            <a:endParaRPr/>
          </a:p>
        </p:txBody>
      </p:sp>
      <p:sp>
        <p:nvSpPr>
          <p:cNvPr id="423" name="Google Shape;423;p39"/>
          <p:cNvSpPr txBox="1"/>
          <p:nvPr/>
        </p:nvSpPr>
        <p:spPr>
          <a:xfrm>
            <a:off x="380144" y="852756"/>
            <a:ext cx="11373492" cy="5599416"/>
          </a:xfrm>
          <a:prstGeom prst="rect">
            <a:avLst/>
          </a:prstGeom>
          <a:noFill/>
          <a:ln>
            <a:noFill/>
          </a:ln>
        </p:spPr>
        <p:txBody>
          <a:bodyPr anchorCtr="0" anchor="t" bIns="45700" lIns="91425" spcFirstLastPara="1" rIns="91425" wrap="square" tIns="45700">
            <a:normAutofit fontScale="92500" lnSpcReduction="20000"/>
          </a:bodyPr>
          <a:lstStyle/>
          <a:p>
            <a:pPr indent="-228594" lvl="0" marL="228594" marR="0" rtl="0" algn="just">
              <a:lnSpc>
                <a:spcPct val="120000"/>
              </a:lnSpc>
              <a:spcBef>
                <a:spcPts val="0"/>
              </a:spcBef>
              <a:spcAft>
                <a:spcPts val="0"/>
              </a:spcAft>
              <a:buClr>
                <a:schemeClr val="dk1"/>
              </a:buClr>
              <a:buSzPct val="100000"/>
              <a:buFont typeface="Arial"/>
              <a:buChar char="•"/>
            </a:pPr>
            <a:r>
              <a:rPr lang="en-US" sz="2400">
                <a:solidFill>
                  <a:schemeClr val="dk1"/>
                </a:solidFill>
                <a:latin typeface="Book Antiqua"/>
                <a:ea typeface="Book Antiqua"/>
                <a:cs typeface="Book Antiqua"/>
                <a:sym typeface="Book Antiqua"/>
              </a:rPr>
              <a:t>The logical or of any number of events can be expressed such that the occurrence of any one of the events triggers the execution of the procedural statement that follows it.</a:t>
            </a:r>
            <a:endParaRPr/>
          </a:p>
          <a:p>
            <a:pPr indent="-228594" lvl="0" marL="228594" marR="0" rtl="0" algn="l">
              <a:lnSpc>
                <a:spcPct val="100000"/>
              </a:lnSpc>
              <a:spcBef>
                <a:spcPts val="1000"/>
              </a:spcBef>
              <a:spcAft>
                <a:spcPts val="0"/>
              </a:spcAft>
              <a:buClr>
                <a:schemeClr val="dk1"/>
              </a:buClr>
              <a:buSzPct val="100000"/>
              <a:buFont typeface="Noto Sans Symbols"/>
              <a:buNone/>
            </a:pPr>
            <a:r>
              <a:rPr lang="en-US" sz="2400" u="sng">
                <a:solidFill>
                  <a:schemeClr val="dk1"/>
                </a:solidFill>
                <a:latin typeface="Book Antiqua"/>
                <a:ea typeface="Book Antiqua"/>
                <a:cs typeface="Book Antiqua"/>
                <a:sym typeface="Book Antiqua"/>
              </a:rPr>
              <a:t>Format:</a:t>
            </a:r>
            <a:endParaRPr/>
          </a:p>
          <a:p>
            <a:pPr indent="-228594" lvl="0" marL="228594" marR="0" rtl="0" algn="l">
              <a:lnSpc>
                <a:spcPct val="100000"/>
              </a:lnSpc>
              <a:spcBef>
                <a:spcPts val="1000"/>
              </a:spcBef>
              <a:spcAft>
                <a:spcPts val="0"/>
              </a:spcAft>
              <a:buClr>
                <a:schemeClr val="dk1"/>
              </a:buClr>
              <a:buSzPct val="100000"/>
              <a:buFont typeface="Noto Sans Symbols"/>
              <a:buNone/>
            </a:pPr>
            <a:r>
              <a:rPr lang="en-US" sz="2400">
                <a:solidFill>
                  <a:schemeClr val="dk1"/>
                </a:solidFill>
                <a:latin typeface="Book Antiqua"/>
                <a:ea typeface="Book Antiqua"/>
                <a:cs typeface="Book Antiqua"/>
                <a:sym typeface="Book Antiqua"/>
              </a:rPr>
              <a:t>always @ (event1 </a:t>
            </a:r>
            <a:r>
              <a:rPr b="1" lang="en-US" sz="2400">
                <a:solidFill>
                  <a:srgbClr val="996600"/>
                </a:solidFill>
                <a:latin typeface="Book Antiqua"/>
                <a:ea typeface="Book Antiqua"/>
                <a:cs typeface="Book Antiqua"/>
                <a:sym typeface="Book Antiqua"/>
              </a:rPr>
              <a:t>or </a:t>
            </a:r>
            <a:r>
              <a:rPr lang="en-US" sz="2400">
                <a:solidFill>
                  <a:schemeClr val="dk1"/>
                </a:solidFill>
                <a:latin typeface="Book Antiqua"/>
                <a:ea typeface="Book Antiqua"/>
                <a:cs typeface="Book Antiqua"/>
                <a:sym typeface="Book Antiqua"/>
              </a:rPr>
              <a:t>event2 </a:t>
            </a:r>
            <a:r>
              <a:rPr b="1" lang="en-US" sz="2400">
                <a:solidFill>
                  <a:srgbClr val="996600"/>
                </a:solidFill>
                <a:latin typeface="Book Antiqua"/>
                <a:ea typeface="Book Antiqua"/>
                <a:cs typeface="Book Antiqua"/>
                <a:sym typeface="Book Antiqua"/>
              </a:rPr>
              <a:t>or</a:t>
            </a:r>
            <a:r>
              <a:rPr lang="en-US" sz="2400">
                <a:solidFill>
                  <a:schemeClr val="dk1"/>
                </a:solidFill>
                <a:latin typeface="Book Antiqua"/>
                <a:ea typeface="Book Antiqua"/>
                <a:cs typeface="Book Antiqua"/>
                <a:sym typeface="Book Antiqua"/>
              </a:rPr>
              <a:t> event3)</a:t>
            </a:r>
            <a:endParaRPr/>
          </a:p>
          <a:p>
            <a:pPr indent="-228594" lvl="0" marL="228594" marR="0" rtl="0" algn="l">
              <a:lnSpc>
                <a:spcPct val="100000"/>
              </a:lnSpc>
              <a:spcBef>
                <a:spcPts val="1000"/>
              </a:spcBef>
              <a:spcAft>
                <a:spcPts val="0"/>
              </a:spcAft>
              <a:buClr>
                <a:schemeClr val="dk1"/>
              </a:buClr>
              <a:buSzPct val="100000"/>
              <a:buFont typeface="Noto Sans Symbols"/>
              <a:buNone/>
            </a:pPr>
            <a:r>
              <a:rPr lang="en-US" sz="2400">
                <a:solidFill>
                  <a:schemeClr val="dk1"/>
                </a:solidFill>
                <a:latin typeface="Book Antiqua"/>
                <a:ea typeface="Book Antiqua"/>
                <a:cs typeface="Book Antiqua"/>
                <a:sym typeface="Book Antiqua"/>
              </a:rPr>
              <a:t>always @ (</a:t>
            </a:r>
            <a:r>
              <a:rPr b="1" lang="en-US" sz="2400">
                <a:solidFill>
                  <a:srgbClr val="996600"/>
                </a:solidFill>
                <a:latin typeface="Book Antiqua"/>
                <a:ea typeface="Book Antiqua"/>
                <a:cs typeface="Book Antiqua"/>
                <a:sym typeface="Book Antiqua"/>
              </a:rPr>
              <a:t>posedge</a:t>
            </a:r>
            <a:r>
              <a:rPr lang="en-US" sz="2400">
                <a:solidFill>
                  <a:schemeClr val="dk1"/>
                </a:solidFill>
                <a:latin typeface="Book Antiqua"/>
                <a:ea typeface="Book Antiqua"/>
                <a:cs typeface="Book Antiqua"/>
                <a:sym typeface="Book Antiqua"/>
              </a:rPr>
              <a:t> event1 </a:t>
            </a:r>
            <a:r>
              <a:rPr b="1" lang="en-US" sz="2400">
                <a:solidFill>
                  <a:srgbClr val="996600"/>
                </a:solidFill>
                <a:latin typeface="Book Antiqua"/>
                <a:ea typeface="Book Antiqua"/>
                <a:cs typeface="Book Antiqua"/>
                <a:sym typeface="Book Antiqua"/>
              </a:rPr>
              <a:t>or negedge </a:t>
            </a:r>
            <a:r>
              <a:rPr lang="en-US" sz="2400">
                <a:solidFill>
                  <a:schemeClr val="dk1"/>
                </a:solidFill>
                <a:latin typeface="Book Antiqua"/>
                <a:ea typeface="Book Antiqua"/>
                <a:cs typeface="Book Antiqua"/>
                <a:sym typeface="Book Antiqua"/>
              </a:rPr>
              <a:t>event2)</a:t>
            </a:r>
            <a:endParaRPr/>
          </a:p>
          <a:p>
            <a:pPr indent="-228594" lvl="0" marL="228594" marR="0" rtl="0" algn="l">
              <a:lnSpc>
                <a:spcPct val="100000"/>
              </a:lnSpc>
              <a:spcBef>
                <a:spcPts val="1000"/>
              </a:spcBef>
              <a:spcAft>
                <a:spcPts val="0"/>
              </a:spcAft>
              <a:buClr>
                <a:schemeClr val="dk1"/>
              </a:buClr>
              <a:buSzPct val="100000"/>
              <a:buFont typeface="Noto Sans Symbols"/>
              <a:buNone/>
            </a:pPr>
            <a:r>
              <a:rPr b="1" lang="en-US" sz="2400">
                <a:solidFill>
                  <a:schemeClr val="dk1"/>
                </a:solidFill>
                <a:latin typeface="Book Antiqua"/>
                <a:ea typeface="Book Antiqua"/>
                <a:cs typeface="Book Antiqua"/>
                <a:sym typeface="Book Antiqua"/>
              </a:rPr>
              <a:t>Example-</a:t>
            </a:r>
            <a:endParaRPr sz="2400">
              <a:solidFill>
                <a:schemeClr val="dk1"/>
              </a:solidFill>
              <a:latin typeface="Book Antiqua"/>
              <a:ea typeface="Book Antiqua"/>
              <a:cs typeface="Book Antiqua"/>
              <a:sym typeface="Book Antiqua"/>
            </a:endParaRPr>
          </a:p>
          <a:p>
            <a:pPr indent="-342900" lvl="0" marL="342900" marR="0" rtl="0" algn="l">
              <a:lnSpc>
                <a:spcPct val="120000"/>
              </a:lnSpc>
              <a:spcBef>
                <a:spcPts val="1000"/>
              </a:spcBef>
              <a:spcAft>
                <a:spcPts val="0"/>
              </a:spcAft>
              <a:buClr>
                <a:schemeClr val="hlink"/>
              </a:buClr>
              <a:buSzPct val="65000"/>
              <a:buFont typeface="Arial"/>
              <a:buNone/>
            </a:pPr>
            <a:r>
              <a:rPr b="1" lang="en-US" sz="2400">
                <a:solidFill>
                  <a:srgbClr val="996600"/>
                </a:solidFill>
                <a:latin typeface="Book Antiqua"/>
                <a:ea typeface="Book Antiqua"/>
                <a:cs typeface="Book Antiqua"/>
                <a:sym typeface="Book Antiqua"/>
              </a:rPr>
              <a:t>always</a:t>
            </a:r>
            <a:r>
              <a:rPr b="1" lang="en-US" sz="2400">
                <a:solidFill>
                  <a:schemeClr val="dk1"/>
                </a:solidFill>
                <a:latin typeface="Book Antiqua"/>
                <a:ea typeface="Book Antiqua"/>
                <a:cs typeface="Book Antiqua"/>
                <a:sym typeface="Book Antiqua"/>
              </a:rPr>
              <a:t> @ </a:t>
            </a:r>
            <a:r>
              <a:rPr lang="en-US" sz="2400">
                <a:solidFill>
                  <a:schemeClr val="dk1"/>
                </a:solidFill>
                <a:latin typeface="Book Antiqua"/>
                <a:ea typeface="Book Antiqua"/>
                <a:cs typeface="Book Antiqua"/>
                <a:sym typeface="Book Antiqua"/>
              </a:rPr>
              <a:t>(in1 </a:t>
            </a:r>
            <a:r>
              <a:rPr b="1" lang="en-US" sz="2400">
                <a:solidFill>
                  <a:srgbClr val="996600"/>
                </a:solidFill>
                <a:latin typeface="Book Antiqua"/>
                <a:ea typeface="Book Antiqua"/>
                <a:cs typeface="Book Antiqua"/>
                <a:sym typeface="Book Antiqua"/>
              </a:rPr>
              <a:t>or</a:t>
            </a:r>
            <a:r>
              <a:rPr lang="en-US" sz="2400">
                <a:solidFill>
                  <a:srgbClr val="996600"/>
                </a:solidFill>
                <a:latin typeface="Book Antiqua"/>
                <a:ea typeface="Book Antiqua"/>
                <a:cs typeface="Book Antiqua"/>
                <a:sym typeface="Book Antiqua"/>
              </a:rPr>
              <a:t> </a:t>
            </a:r>
            <a:r>
              <a:rPr lang="en-US" sz="2400">
                <a:solidFill>
                  <a:schemeClr val="dk1"/>
                </a:solidFill>
                <a:latin typeface="Book Antiqua"/>
                <a:ea typeface="Book Antiqua"/>
                <a:cs typeface="Book Antiqua"/>
                <a:sym typeface="Book Antiqua"/>
              </a:rPr>
              <a:t>in0 </a:t>
            </a:r>
            <a:r>
              <a:rPr b="1" lang="en-US" sz="2400">
                <a:solidFill>
                  <a:srgbClr val="996600"/>
                </a:solidFill>
                <a:latin typeface="Book Antiqua"/>
                <a:ea typeface="Book Antiqua"/>
                <a:cs typeface="Book Antiqua"/>
                <a:sym typeface="Book Antiqua"/>
              </a:rPr>
              <a:t>or</a:t>
            </a:r>
            <a:r>
              <a:rPr lang="en-US" sz="2400">
                <a:solidFill>
                  <a:schemeClr val="dk1"/>
                </a:solidFill>
                <a:latin typeface="Book Antiqua"/>
                <a:ea typeface="Book Antiqua"/>
                <a:cs typeface="Book Antiqua"/>
                <a:sym typeface="Book Antiqua"/>
              </a:rPr>
              <a:t> sel_in)</a:t>
            </a:r>
            <a:endParaRPr/>
          </a:p>
          <a:p>
            <a:pPr indent="-342900" lvl="0" marL="342900" marR="0" rtl="0" algn="l">
              <a:lnSpc>
                <a:spcPct val="120000"/>
              </a:lnSpc>
              <a:spcBef>
                <a:spcPts val="1000"/>
              </a:spcBef>
              <a:spcAft>
                <a:spcPts val="0"/>
              </a:spcAft>
              <a:buClr>
                <a:schemeClr val="hlink"/>
              </a:buClr>
              <a:buSzPct val="65000"/>
              <a:buFont typeface="Arial"/>
              <a:buNone/>
            </a:pPr>
            <a:r>
              <a:rPr b="1" lang="en-US" sz="2400">
                <a:solidFill>
                  <a:srgbClr val="996600"/>
                </a:solidFill>
                <a:latin typeface="Book Antiqua"/>
                <a:ea typeface="Book Antiqua"/>
                <a:cs typeface="Book Antiqua"/>
                <a:sym typeface="Book Antiqua"/>
              </a:rPr>
              <a:t>begin</a:t>
            </a:r>
            <a:endParaRPr b="1" sz="2400">
              <a:solidFill>
                <a:schemeClr val="dk1"/>
              </a:solidFill>
              <a:latin typeface="Book Antiqua"/>
              <a:ea typeface="Book Antiqua"/>
              <a:cs typeface="Book Antiqua"/>
              <a:sym typeface="Book Antiqua"/>
            </a:endParaRPr>
          </a:p>
          <a:p>
            <a:pPr indent="-342900" lvl="0" marL="342900" marR="0" rtl="0" algn="l">
              <a:lnSpc>
                <a:spcPct val="120000"/>
              </a:lnSpc>
              <a:spcBef>
                <a:spcPts val="1000"/>
              </a:spcBef>
              <a:spcAft>
                <a:spcPts val="0"/>
              </a:spcAft>
              <a:buClr>
                <a:schemeClr val="hlink"/>
              </a:buClr>
              <a:buSzPct val="65000"/>
              <a:buFont typeface="Arial"/>
              <a:buNone/>
            </a:pPr>
            <a:r>
              <a:rPr lang="en-US" sz="2400">
                <a:solidFill>
                  <a:schemeClr val="dk1"/>
                </a:solidFill>
                <a:latin typeface="Book Antiqua"/>
                <a:ea typeface="Book Antiqua"/>
                <a:cs typeface="Book Antiqua"/>
                <a:sym typeface="Book Antiqua"/>
              </a:rPr>
              <a:t>   </a:t>
            </a:r>
            <a:r>
              <a:rPr b="1"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(sel_in == 1’b0)</a:t>
            </a:r>
            <a:endParaRPr/>
          </a:p>
          <a:p>
            <a:pPr indent="-342900" lvl="0" marL="342900" marR="0" rtl="0" algn="l">
              <a:lnSpc>
                <a:spcPct val="120000"/>
              </a:lnSpc>
              <a:spcBef>
                <a:spcPts val="1000"/>
              </a:spcBef>
              <a:spcAft>
                <a:spcPts val="0"/>
              </a:spcAft>
              <a:buClr>
                <a:schemeClr val="hlink"/>
              </a:buClr>
              <a:buSzPct val="65000"/>
              <a:buFont typeface="Arial"/>
              <a:buNone/>
            </a:pPr>
            <a:r>
              <a:rPr lang="en-US" sz="2400">
                <a:solidFill>
                  <a:schemeClr val="dk1"/>
                </a:solidFill>
                <a:latin typeface="Book Antiqua"/>
                <a:ea typeface="Book Antiqua"/>
                <a:cs typeface="Book Antiqua"/>
                <a:sym typeface="Book Antiqua"/>
              </a:rPr>
              <a:t>   mux_out = in0;</a:t>
            </a:r>
            <a:endParaRPr/>
          </a:p>
          <a:p>
            <a:pPr indent="-342900" lvl="0" marL="342900" marR="0" rtl="0" algn="l">
              <a:lnSpc>
                <a:spcPct val="120000"/>
              </a:lnSpc>
              <a:spcBef>
                <a:spcPts val="1000"/>
              </a:spcBef>
              <a:spcAft>
                <a:spcPts val="0"/>
              </a:spcAft>
              <a:buClr>
                <a:schemeClr val="hlink"/>
              </a:buClr>
              <a:buSzPct val="65000"/>
              <a:buFont typeface="Arial"/>
              <a:buNone/>
            </a:pPr>
            <a:r>
              <a:rPr lang="en-US" sz="2400">
                <a:solidFill>
                  <a:schemeClr val="dk1"/>
                </a:solidFill>
                <a:latin typeface="Book Antiqua"/>
                <a:ea typeface="Book Antiqua"/>
                <a:cs typeface="Book Antiqua"/>
                <a:sym typeface="Book Antiqua"/>
              </a:rPr>
              <a:t>  </a:t>
            </a:r>
            <a:r>
              <a:rPr b="1" lang="en-US" sz="2400">
                <a:solidFill>
                  <a:schemeClr val="dk1"/>
                </a:solidFill>
                <a:latin typeface="Book Antiqua"/>
                <a:ea typeface="Book Antiqua"/>
                <a:cs typeface="Book Antiqua"/>
                <a:sym typeface="Book Antiqua"/>
              </a:rPr>
              <a:t> </a:t>
            </a:r>
            <a:r>
              <a:rPr b="1" lang="en-US" sz="2400">
                <a:solidFill>
                  <a:srgbClr val="996600"/>
                </a:solidFill>
                <a:latin typeface="Book Antiqua"/>
                <a:ea typeface="Book Antiqua"/>
                <a:cs typeface="Book Antiqua"/>
                <a:sym typeface="Book Antiqua"/>
              </a:rPr>
              <a:t>else</a:t>
            </a:r>
            <a:endParaRPr b="1" sz="2400">
              <a:solidFill>
                <a:schemeClr val="dk1"/>
              </a:solidFill>
              <a:latin typeface="Book Antiqua"/>
              <a:ea typeface="Book Antiqua"/>
              <a:cs typeface="Book Antiqua"/>
              <a:sym typeface="Book Antiqua"/>
            </a:endParaRPr>
          </a:p>
          <a:p>
            <a:pPr indent="-342900" lvl="0" marL="342900" marR="0" rtl="0" algn="l">
              <a:lnSpc>
                <a:spcPct val="120000"/>
              </a:lnSpc>
              <a:spcBef>
                <a:spcPts val="1000"/>
              </a:spcBef>
              <a:spcAft>
                <a:spcPts val="0"/>
              </a:spcAft>
              <a:buClr>
                <a:schemeClr val="hlink"/>
              </a:buClr>
              <a:buSzPct val="65000"/>
              <a:buFont typeface="Arial"/>
              <a:buNone/>
            </a:pPr>
            <a:r>
              <a:rPr lang="en-US" sz="2400">
                <a:solidFill>
                  <a:schemeClr val="dk1"/>
                </a:solidFill>
                <a:latin typeface="Book Antiqua"/>
                <a:ea typeface="Book Antiqua"/>
                <a:cs typeface="Book Antiqua"/>
                <a:sym typeface="Book Antiqua"/>
              </a:rPr>
              <a:t>   mux_out = in1;</a:t>
            </a:r>
            <a:endParaRPr/>
          </a:p>
          <a:p>
            <a:pPr indent="-342900" lvl="0" marL="342900" marR="0" rtl="0" algn="l">
              <a:lnSpc>
                <a:spcPct val="120000"/>
              </a:lnSpc>
              <a:spcBef>
                <a:spcPts val="1000"/>
              </a:spcBef>
              <a:spcAft>
                <a:spcPts val="0"/>
              </a:spcAft>
              <a:buClr>
                <a:schemeClr val="hlink"/>
              </a:buClr>
              <a:buSzPct val="65000"/>
              <a:buFont typeface="Arial"/>
              <a:buNone/>
            </a:pPr>
            <a:r>
              <a:rPr b="1" lang="en-US" sz="2400">
                <a:solidFill>
                  <a:srgbClr val="996600"/>
                </a:solidFill>
                <a:latin typeface="Book Antiqua"/>
                <a:ea typeface="Book Antiqua"/>
                <a:cs typeface="Book Antiqua"/>
                <a:sym typeface="Book Antiqua"/>
              </a:rPr>
              <a:t>end</a:t>
            </a:r>
            <a:endParaRPr b="1" sz="2400">
              <a:solidFill>
                <a:schemeClr val="dk1"/>
              </a:solidFill>
              <a:latin typeface="Book Antiqua"/>
              <a:ea typeface="Book Antiqua"/>
              <a:cs typeface="Book Antiqua"/>
              <a:sym typeface="Book Antiqua"/>
            </a:endParaRPr>
          </a:p>
          <a:p>
            <a:pPr indent="-228594" lvl="0" marL="228594" marR="0" rtl="0" algn="l">
              <a:lnSpc>
                <a:spcPct val="100000"/>
              </a:lnSpc>
              <a:spcBef>
                <a:spcPts val="1000"/>
              </a:spcBef>
              <a:spcAft>
                <a:spcPts val="0"/>
              </a:spcAft>
              <a:buClr>
                <a:schemeClr val="dk1"/>
              </a:buClr>
              <a:buSzPct val="100000"/>
              <a:buFont typeface="Noto Sans Symbols"/>
              <a:buNone/>
            </a:pPr>
            <a:r>
              <a:t/>
            </a:r>
            <a:endParaRPr sz="2400">
              <a:solidFill>
                <a:schemeClr val="dk1"/>
              </a:solidFill>
              <a:latin typeface="Book Antiqua"/>
              <a:ea typeface="Book Antiqua"/>
              <a:cs typeface="Book Antiqua"/>
              <a:sym typeface="Book Antiqua"/>
            </a:endParaRPr>
          </a:p>
        </p:txBody>
      </p:sp>
      <p:sp>
        <p:nvSpPr>
          <p:cNvPr id="424" name="Google Shape;424;p3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Classification of primitives</a:t>
            </a:r>
            <a:endParaRPr/>
          </a:p>
        </p:txBody>
      </p:sp>
      <p:grpSp>
        <p:nvGrpSpPr>
          <p:cNvPr id="108" name="Google Shape;108;p4"/>
          <p:cNvGrpSpPr/>
          <p:nvPr/>
        </p:nvGrpSpPr>
        <p:grpSpPr>
          <a:xfrm>
            <a:off x="2276583" y="1912707"/>
            <a:ext cx="7315200" cy="3887926"/>
            <a:chOff x="762000" y="1524000"/>
            <a:chExt cx="7315200" cy="3887926"/>
          </a:xfrm>
        </p:grpSpPr>
        <p:sp>
          <p:nvSpPr>
            <p:cNvPr id="109" name="Google Shape;109;p4"/>
            <p:cNvSpPr txBox="1"/>
            <p:nvPr/>
          </p:nvSpPr>
          <p:spPr>
            <a:xfrm>
              <a:off x="914400" y="3657600"/>
              <a:ext cx="691215" cy="1754326"/>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and</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nand</a:t>
              </a:r>
              <a:endParaRPr b="0" i="0" sz="1800" u="none" cap="none" strike="noStrike">
                <a:solidFill>
                  <a:schemeClr val="lt1"/>
                </a:solidFill>
                <a:latin typeface="Tahoma"/>
                <a:ea typeface="Tahoma"/>
                <a:cs typeface="Tahoma"/>
                <a:sym typeface="Tahoma"/>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or</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nor</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xor</a:t>
              </a:r>
              <a:endParaRPr b="0" i="0" sz="1800" u="none" cap="none" strike="noStrike">
                <a:solidFill>
                  <a:schemeClr val="lt1"/>
                </a:solidFill>
                <a:latin typeface="Tahoma"/>
                <a:ea typeface="Tahoma"/>
                <a:cs typeface="Tahoma"/>
                <a:sym typeface="Tahoma"/>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xnor</a:t>
              </a:r>
              <a:endParaRPr b="0" i="0" sz="1800" u="none" cap="none" strike="noStrike">
                <a:solidFill>
                  <a:schemeClr val="lt1"/>
                </a:solidFill>
                <a:latin typeface="Tahoma"/>
                <a:ea typeface="Tahoma"/>
                <a:cs typeface="Tahoma"/>
                <a:sym typeface="Tahoma"/>
              </a:endParaRPr>
            </a:p>
          </p:txBody>
        </p:sp>
        <p:grpSp>
          <p:nvGrpSpPr>
            <p:cNvPr id="110" name="Google Shape;110;p4"/>
            <p:cNvGrpSpPr/>
            <p:nvPr/>
          </p:nvGrpSpPr>
          <p:grpSpPr>
            <a:xfrm>
              <a:off x="762000" y="1524000"/>
              <a:ext cx="7315200" cy="3105329"/>
              <a:chOff x="762000" y="1143000"/>
              <a:chExt cx="7315200" cy="3105329"/>
            </a:xfrm>
          </p:grpSpPr>
          <p:sp>
            <p:nvSpPr>
              <p:cNvPr id="111" name="Google Shape;111;p4"/>
              <p:cNvSpPr txBox="1"/>
              <p:nvPr/>
            </p:nvSpPr>
            <p:spPr>
              <a:xfrm>
                <a:off x="3657600" y="1143000"/>
                <a:ext cx="1928285" cy="369332"/>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Verilog primitives</a:t>
                </a:r>
                <a:endParaRPr/>
              </a:p>
            </p:txBody>
          </p:sp>
          <p:sp>
            <p:nvSpPr>
              <p:cNvPr id="112" name="Google Shape;112;p4"/>
              <p:cNvSpPr txBox="1"/>
              <p:nvPr/>
            </p:nvSpPr>
            <p:spPr>
              <a:xfrm>
                <a:off x="762000" y="2119313"/>
                <a:ext cx="1003801" cy="369332"/>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and / or</a:t>
                </a:r>
                <a:endParaRPr/>
              </a:p>
            </p:txBody>
          </p:sp>
          <p:sp>
            <p:nvSpPr>
              <p:cNvPr id="113" name="Google Shape;113;p4"/>
              <p:cNvSpPr txBox="1"/>
              <p:nvPr/>
            </p:nvSpPr>
            <p:spPr>
              <a:xfrm>
                <a:off x="3895725" y="2114550"/>
                <a:ext cx="1077539" cy="369332"/>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buf / not</a:t>
                </a:r>
                <a:endParaRPr/>
              </a:p>
            </p:txBody>
          </p:sp>
          <p:sp>
            <p:nvSpPr>
              <p:cNvPr id="114" name="Google Shape;114;p4"/>
              <p:cNvSpPr txBox="1"/>
              <p:nvPr/>
            </p:nvSpPr>
            <p:spPr>
              <a:xfrm>
                <a:off x="6934200" y="2057400"/>
                <a:ext cx="1017651" cy="369332"/>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Tri-state</a:t>
                </a:r>
                <a:endParaRPr/>
              </a:p>
            </p:txBody>
          </p:sp>
          <p:sp>
            <p:nvSpPr>
              <p:cNvPr id="115" name="Google Shape;115;p4"/>
              <p:cNvSpPr txBox="1"/>
              <p:nvPr/>
            </p:nvSpPr>
            <p:spPr>
              <a:xfrm>
                <a:off x="4400551" y="3073400"/>
                <a:ext cx="514885" cy="646331"/>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buf</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not</a:t>
                </a:r>
                <a:endParaRPr/>
              </a:p>
            </p:txBody>
          </p:sp>
          <p:sp>
            <p:nvSpPr>
              <p:cNvPr id="116" name="Google Shape;116;p4"/>
              <p:cNvSpPr txBox="1"/>
              <p:nvPr/>
            </p:nvSpPr>
            <p:spPr>
              <a:xfrm>
                <a:off x="7213600" y="3048000"/>
                <a:ext cx="863600" cy="1200329"/>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bufif0</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bufif1</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notif0</a:t>
                </a:r>
                <a:endParaRPr/>
              </a:p>
              <a:p>
                <a:pPr indent="0" lvl="0" marL="0" marR="0" rtl="0" algn="ctr">
                  <a:spcBef>
                    <a:spcPts val="0"/>
                  </a:spcBef>
                  <a:spcAft>
                    <a:spcPts val="0"/>
                  </a:spcAft>
                  <a:buNone/>
                </a:pPr>
                <a:r>
                  <a:rPr b="0" i="0" lang="en-US" sz="1800" u="none" cap="none" strike="noStrike">
                    <a:solidFill>
                      <a:schemeClr val="lt1"/>
                    </a:solidFill>
                    <a:latin typeface="Tahoma"/>
                    <a:ea typeface="Tahoma"/>
                    <a:cs typeface="Tahoma"/>
                    <a:sym typeface="Tahoma"/>
                  </a:rPr>
                  <a:t>notif1</a:t>
                </a:r>
                <a:endParaRPr/>
              </a:p>
            </p:txBody>
          </p:sp>
          <p:cxnSp>
            <p:nvCxnSpPr>
              <p:cNvPr id="117" name="Google Shape;117;p4"/>
              <p:cNvCxnSpPr/>
              <p:nvPr/>
            </p:nvCxnSpPr>
            <p:spPr>
              <a:xfrm>
                <a:off x="1524000" y="1828800"/>
                <a:ext cx="6248400" cy="0"/>
              </a:xfrm>
              <a:prstGeom prst="straightConnector1">
                <a:avLst/>
              </a:prstGeom>
              <a:solidFill>
                <a:srgbClr val="FFD966"/>
              </a:solidFill>
              <a:ln cap="flat" cmpd="sng" w="28575">
                <a:solidFill>
                  <a:schemeClr val="dk1"/>
                </a:solidFill>
                <a:prstDash val="solid"/>
                <a:round/>
                <a:headEnd len="med" w="med" type="none"/>
                <a:tailEnd len="med" w="med" type="none"/>
              </a:ln>
            </p:spPr>
          </p:cxnSp>
          <p:cxnSp>
            <p:nvCxnSpPr>
              <p:cNvPr id="118" name="Google Shape;118;p4"/>
              <p:cNvCxnSpPr/>
              <p:nvPr/>
            </p:nvCxnSpPr>
            <p:spPr>
              <a:xfrm>
                <a:off x="1524000" y="1828800"/>
                <a:ext cx="0" cy="304800"/>
              </a:xfrm>
              <a:prstGeom prst="straightConnector1">
                <a:avLst/>
              </a:prstGeom>
              <a:solidFill>
                <a:srgbClr val="FFD966"/>
              </a:solidFill>
              <a:ln cap="flat" cmpd="sng" w="28575">
                <a:solidFill>
                  <a:schemeClr val="dk1"/>
                </a:solidFill>
                <a:prstDash val="solid"/>
                <a:round/>
                <a:headEnd len="med" w="med" type="none"/>
                <a:tailEnd len="med" w="med" type="triangle"/>
              </a:ln>
            </p:spPr>
          </p:cxnSp>
          <p:cxnSp>
            <p:nvCxnSpPr>
              <p:cNvPr id="119" name="Google Shape;119;p4"/>
              <p:cNvCxnSpPr/>
              <p:nvPr/>
            </p:nvCxnSpPr>
            <p:spPr>
              <a:xfrm>
                <a:off x="4724400" y="1828800"/>
                <a:ext cx="0" cy="304800"/>
              </a:xfrm>
              <a:prstGeom prst="straightConnector1">
                <a:avLst/>
              </a:prstGeom>
              <a:solidFill>
                <a:srgbClr val="FFD966"/>
              </a:solidFill>
              <a:ln cap="flat" cmpd="sng" w="28575">
                <a:solidFill>
                  <a:schemeClr val="dk1"/>
                </a:solidFill>
                <a:prstDash val="solid"/>
                <a:round/>
                <a:headEnd len="med" w="med" type="none"/>
                <a:tailEnd len="med" w="med" type="triangle"/>
              </a:ln>
            </p:spPr>
          </p:cxnSp>
          <p:cxnSp>
            <p:nvCxnSpPr>
              <p:cNvPr id="120" name="Google Shape;120;p4"/>
              <p:cNvCxnSpPr/>
              <p:nvPr/>
            </p:nvCxnSpPr>
            <p:spPr>
              <a:xfrm>
                <a:off x="7772400" y="1828800"/>
                <a:ext cx="0" cy="304800"/>
              </a:xfrm>
              <a:prstGeom prst="straightConnector1">
                <a:avLst/>
              </a:prstGeom>
              <a:solidFill>
                <a:srgbClr val="FFD966"/>
              </a:solidFill>
              <a:ln cap="flat" cmpd="sng" w="28575">
                <a:solidFill>
                  <a:schemeClr val="dk1"/>
                </a:solidFill>
                <a:prstDash val="solid"/>
                <a:round/>
                <a:headEnd len="med" w="med" type="none"/>
                <a:tailEnd len="med" w="med" type="triangle"/>
              </a:ln>
            </p:spPr>
          </p:cxnSp>
          <p:cxnSp>
            <p:nvCxnSpPr>
              <p:cNvPr id="121" name="Google Shape;121;p4"/>
              <p:cNvCxnSpPr/>
              <p:nvPr/>
            </p:nvCxnSpPr>
            <p:spPr>
              <a:xfrm flipH="1">
                <a:off x="1219193" y="2438400"/>
                <a:ext cx="45719" cy="838200"/>
              </a:xfrm>
              <a:prstGeom prst="straightConnector1">
                <a:avLst/>
              </a:prstGeom>
              <a:solidFill>
                <a:srgbClr val="FFD966"/>
              </a:solidFill>
              <a:ln cap="flat" cmpd="sng" w="28575">
                <a:solidFill>
                  <a:schemeClr val="dk1"/>
                </a:solidFill>
                <a:prstDash val="solid"/>
                <a:round/>
                <a:headEnd len="med" w="med" type="none"/>
                <a:tailEnd len="med" w="med" type="triangle"/>
              </a:ln>
            </p:spPr>
          </p:cxnSp>
          <p:cxnSp>
            <p:nvCxnSpPr>
              <p:cNvPr id="122" name="Google Shape;122;p4"/>
              <p:cNvCxnSpPr/>
              <p:nvPr/>
            </p:nvCxnSpPr>
            <p:spPr>
              <a:xfrm flipH="1">
                <a:off x="4724399" y="2438400"/>
                <a:ext cx="45719" cy="609600"/>
              </a:xfrm>
              <a:prstGeom prst="straightConnector1">
                <a:avLst/>
              </a:prstGeom>
              <a:solidFill>
                <a:srgbClr val="FFD966"/>
              </a:solidFill>
              <a:ln cap="flat" cmpd="sng" w="28575">
                <a:solidFill>
                  <a:schemeClr val="dk1"/>
                </a:solidFill>
                <a:prstDash val="solid"/>
                <a:round/>
                <a:headEnd len="med" w="med" type="none"/>
                <a:tailEnd len="med" w="med" type="triangle"/>
              </a:ln>
            </p:spPr>
          </p:cxnSp>
          <p:cxnSp>
            <p:nvCxnSpPr>
              <p:cNvPr id="123" name="Google Shape;123;p4"/>
              <p:cNvCxnSpPr/>
              <p:nvPr/>
            </p:nvCxnSpPr>
            <p:spPr>
              <a:xfrm>
                <a:off x="7696200" y="2514600"/>
                <a:ext cx="76200" cy="533400"/>
              </a:xfrm>
              <a:prstGeom prst="straightConnector1">
                <a:avLst/>
              </a:prstGeom>
              <a:solidFill>
                <a:srgbClr val="FFD966"/>
              </a:solidFill>
              <a:ln cap="flat" cmpd="sng" w="28575">
                <a:solidFill>
                  <a:schemeClr val="dk1"/>
                </a:solidFill>
                <a:prstDash val="solid"/>
                <a:round/>
                <a:headEnd len="med" w="med" type="none"/>
                <a:tailEnd len="med" w="med" type="triangle"/>
              </a:ln>
            </p:spPr>
          </p:cxnSp>
          <p:cxnSp>
            <p:nvCxnSpPr>
              <p:cNvPr id="124" name="Google Shape;124;p4"/>
              <p:cNvCxnSpPr/>
              <p:nvPr/>
            </p:nvCxnSpPr>
            <p:spPr>
              <a:xfrm rot="10800000">
                <a:off x="4724400" y="1524000"/>
                <a:ext cx="0" cy="304800"/>
              </a:xfrm>
              <a:prstGeom prst="straightConnector1">
                <a:avLst/>
              </a:prstGeom>
              <a:solidFill>
                <a:srgbClr val="FFD966"/>
              </a:solidFill>
              <a:ln cap="flat" cmpd="sng" w="28575">
                <a:solidFill>
                  <a:schemeClr val="dk1"/>
                </a:solidFill>
                <a:prstDash val="solid"/>
                <a:round/>
                <a:headEnd len="med" w="med" type="none"/>
                <a:tailEnd len="med" w="med" type="none"/>
              </a:ln>
            </p:spPr>
          </p:cxnSp>
        </p:grpSp>
      </p:grpSp>
      <p:sp>
        <p:nvSpPr>
          <p:cNvPr id="125" name="Google Shape;125;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0"/>
          <p:cNvSpPr txBox="1"/>
          <p:nvPr>
            <p:ph type="title"/>
          </p:nvPr>
        </p:nvSpPr>
        <p:spPr>
          <a:xfrm>
            <a:off x="920393" y="0"/>
            <a:ext cx="10515600" cy="7089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Behavioral constructs</a:t>
            </a:r>
            <a:endParaRPr/>
          </a:p>
        </p:txBody>
      </p:sp>
      <p:sp>
        <p:nvSpPr>
          <p:cNvPr id="430" name="Google Shape;430;p40"/>
          <p:cNvSpPr txBox="1"/>
          <p:nvPr/>
        </p:nvSpPr>
        <p:spPr>
          <a:xfrm>
            <a:off x="920393" y="1284270"/>
            <a:ext cx="10515600" cy="5137078"/>
          </a:xfrm>
          <a:prstGeom prst="rect">
            <a:avLst/>
          </a:prstGeom>
          <a:noFill/>
          <a:ln>
            <a:noFill/>
          </a:ln>
        </p:spPr>
        <p:txBody>
          <a:bodyPr anchorCtr="0" anchor="t" bIns="45700" lIns="91425" spcFirstLastPara="1" rIns="91425" wrap="square" tIns="45700">
            <a:noAutofit/>
          </a:bodyPr>
          <a:lstStyle/>
          <a:p>
            <a:pPr indent="-228594" lvl="0" marL="228594" marR="0" rtl="0" algn="l">
              <a:lnSpc>
                <a:spcPct val="90000"/>
              </a:lnSpc>
              <a:spcBef>
                <a:spcPts val="0"/>
              </a:spcBef>
              <a:spcAft>
                <a:spcPts val="0"/>
              </a:spcAft>
              <a:buClr>
                <a:srgbClr val="000000"/>
              </a:buClr>
              <a:buSzPts val="1800"/>
              <a:buFont typeface="Arial"/>
              <a:buChar char="•"/>
            </a:pPr>
            <a:r>
              <a:rPr b="1" lang="en-US" sz="1800">
                <a:solidFill>
                  <a:srgbClr val="000000"/>
                </a:solidFill>
                <a:latin typeface="Book Antiqua"/>
                <a:ea typeface="Book Antiqua"/>
                <a:cs typeface="Book Antiqua"/>
                <a:sym typeface="Book Antiqua"/>
              </a:rPr>
              <a:t>if-else statements</a:t>
            </a:r>
            <a:endParaRPr sz="2000">
              <a:solidFill>
                <a:schemeClr val="dk1"/>
              </a:solidFill>
              <a:latin typeface="Book Antiqua"/>
              <a:ea typeface="Book Antiqua"/>
              <a:cs typeface="Book Antiqua"/>
              <a:sym typeface="Book Antiqua"/>
            </a:endParaRPr>
          </a:p>
          <a:p>
            <a:pPr indent="-228594" lvl="0" marL="228594" marR="0" rtl="0" algn="l">
              <a:lnSpc>
                <a:spcPct val="90000"/>
              </a:lnSpc>
              <a:spcBef>
                <a:spcPts val="1000"/>
              </a:spcBef>
              <a:spcAft>
                <a:spcPts val="0"/>
              </a:spcAft>
              <a:buClr>
                <a:schemeClr val="dk1"/>
              </a:buClr>
              <a:buSzPts val="2000"/>
              <a:buFont typeface="Arial"/>
              <a:buChar char="•"/>
            </a:pPr>
            <a:r>
              <a:rPr lang="en-US" sz="2000">
                <a:solidFill>
                  <a:schemeClr val="dk1"/>
                </a:solidFill>
                <a:latin typeface="Book Antiqua"/>
                <a:ea typeface="Book Antiqua"/>
                <a:cs typeface="Book Antiqua"/>
                <a:sym typeface="Book Antiqua"/>
              </a:rPr>
              <a:t>The if construct checks a specific condition and decides execution based on the result.</a:t>
            </a:r>
            <a:endParaRPr/>
          </a:p>
          <a:p>
            <a:pPr indent="-228594" lvl="0" marL="228594" marR="0" rtl="0" algn="l">
              <a:lnSpc>
                <a:spcPct val="90000"/>
              </a:lnSpc>
              <a:spcBef>
                <a:spcPts val="1000"/>
              </a:spcBef>
              <a:spcAft>
                <a:spcPts val="0"/>
              </a:spcAft>
              <a:buClr>
                <a:srgbClr val="C00000"/>
              </a:buClr>
              <a:buSzPts val="2000"/>
              <a:buFont typeface="Arial"/>
              <a:buNone/>
            </a:pPr>
            <a:r>
              <a:rPr b="1" lang="en-US" sz="2000">
                <a:solidFill>
                  <a:srgbClr val="C00000"/>
                </a:solidFill>
                <a:latin typeface="Book Antiqua"/>
                <a:ea typeface="Book Antiqua"/>
                <a:cs typeface="Book Antiqua"/>
                <a:sym typeface="Book Antiqua"/>
              </a:rPr>
              <a:t>assignment 1;</a:t>
            </a:r>
            <a:endParaRPr/>
          </a:p>
          <a:p>
            <a:pPr indent="-228594" lvl="0" marL="228594" marR="0" rtl="0" algn="l">
              <a:lnSpc>
                <a:spcPct val="90000"/>
              </a:lnSpc>
              <a:spcBef>
                <a:spcPts val="1000"/>
              </a:spcBef>
              <a:spcAft>
                <a:spcPts val="0"/>
              </a:spcAft>
              <a:buClr>
                <a:srgbClr val="FF0000"/>
              </a:buClr>
              <a:buSzPts val="2000"/>
              <a:buFont typeface="Arial"/>
              <a:buNone/>
            </a:pPr>
            <a:r>
              <a:rPr b="1" lang="en-US" sz="2000">
                <a:solidFill>
                  <a:srgbClr val="FF0000"/>
                </a:solidFill>
                <a:latin typeface="Book Antiqua"/>
                <a:ea typeface="Book Antiqua"/>
                <a:cs typeface="Book Antiqua"/>
                <a:sym typeface="Book Antiqua"/>
              </a:rPr>
              <a:t>if</a:t>
            </a:r>
            <a:r>
              <a:rPr lang="en-US" sz="2000">
                <a:solidFill>
                  <a:schemeClr val="dk1"/>
                </a:solidFill>
                <a:latin typeface="Book Antiqua"/>
                <a:ea typeface="Book Antiqua"/>
                <a:cs typeface="Book Antiqua"/>
                <a:sym typeface="Book Antiqua"/>
              </a:rPr>
              <a:t>(condition) </a:t>
            </a:r>
            <a:r>
              <a:rPr b="1" lang="en-US" sz="2000">
                <a:solidFill>
                  <a:srgbClr val="C00000"/>
                </a:solidFill>
                <a:latin typeface="Book Antiqua"/>
                <a:ea typeface="Book Antiqua"/>
                <a:cs typeface="Book Antiqua"/>
                <a:sym typeface="Book Antiqua"/>
              </a:rPr>
              <a:t>assignment2;</a:t>
            </a:r>
            <a:endParaRPr/>
          </a:p>
          <a:p>
            <a:pPr indent="-228594" lvl="0" marL="228594" marR="0" rtl="0" algn="l">
              <a:lnSpc>
                <a:spcPct val="90000"/>
              </a:lnSpc>
              <a:spcBef>
                <a:spcPts val="1000"/>
              </a:spcBef>
              <a:spcAft>
                <a:spcPts val="0"/>
              </a:spcAft>
              <a:buClr>
                <a:srgbClr val="C00000"/>
              </a:buClr>
              <a:buSzPts val="2000"/>
              <a:buFont typeface="Arial"/>
              <a:buNone/>
            </a:pPr>
            <a:r>
              <a:rPr b="1" lang="en-US" sz="2000">
                <a:solidFill>
                  <a:srgbClr val="C00000"/>
                </a:solidFill>
                <a:latin typeface="Book Antiqua"/>
                <a:ea typeface="Book Antiqua"/>
                <a:cs typeface="Book Antiqua"/>
                <a:sym typeface="Book Antiqua"/>
              </a:rPr>
              <a:t>assignment3;</a:t>
            </a:r>
            <a:endParaRPr/>
          </a:p>
          <a:p>
            <a:pPr indent="-228594" lvl="0" marL="228594" marR="0" rtl="0" algn="l">
              <a:lnSpc>
                <a:spcPct val="90000"/>
              </a:lnSpc>
              <a:spcBef>
                <a:spcPts val="1000"/>
              </a:spcBef>
              <a:spcAft>
                <a:spcPts val="0"/>
              </a:spcAft>
              <a:buClr>
                <a:srgbClr val="C00000"/>
              </a:buClr>
              <a:buSzPts val="2000"/>
              <a:buFont typeface="Arial"/>
              <a:buNone/>
            </a:pPr>
            <a:r>
              <a:rPr b="1" lang="en-US" sz="2000">
                <a:solidFill>
                  <a:srgbClr val="C00000"/>
                </a:solidFill>
                <a:latin typeface="Book Antiqua"/>
                <a:ea typeface="Book Antiqua"/>
                <a:cs typeface="Book Antiqua"/>
                <a:sym typeface="Book Antiqua"/>
              </a:rPr>
              <a:t>assignment4;</a:t>
            </a:r>
            <a:endParaRPr/>
          </a:p>
          <a:p>
            <a:pPr indent="-228594" lvl="0" marL="228594" marR="0" rtl="0" algn="l">
              <a:lnSpc>
                <a:spcPct val="90000"/>
              </a:lnSpc>
              <a:spcBef>
                <a:spcPts val="1000"/>
              </a:spcBef>
              <a:spcAft>
                <a:spcPts val="0"/>
              </a:spcAft>
              <a:buClr>
                <a:schemeClr val="dk1"/>
              </a:buClr>
              <a:buSzPts val="2000"/>
              <a:buFont typeface="Noto Sans Symbols"/>
              <a:buChar char="⮚"/>
            </a:pPr>
            <a:r>
              <a:rPr lang="en-US" sz="2000">
                <a:solidFill>
                  <a:schemeClr val="dk1"/>
                </a:solidFill>
                <a:latin typeface="Book Antiqua"/>
                <a:ea typeface="Book Antiqua"/>
                <a:cs typeface="Book Antiqua"/>
                <a:sym typeface="Book Antiqua"/>
              </a:rPr>
              <a:t>After execution of </a:t>
            </a:r>
            <a:r>
              <a:rPr b="1" lang="en-US" sz="2000">
                <a:solidFill>
                  <a:srgbClr val="C00000"/>
                </a:solidFill>
                <a:latin typeface="Book Antiqua"/>
                <a:ea typeface="Book Antiqua"/>
                <a:cs typeface="Book Antiqua"/>
                <a:sym typeface="Book Antiqua"/>
              </a:rPr>
              <a:t>assignment1</a:t>
            </a:r>
            <a:r>
              <a:rPr lang="en-US" sz="2000">
                <a:solidFill>
                  <a:schemeClr val="dk1"/>
                </a:solidFill>
                <a:latin typeface="Book Antiqua"/>
                <a:ea typeface="Book Antiqua"/>
                <a:cs typeface="Book Antiqua"/>
                <a:sym typeface="Book Antiqua"/>
              </a:rPr>
              <a:t>, the condition specified is checked . If it is </a:t>
            </a:r>
            <a:endParaRPr/>
          </a:p>
          <a:p>
            <a:pPr indent="-228594" lvl="0" marL="228594" marR="0" rtl="0" algn="l">
              <a:lnSpc>
                <a:spcPct val="90000"/>
              </a:lnSpc>
              <a:spcBef>
                <a:spcPts val="1000"/>
              </a:spcBef>
              <a:spcAft>
                <a:spcPts val="0"/>
              </a:spcAft>
              <a:buClr>
                <a:schemeClr val="dk1"/>
              </a:buClr>
              <a:buSzPts val="2000"/>
              <a:buFont typeface="Arial"/>
              <a:buNone/>
            </a:pPr>
            <a:r>
              <a:rPr lang="en-US" sz="2000">
                <a:solidFill>
                  <a:schemeClr val="dk1"/>
                </a:solidFill>
                <a:latin typeface="Book Antiqua"/>
                <a:ea typeface="Book Antiqua"/>
                <a:cs typeface="Book Antiqua"/>
                <a:sym typeface="Book Antiqua"/>
              </a:rPr>
              <a:t>      satisfied , </a:t>
            </a:r>
            <a:r>
              <a:rPr b="1" lang="en-US" sz="2000">
                <a:solidFill>
                  <a:srgbClr val="C00000"/>
                </a:solidFill>
                <a:latin typeface="Book Antiqua"/>
                <a:ea typeface="Book Antiqua"/>
                <a:cs typeface="Book Antiqua"/>
                <a:sym typeface="Book Antiqua"/>
              </a:rPr>
              <a:t>assignment2 </a:t>
            </a:r>
            <a:r>
              <a:rPr lang="en-US" sz="2000">
                <a:solidFill>
                  <a:schemeClr val="dk1"/>
                </a:solidFill>
                <a:latin typeface="Book Antiqua"/>
                <a:ea typeface="Book Antiqua"/>
                <a:cs typeface="Book Antiqua"/>
                <a:sym typeface="Book Antiqua"/>
              </a:rPr>
              <a:t>is executed; if not it is skipped.</a:t>
            </a:r>
            <a:endParaRPr/>
          </a:p>
          <a:p>
            <a:pPr indent="-228594" lvl="0" marL="228594" marR="0" rtl="0" algn="l">
              <a:lnSpc>
                <a:spcPct val="90000"/>
              </a:lnSpc>
              <a:spcBef>
                <a:spcPts val="1000"/>
              </a:spcBef>
              <a:spcAft>
                <a:spcPts val="0"/>
              </a:spcAft>
              <a:buClr>
                <a:schemeClr val="dk1"/>
              </a:buClr>
              <a:buSzPts val="2000"/>
              <a:buFont typeface="Noto Sans Symbols"/>
              <a:buChar char="⮚"/>
            </a:pPr>
            <a:r>
              <a:rPr lang="en-US" sz="2000">
                <a:solidFill>
                  <a:schemeClr val="dk1"/>
                </a:solidFill>
                <a:latin typeface="Book Antiqua"/>
                <a:ea typeface="Book Antiqua"/>
                <a:cs typeface="Book Antiqua"/>
                <a:sym typeface="Book Antiqua"/>
              </a:rPr>
              <a:t>In either case the execution continues through </a:t>
            </a:r>
            <a:r>
              <a:rPr b="1" lang="en-US" sz="2000">
                <a:solidFill>
                  <a:srgbClr val="C00000"/>
                </a:solidFill>
                <a:latin typeface="Book Antiqua"/>
                <a:ea typeface="Book Antiqua"/>
                <a:cs typeface="Book Antiqua"/>
                <a:sym typeface="Book Antiqua"/>
              </a:rPr>
              <a:t>assignment3, assignment4</a:t>
            </a:r>
            <a:r>
              <a:rPr lang="en-US" sz="2000">
                <a:solidFill>
                  <a:schemeClr val="dk1"/>
                </a:solidFill>
                <a:latin typeface="Book Antiqua"/>
                <a:ea typeface="Book Antiqua"/>
                <a:cs typeface="Book Antiqua"/>
                <a:sym typeface="Book Antiqua"/>
              </a:rPr>
              <a:t>, etc.</a:t>
            </a:r>
            <a:endParaRPr/>
          </a:p>
          <a:p>
            <a:pPr indent="-228594" lvl="0" marL="228594" marR="0" rtl="0" algn="l">
              <a:lnSpc>
                <a:spcPct val="90000"/>
              </a:lnSpc>
              <a:spcBef>
                <a:spcPts val="1000"/>
              </a:spcBef>
              <a:spcAft>
                <a:spcPts val="0"/>
              </a:spcAft>
              <a:buClr>
                <a:schemeClr val="dk1"/>
              </a:buClr>
              <a:buSzPts val="2000"/>
              <a:buFont typeface="Noto Sans Symbols"/>
              <a:buChar char="⮚"/>
            </a:pPr>
            <a:r>
              <a:rPr lang="en-US" sz="2000">
                <a:solidFill>
                  <a:schemeClr val="dk1"/>
                </a:solidFill>
                <a:latin typeface="Book Antiqua"/>
                <a:ea typeface="Book Antiqua"/>
                <a:cs typeface="Book Antiqua"/>
                <a:sym typeface="Book Antiqua"/>
              </a:rPr>
              <a:t>Execution of </a:t>
            </a:r>
            <a:r>
              <a:rPr b="1" lang="en-US" sz="2000">
                <a:solidFill>
                  <a:srgbClr val="C00000"/>
                </a:solidFill>
                <a:latin typeface="Book Antiqua"/>
                <a:ea typeface="Book Antiqua"/>
                <a:cs typeface="Book Antiqua"/>
                <a:sym typeface="Book Antiqua"/>
              </a:rPr>
              <a:t>assignment2</a:t>
            </a:r>
            <a:r>
              <a:rPr lang="en-US" sz="2000">
                <a:solidFill>
                  <a:schemeClr val="dk1"/>
                </a:solidFill>
                <a:latin typeface="Book Antiqua"/>
                <a:ea typeface="Book Antiqua"/>
                <a:cs typeface="Book Antiqua"/>
                <a:sym typeface="Book Antiqua"/>
              </a:rPr>
              <a:t> alone is dependent on the condition. The rest of the sequence remains.</a:t>
            </a:r>
            <a:endParaRPr/>
          </a:p>
          <a:p>
            <a:pPr indent="-101593" lvl="0" marL="228594"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431" name="Google Shape;431;p4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1"/>
          <p:cNvSpPr txBox="1"/>
          <p:nvPr>
            <p:ph type="title"/>
          </p:nvPr>
        </p:nvSpPr>
        <p:spPr>
          <a:xfrm>
            <a:off x="2043344" y="164386"/>
            <a:ext cx="799465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Book Antiqua"/>
              <a:buNone/>
            </a:pPr>
            <a:r>
              <a:rPr b="1" lang="en-US" sz="3200">
                <a:latin typeface="Book Antiqua"/>
                <a:ea typeface="Book Antiqua"/>
                <a:cs typeface="Book Antiqua"/>
                <a:sym typeface="Book Antiqua"/>
              </a:rPr>
              <a:t>if-else  and if-elseif-else</a:t>
            </a:r>
            <a:r>
              <a:rPr lang="en-US" sz="3200">
                <a:latin typeface="Book Antiqua"/>
                <a:ea typeface="Book Antiqua"/>
                <a:cs typeface="Book Antiqua"/>
                <a:sym typeface="Book Antiqua"/>
              </a:rPr>
              <a:t> statements</a:t>
            </a:r>
            <a:endParaRPr/>
          </a:p>
        </p:txBody>
      </p:sp>
      <p:sp>
        <p:nvSpPr>
          <p:cNvPr id="437" name="Google Shape;437;p41"/>
          <p:cNvSpPr txBox="1"/>
          <p:nvPr/>
        </p:nvSpPr>
        <p:spPr>
          <a:xfrm>
            <a:off x="2129069" y="1350249"/>
            <a:ext cx="3189288" cy="1722437"/>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28594" lvl="0" marL="228594" marR="0" rtl="0" algn="l">
              <a:lnSpc>
                <a:spcPct val="90000"/>
              </a:lnSpc>
              <a:spcBef>
                <a:spcPts val="0"/>
              </a:spcBef>
              <a:spcAft>
                <a:spcPts val="0"/>
              </a:spcAft>
              <a:buClr>
                <a:srgbClr val="996600"/>
              </a:buClr>
              <a:buSzPts val="2400"/>
              <a:buFont typeface="Noto Sans Symbols"/>
              <a:buNone/>
            </a:pPr>
            <a:r>
              <a:rPr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(&lt;expression&gt;)</a:t>
            </a:r>
            <a:endParaRPr/>
          </a:p>
          <a:p>
            <a:pPr indent="-228594" lvl="0" marL="228594" marR="0" rtl="0" algn="l">
              <a:lnSpc>
                <a:spcPct val="90000"/>
              </a:lnSpc>
              <a:spcBef>
                <a:spcPts val="1000"/>
              </a:spcBef>
              <a:spcAft>
                <a:spcPts val="0"/>
              </a:spcAft>
              <a:buClr>
                <a:srgbClr val="996600"/>
              </a:buClr>
              <a:buSzPts val="2400"/>
              <a:buFont typeface="Noto Sans Symbols"/>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228594" lvl="0" marL="228594" marR="0" rtl="0" algn="l">
              <a:lnSpc>
                <a:spcPct val="9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	true_statements;</a:t>
            </a:r>
            <a:endParaRPr/>
          </a:p>
          <a:p>
            <a:pPr indent="-228594" lvl="0" marL="228594" marR="0" rtl="0" algn="l">
              <a:lnSpc>
                <a:spcPct val="90000"/>
              </a:lnSpc>
              <a:spcBef>
                <a:spcPts val="1000"/>
              </a:spcBef>
              <a:spcAft>
                <a:spcPts val="0"/>
              </a:spcAft>
              <a:buClr>
                <a:srgbClr val="996600"/>
              </a:buClr>
              <a:buSzPts val="2400"/>
              <a:buFont typeface="Noto Sans Symbols"/>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p:txBody>
      </p:sp>
      <p:sp>
        <p:nvSpPr>
          <p:cNvPr id="438" name="Google Shape;438;p41"/>
          <p:cNvSpPr txBox="1"/>
          <p:nvPr/>
        </p:nvSpPr>
        <p:spPr>
          <a:xfrm>
            <a:off x="6393094" y="1154986"/>
            <a:ext cx="3810000" cy="522287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(&lt;expression 1&gt;)</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true_statements 1; </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else if</a:t>
            </a:r>
            <a:r>
              <a:rPr lang="en-US" sz="2400">
                <a:solidFill>
                  <a:schemeClr val="dk1"/>
                </a:solidFill>
                <a:latin typeface="Book Antiqua"/>
                <a:ea typeface="Book Antiqua"/>
                <a:cs typeface="Book Antiqua"/>
                <a:sym typeface="Book Antiqua"/>
              </a:rPr>
              <a:t> (&lt;expression n&gt;)</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true_statements n;</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else</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begin</a:t>
            </a:r>
            <a:r>
              <a:rPr lang="en-US" sz="2400">
                <a:solidFill>
                  <a:schemeClr val="dk1"/>
                </a:solidFill>
                <a:latin typeface="Book Antiqua"/>
                <a:ea typeface="Book Antiqua"/>
                <a:cs typeface="Book Antiqua"/>
                <a:sym typeface="Book Antiqua"/>
              </a:rPr>
              <a:t> </a:t>
            </a:r>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default_statements;</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p:txBody>
      </p:sp>
      <p:sp>
        <p:nvSpPr>
          <p:cNvPr id="439" name="Google Shape;439;p41"/>
          <p:cNvSpPr txBox="1"/>
          <p:nvPr/>
        </p:nvSpPr>
        <p:spPr>
          <a:xfrm>
            <a:off x="2049694" y="3288586"/>
            <a:ext cx="3429000" cy="30321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(&lt;expression&gt;)</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true_statements;</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else</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US" sz="2400">
                <a:solidFill>
                  <a:schemeClr val="dk1"/>
                </a:solidFill>
                <a:latin typeface="Book Antiqua"/>
                <a:ea typeface="Book Antiqua"/>
                <a:cs typeface="Book Antiqua"/>
                <a:sym typeface="Book Antiqua"/>
              </a:rPr>
              <a:t>    false statements;</a:t>
            </a:r>
            <a:endParaRPr/>
          </a:p>
          <a:p>
            <a:pPr indent="0" lvl="0" marL="0" marR="0" rtl="0" algn="l">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p:txBody>
      </p:sp>
      <p:sp>
        <p:nvSpPr>
          <p:cNvPr id="440" name="Google Shape;440;p4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500"/>
                                        <p:tgtEl>
                                          <p:spTgt spid="4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500"/>
                                        <p:tgtEl>
                                          <p:spTgt spid="4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1754526" y="123290"/>
            <a:ext cx="799465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Book Antiqua"/>
              <a:buNone/>
            </a:pPr>
            <a:r>
              <a:rPr b="1" lang="en-US" sz="3200">
                <a:latin typeface="Book Antiqua"/>
                <a:ea typeface="Book Antiqua"/>
                <a:cs typeface="Book Antiqua"/>
                <a:sym typeface="Book Antiqua"/>
              </a:rPr>
              <a:t>Conditional statement </a:t>
            </a:r>
            <a:r>
              <a:rPr lang="en-US" sz="3200">
                <a:latin typeface="Book Antiqua"/>
                <a:ea typeface="Book Antiqua"/>
                <a:cs typeface="Book Antiqua"/>
                <a:sym typeface="Book Antiqua"/>
              </a:rPr>
              <a:t>- Examples</a:t>
            </a:r>
            <a:endParaRPr/>
          </a:p>
        </p:txBody>
      </p:sp>
      <p:sp>
        <p:nvSpPr>
          <p:cNvPr id="446" name="Google Shape;446;p42"/>
          <p:cNvSpPr txBox="1"/>
          <p:nvPr/>
        </p:nvSpPr>
        <p:spPr>
          <a:xfrm>
            <a:off x="1687851" y="1358365"/>
            <a:ext cx="2670175" cy="1622425"/>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28594" lvl="0" marL="228594" marR="0" rtl="0" algn="l">
              <a:lnSpc>
                <a:spcPct val="90000"/>
              </a:lnSpc>
              <a:spcBef>
                <a:spcPts val="0"/>
              </a:spcBef>
              <a:spcAft>
                <a:spcPts val="0"/>
              </a:spcAft>
              <a:buClr>
                <a:srgbClr val="996600"/>
              </a:buClr>
              <a:buSzPct val="100000"/>
              <a:buFont typeface="Noto Sans Symbols"/>
              <a:buNone/>
            </a:pPr>
            <a:r>
              <a:rPr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(!ena = 1’b1)</a:t>
            </a:r>
            <a:endParaRPr/>
          </a:p>
          <a:p>
            <a:pPr indent="-228594" lvl="0" marL="228594" marR="0" rtl="0" algn="l">
              <a:lnSpc>
                <a:spcPct val="90000"/>
              </a:lnSpc>
              <a:spcBef>
                <a:spcPts val="1000"/>
              </a:spcBef>
              <a:spcAft>
                <a:spcPts val="0"/>
              </a:spcAft>
              <a:buClr>
                <a:srgbClr val="996600"/>
              </a:buClr>
              <a:buSzPct val="100000"/>
              <a:buFont typeface="Noto Sans Symbols"/>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228594" lvl="0" marL="228594" marR="0" rtl="0" algn="l">
              <a:lnSpc>
                <a:spcPct val="90000"/>
              </a:lnSpc>
              <a:spcBef>
                <a:spcPts val="1000"/>
              </a:spcBef>
              <a:spcAft>
                <a:spcPts val="0"/>
              </a:spcAft>
              <a:buClr>
                <a:schemeClr val="dk1"/>
              </a:buClr>
              <a:buSzPct val="100000"/>
              <a:buFont typeface="Noto Sans Symbols"/>
              <a:buNone/>
            </a:pPr>
            <a:r>
              <a:rPr lang="en-US" sz="2400">
                <a:solidFill>
                  <a:schemeClr val="dk1"/>
                </a:solidFill>
                <a:latin typeface="Book Antiqua"/>
                <a:ea typeface="Book Antiqua"/>
                <a:cs typeface="Book Antiqua"/>
                <a:sym typeface="Book Antiqua"/>
              </a:rPr>
              <a:t>	out = in1 &amp; in2;</a:t>
            </a:r>
            <a:endParaRPr/>
          </a:p>
          <a:p>
            <a:pPr indent="-228594" lvl="0" marL="228594" marR="0" rtl="0" algn="l">
              <a:lnSpc>
                <a:spcPct val="90000"/>
              </a:lnSpc>
              <a:spcBef>
                <a:spcPts val="1000"/>
              </a:spcBef>
              <a:spcAft>
                <a:spcPts val="0"/>
              </a:spcAft>
              <a:buClr>
                <a:srgbClr val="996600"/>
              </a:buClr>
              <a:buSzPct val="100000"/>
              <a:buFont typeface="Noto Sans Symbols"/>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p:txBody>
      </p:sp>
      <p:sp>
        <p:nvSpPr>
          <p:cNvPr id="447" name="Google Shape;447;p42"/>
          <p:cNvSpPr txBox="1"/>
          <p:nvPr/>
        </p:nvSpPr>
        <p:spPr>
          <a:xfrm>
            <a:off x="4631076" y="1494890"/>
            <a:ext cx="5410200" cy="5029200"/>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(in1 == 1’b0 &amp;&amp; in2 == 1’b0)</a:t>
            </a:r>
            <a:endParaRPr/>
          </a:p>
          <a:p>
            <a:pPr indent="-342900" lvl="0" marL="342900" marR="0" rtl="0" algn="l">
              <a:spcBef>
                <a:spcPts val="0"/>
              </a:spcBef>
              <a:spcAft>
                <a:spcPts val="0"/>
              </a:spcAft>
              <a:buNone/>
            </a:pPr>
            <a:r>
              <a:rPr lang="en-US" sz="2400">
                <a:solidFill>
                  <a:schemeClr val="dk1"/>
                </a:solidFill>
                <a:latin typeface="Book Antiqua"/>
                <a:ea typeface="Book Antiqua"/>
                <a:cs typeface="Book Antiqua"/>
                <a:sym typeface="Book Antiqua"/>
              </a:rPr>
              <a:t>dec_o1 = 1’b1;</a:t>
            </a:r>
            <a:endParaRPr/>
          </a:p>
          <a:p>
            <a:pPr indent="-342900" lvl="0" marL="342900" marR="0" rtl="0" algn="l">
              <a:spcBef>
                <a:spcPts val="0"/>
              </a:spcBef>
              <a:spcAft>
                <a:spcPts val="0"/>
              </a:spcAft>
              <a:buNone/>
            </a:pPr>
            <a:r>
              <a:t/>
            </a:r>
            <a:endParaRPr sz="2400">
              <a:solidFill>
                <a:schemeClr val="dk1"/>
              </a:solidFill>
              <a:latin typeface="Book Antiqua"/>
              <a:ea typeface="Book Antiqua"/>
              <a:cs typeface="Book Antiqua"/>
              <a:sym typeface="Book Antiqua"/>
            </a:endParaRPr>
          </a:p>
          <a:p>
            <a:pPr indent="-342900" lvl="0" marL="342900" marR="0" rtl="0" algn="l">
              <a:spcBef>
                <a:spcPts val="0"/>
              </a:spcBef>
              <a:spcAft>
                <a:spcPts val="0"/>
              </a:spcAft>
              <a:buNone/>
            </a:pPr>
            <a:r>
              <a:rPr lang="en-US" sz="2400">
                <a:solidFill>
                  <a:srgbClr val="996600"/>
                </a:solidFill>
                <a:latin typeface="Book Antiqua"/>
                <a:ea typeface="Book Antiqua"/>
                <a:cs typeface="Book Antiqua"/>
                <a:sym typeface="Book Antiqua"/>
              </a:rPr>
              <a:t>else if</a:t>
            </a:r>
            <a:r>
              <a:rPr lang="en-US" sz="2400">
                <a:solidFill>
                  <a:schemeClr val="dk1"/>
                </a:solidFill>
                <a:latin typeface="Book Antiqua"/>
                <a:ea typeface="Book Antiqua"/>
                <a:cs typeface="Book Antiqua"/>
                <a:sym typeface="Book Antiqua"/>
              </a:rPr>
              <a:t> (in1 == 1’b0 &amp;&amp; in2 == 1’b1)</a:t>
            </a:r>
            <a:endParaRPr/>
          </a:p>
          <a:p>
            <a:pPr indent="-342900" lvl="0" marL="342900" marR="0" rtl="0" algn="l">
              <a:spcBef>
                <a:spcPts val="0"/>
              </a:spcBef>
              <a:spcAft>
                <a:spcPts val="0"/>
              </a:spcAft>
              <a:buNone/>
            </a:pPr>
            <a:r>
              <a:rPr lang="en-US" sz="2400">
                <a:solidFill>
                  <a:schemeClr val="dk1"/>
                </a:solidFill>
                <a:latin typeface="Book Antiqua"/>
                <a:ea typeface="Book Antiqua"/>
                <a:cs typeface="Book Antiqua"/>
                <a:sym typeface="Book Antiqua"/>
              </a:rPr>
              <a:t>dec_o2 = 1’b1;</a:t>
            </a:r>
            <a:endParaRPr/>
          </a:p>
          <a:p>
            <a:pPr indent="-342900" lvl="0" marL="342900" marR="0" rtl="0" algn="l">
              <a:spcBef>
                <a:spcPts val="0"/>
              </a:spcBef>
              <a:spcAft>
                <a:spcPts val="0"/>
              </a:spcAft>
              <a:buNone/>
            </a:pPr>
            <a:r>
              <a:t/>
            </a:r>
            <a:endParaRPr sz="2400">
              <a:solidFill>
                <a:schemeClr val="dk1"/>
              </a:solidFill>
              <a:latin typeface="Book Antiqua"/>
              <a:ea typeface="Book Antiqua"/>
              <a:cs typeface="Book Antiqua"/>
              <a:sym typeface="Book Antiqua"/>
            </a:endParaRPr>
          </a:p>
          <a:p>
            <a:pPr indent="-342900" lvl="0" marL="342900" marR="0" rtl="0" algn="l">
              <a:spcBef>
                <a:spcPts val="0"/>
              </a:spcBef>
              <a:spcAft>
                <a:spcPts val="0"/>
              </a:spcAft>
              <a:buNone/>
            </a:pPr>
            <a:r>
              <a:rPr lang="en-US" sz="2400">
                <a:solidFill>
                  <a:srgbClr val="996600"/>
                </a:solidFill>
                <a:latin typeface="Book Antiqua"/>
                <a:ea typeface="Book Antiqua"/>
                <a:cs typeface="Book Antiqua"/>
                <a:sym typeface="Book Antiqua"/>
              </a:rPr>
              <a:t>else if</a:t>
            </a:r>
            <a:r>
              <a:rPr lang="en-US" sz="2400">
                <a:solidFill>
                  <a:schemeClr val="dk1"/>
                </a:solidFill>
                <a:latin typeface="Book Antiqua"/>
                <a:ea typeface="Book Antiqua"/>
                <a:cs typeface="Book Antiqua"/>
                <a:sym typeface="Book Antiqua"/>
              </a:rPr>
              <a:t> (in1 == 1’b1 &amp;&amp; in2 == 1’b0)</a:t>
            </a:r>
            <a:endParaRPr/>
          </a:p>
          <a:p>
            <a:pPr indent="-342900" lvl="0" marL="342900" marR="0" rtl="0" algn="l">
              <a:spcBef>
                <a:spcPts val="0"/>
              </a:spcBef>
              <a:spcAft>
                <a:spcPts val="0"/>
              </a:spcAft>
              <a:buNone/>
            </a:pPr>
            <a:r>
              <a:rPr lang="en-US" sz="2400">
                <a:solidFill>
                  <a:schemeClr val="dk1"/>
                </a:solidFill>
                <a:latin typeface="Book Antiqua"/>
                <a:ea typeface="Book Antiqua"/>
                <a:cs typeface="Book Antiqua"/>
                <a:sym typeface="Book Antiqua"/>
              </a:rPr>
              <a:t>dec_o3 = 1’b1;</a:t>
            </a:r>
            <a:endParaRPr/>
          </a:p>
          <a:p>
            <a:pPr indent="-342900" lvl="0" marL="342900" marR="0" rtl="0" algn="l">
              <a:spcBef>
                <a:spcPts val="0"/>
              </a:spcBef>
              <a:spcAft>
                <a:spcPts val="0"/>
              </a:spcAft>
              <a:buNone/>
            </a:pPr>
            <a:r>
              <a:t/>
            </a:r>
            <a:endParaRPr sz="2400">
              <a:solidFill>
                <a:schemeClr val="dk1"/>
              </a:solidFill>
              <a:latin typeface="Book Antiqua"/>
              <a:ea typeface="Book Antiqua"/>
              <a:cs typeface="Book Antiqua"/>
              <a:sym typeface="Book Antiqua"/>
            </a:endParaRPr>
          </a:p>
          <a:p>
            <a:pPr indent="-342900" lvl="0" marL="342900" marR="0" rtl="0" algn="l">
              <a:spcBef>
                <a:spcPts val="0"/>
              </a:spcBef>
              <a:spcAft>
                <a:spcPts val="0"/>
              </a:spcAft>
              <a:buNone/>
            </a:pPr>
            <a:r>
              <a:rPr lang="en-US" sz="2400">
                <a:solidFill>
                  <a:srgbClr val="996600"/>
                </a:solidFill>
                <a:latin typeface="Book Antiqua"/>
                <a:ea typeface="Book Antiqua"/>
                <a:cs typeface="Book Antiqua"/>
                <a:sym typeface="Book Antiqua"/>
              </a:rPr>
              <a:t>else</a:t>
            </a:r>
            <a:endParaRPr sz="2400">
              <a:solidFill>
                <a:schemeClr val="dk1"/>
              </a:solidFill>
              <a:latin typeface="Book Antiqua"/>
              <a:ea typeface="Book Antiqua"/>
              <a:cs typeface="Book Antiqua"/>
              <a:sym typeface="Book Antiqua"/>
            </a:endParaRPr>
          </a:p>
          <a:p>
            <a:pPr indent="-342900" lvl="0" marL="342900" marR="0" rtl="0" algn="l">
              <a:spcBef>
                <a:spcPts val="0"/>
              </a:spcBef>
              <a:spcAft>
                <a:spcPts val="0"/>
              </a:spcAft>
              <a:buNone/>
            </a:pPr>
            <a:r>
              <a:rPr lang="en-US" sz="2400">
                <a:solidFill>
                  <a:schemeClr val="dk1"/>
                </a:solidFill>
                <a:latin typeface="Book Antiqua"/>
                <a:ea typeface="Book Antiqua"/>
                <a:cs typeface="Book Antiqua"/>
                <a:sym typeface="Book Antiqua"/>
              </a:rPr>
              <a:t>dec_o4 = 1’b1;</a:t>
            </a:r>
            <a:endParaRPr/>
          </a:p>
        </p:txBody>
      </p:sp>
      <p:sp>
        <p:nvSpPr>
          <p:cNvPr id="448" name="Google Shape;448;p42"/>
          <p:cNvSpPr txBox="1"/>
          <p:nvPr/>
        </p:nvSpPr>
        <p:spPr>
          <a:xfrm>
            <a:off x="1659276" y="3095090"/>
            <a:ext cx="2743200" cy="3175000"/>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None/>
            </a:pPr>
            <a:r>
              <a:rPr lang="en-US" sz="2400">
                <a:solidFill>
                  <a:srgbClr val="996600"/>
                </a:solidFill>
                <a:latin typeface="Book Antiqua"/>
                <a:ea typeface="Book Antiqua"/>
                <a:cs typeface="Book Antiqua"/>
                <a:sym typeface="Book Antiqua"/>
              </a:rPr>
              <a:t>if</a:t>
            </a:r>
            <a:r>
              <a:rPr lang="en-US" sz="2400">
                <a:solidFill>
                  <a:schemeClr val="dk1"/>
                </a:solidFill>
                <a:latin typeface="Book Antiqua"/>
                <a:ea typeface="Book Antiqua"/>
                <a:cs typeface="Book Antiqua"/>
                <a:sym typeface="Book Antiqua"/>
              </a:rPr>
              <a:t> (sel == 1’b0)</a:t>
            </a:r>
            <a:endParaRPr/>
          </a:p>
          <a:p>
            <a:pPr indent="-342900" lvl="0" marL="342900" marR="0" rtl="0" algn="l">
              <a:lnSpc>
                <a:spcPct val="90000"/>
              </a:lnSpc>
              <a:spcBef>
                <a:spcPts val="0"/>
              </a:spcBef>
              <a:spcAft>
                <a:spcPts val="0"/>
              </a:spcAft>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342900" lvl="0" marL="342900" marR="0" rtl="0" algn="l">
              <a:lnSpc>
                <a:spcPct val="90000"/>
              </a:lnSpc>
              <a:spcBef>
                <a:spcPts val="0"/>
              </a:spcBef>
              <a:spcAft>
                <a:spcPts val="0"/>
              </a:spcAft>
              <a:buNone/>
            </a:pPr>
            <a:r>
              <a:rPr lang="en-US" sz="2400">
                <a:solidFill>
                  <a:schemeClr val="dk1"/>
                </a:solidFill>
                <a:latin typeface="Book Antiqua"/>
                <a:ea typeface="Book Antiqua"/>
                <a:cs typeface="Book Antiqua"/>
                <a:sym typeface="Book Antiqua"/>
              </a:rPr>
              <a:t>    mux_out = in0;</a:t>
            </a:r>
            <a:endParaRPr/>
          </a:p>
          <a:p>
            <a:pPr indent="-342900" lvl="0" marL="342900" marR="0" rtl="0" algn="l">
              <a:lnSpc>
                <a:spcPct val="90000"/>
              </a:lnSpc>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342900" lvl="0" marL="342900" marR="0" rtl="0" algn="l">
              <a:lnSpc>
                <a:spcPct val="90000"/>
              </a:lnSpc>
              <a:spcBef>
                <a:spcPts val="0"/>
              </a:spcBef>
              <a:spcAft>
                <a:spcPts val="0"/>
              </a:spcAft>
              <a:buNone/>
            </a:pPr>
            <a:r>
              <a:rPr lang="en-US" sz="2400">
                <a:solidFill>
                  <a:srgbClr val="996600"/>
                </a:solidFill>
                <a:latin typeface="Book Antiqua"/>
                <a:ea typeface="Book Antiqua"/>
                <a:cs typeface="Book Antiqua"/>
                <a:sym typeface="Book Antiqua"/>
              </a:rPr>
              <a:t>else</a:t>
            </a:r>
            <a:endParaRPr sz="2400">
              <a:solidFill>
                <a:schemeClr val="dk1"/>
              </a:solidFill>
              <a:latin typeface="Book Antiqua"/>
              <a:ea typeface="Book Antiqua"/>
              <a:cs typeface="Book Antiqua"/>
              <a:sym typeface="Book Antiqua"/>
            </a:endParaRPr>
          </a:p>
          <a:p>
            <a:pPr indent="-342900" lvl="0" marL="342900" marR="0" rtl="0" algn="l">
              <a:lnSpc>
                <a:spcPct val="90000"/>
              </a:lnSpc>
              <a:spcBef>
                <a:spcPts val="0"/>
              </a:spcBef>
              <a:spcAft>
                <a:spcPts val="0"/>
              </a:spcAft>
              <a:buNone/>
            </a:pP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342900" lvl="0" marL="342900" marR="0" rtl="0" algn="l">
              <a:lnSpc>
                <a:spcPct val="90000"/>
              </a:lnSpc>
              <a:spcBef>
                <a:spcPts val="0"/>
              </a:spcBef>
              <a:spcAft>
                <a:spcPts val="0"/>
              </a:spcAft>
              <a:buNone/>
            </a:pPr>
            <a:r>
              <a:rPr lang="en-US" sz="2400">
                <a:solidFill>
                  <a:schemeClr val="dk1"/>
                </a:solidFill>
                <a:latin typeface="Book Antiqua"/>
                <a:ea typeface="Book Antiqua"/>
                <a:cs typeface="Book Antiqua"/>
                <a:sym typeface="Book Antiqua"/>
              </a:rPr>
              <a:t>    mux_out = in1;</a:t>
            </a:r>
            <a:endParaRPr/>
          </a:p>
          <a:p>
            <a:pPr indent="-342900" lvl="0" marL="342900" marR="0" rtl="0" algn="l">
              <a:lnSpc>
                <a:spcPct val="90000"/>
              </a:lnSpc>
              <a:spcBef>
                <a:spcPts val="0"/>
              </a:spcBef>
              <a:spcAft>
                <a:spcPts val="0"/>
              </a:spcAft>
              <a:buNone/>
            </a:pP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p:txBody>
      </p:sp>
      <p:sp>
        <p:nvSpPr>
          <p:cNvPr id="449" name="Google Shape;449;p4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
                                        </p:tgtEl>
                                        <p:attrNameLst>
                                          <p:attrName>style.visibility</p:attrName>
                                        </p:attrNameLst>
                                      </p:cBhvr>
                                      <p:to>
                                        <p:strVal val="visible"/>
                                      </p:to>
                                    </p:set>
                                    <p:anim calcmode="lin" valueType="num">
                                      <p:cBhvr additive="base">
                                        <p:cTn dur="500"/>
                                        <p:tgtEl>
                                          <p:spTgt spid="4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1775378" y="71919"/>
            <a:ext cx="82296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Book Antiqua"/>
              <a:buNone/>
            </a:pPr>
            <a:r>
              <a:rPr b="1" lang="en-US" sz="3200">
                <a:latin typeface="Book Antiqua"/>
                <a:ea typeface="Book Antiqua"/>
                <a:cs typeface="Book Antiqua"/>
                <a:sym typeface="Book Antiqua"/>
              </a:rPr>
              <a:t>case statement</a:t>
            </a:r>
            <a:endParaRPr/>
          </a:p>
        </p:txBody>
      </p:sp>
      <p:sp>
        <p:nvSpPr>
          <p:cNvPr id="455" name="Google Shape;455;p43"/>
          <p:cNvSpPr txBox="1"/>
          <p:nvPr/>
        </p:nvSpPr>
        <p:spPr>
          <a:xfrm>
            <a:off x="6339440" y="1357794"/>
            <a:ext cx="3657600" cy="5181600"/>
          </a:xfrm>
          <a:prstGeom prst="rect">
            <a:avLst/>
          </a:prstGeom>
          <a:noFill/>
          <a:ln>
            <a:noFill/>
          </a:ln>
        </p:spPr>
        <p:txBody>
          <a:bodyPr anchorCtr="0" anchor="t" bIns="0" lIns="0" spcFirstLastPara="1" rIns="0" wrap="square" tIns="0">
            <a:noAutofit/>
          </a:bodyPr>
          <a:lstStyle/>
          <a:p>
            <a:pPr indent="-228594" lvl="0" marL="228594" marR="0" rtl="0" algn="l">
              <a:lnSpc>
                <a:spcPct val="60000"/>
              </a:lnSpc>
              <a:spcBef>
                <a:spcPts val="0"/>
              </a:spcBef>
              <a:spcAft>
                <a:spcPts val="0"/>
              </a:spcAft>
              <a:buClr>
                <a:srgbClr val="996600"/>
              </a:buClr>
              <a:buSzPts val="2400"/>
              <a:buFont typeface="Noto Sans Symbols"/>
              <a:buNone/>
            </a:pPr>
            <a:r>
              <a:rPr lang="en-US" sz="2400">
                <a:solidFill>
                  <a:srgbClr val="996600"/>
                </a:solidFill>
                <a:latin typeface="Book Antiqua"/>
                <a:ea typeface="Book Antiqua"/>
                <a:cs typeface="Book Antiqua"/>
                <a:sym typeface="Book Antiqua"/>
              </a:rPr>
              <a:t>case</a:t>
            </a:r>
            <a:r>
              <a:rPr lang="en-US" sz="2400">
                <a:solidFill>
                  <a:schemeClr val="dk1"/>
                </a:solidFill>
                <a:latin typeface="Book Antiqua"/>
                <a:ea typeface="Book Antiqua"/>
                <a:cs typeface="Book Antiqua"/>
                <a:sym typeface="Book Antiqua"/>
              </a:rPr>
              <a:t> (expression)</a:t>
            </a:r>
            <a:endParaRPr/>
          </a:p>
          <a:p>
            <a:pPr indent="-228594" lvl="0" marL="228594" marR="0" rtl="0" algn="l">
              <a:lnSpc>
                <a:spcPct val="60000"/>
              </a:lnSpc>
              <a:spcBef>
                <a:spcPts val="1000"/>
              </a:spcBef>
              <a:spcAft>
                <a:spcPts val="0"/>
              </a:spcAft>
              <a:buClr>
                <a:schemeClr val="dk1"/>
              </a:buClr>
              <a:buSzPts val="2400"/>
              <a:buFont typeface="Noto Sans Symbols"/>
              <a:buNone/>
            </a:pPr>
            <a:r>
              <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alternative 1:</a:t>
            </a: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                   </a:t>
            </a: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alternative 2:</a:t>
            </a: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                   </a:t>
            </a: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alternative 3:</a:t>
            </a: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                   </a:t>
            </a: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rgbClr val="996600"/>
              </a:buClr>
              <a:buSzPts val="2400"/>
              <a:buFont typeface="Noto Sans Symbols"/>
              <a:buNone/>
            </a:pPr>
            <a:r>
              <a:rPr lang="en-US" sz="2400">
                <a:solidFill>
                  <a:srgbClr val="996600"/>
                </a:solidFill>
                <a:latin typeface="Book Antiqua"/>
                <a:ea typeface="Book Antiqua"/>
                <a:cs typeface="Book Antiqua"/>
                <a:sym typeface="Book Antiqua"/>
              </a:rPr>
              <a:t>default</a:t>
            </a:r>
            <a:r>
              <a:rPr lang="en-US" sz="2400">
                <a:solidFill>
                  <a:schemeClr val="dk1"/>
                </a:solidFill>
                <a:latin typeface="Book Antiqua"/>
                <a:ea typeface="Book Antiqua"/>
                <a:cs typeface="Book Antiqua"/>
                <a:sym typeface="Book Antiqua"/>
              </a:rPr>
              <a:t>: </a:t>
            </a:r>
            <a:r>
              <a:rPr lang="en-US" sz="2400">
                <a:solidFill>
                  <a:srgbClr val="996600"/>
                </a:solidFill>
                <a:latin typeface="Book Antiqua"/>
                <a:ea typeface="Book Antiqua"/>
                <a:cs typeface="Book Antiqua"/>
                <a:sym typeface="Book Antiqua"/>
              </a:rPr>
              <a:t>begin</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chemeClr val="dk1"/>
              </a:buClr>
              <a:buSzPts val="2400"/>
              <a:buFont typeface="Noto Sans Symbols"/>
              <a:buNone/>
            </a:pPr>
            <a:r>
              <a:rPr lang="en-US" sz="2400">
                <a:solidFill>
                  <a:schemeClr val="dk1"/>
                </a:solidFill>
                <a:latin typeface="Book Antiqua"/>
                <a:ea typeface="Book Antiqua"/>
                <a:cs typeface="Book Antiqua"/>
                <a:sym typeface="Book Antiqua"/>
              </a:rPr>
              <a:t>            </a:t>
            </a:r>
            <a:r>
              <a:rPr lang="en-US" sz="2400">
                <a:solidFill>
                  <a:srgbClr val="996600"/>
                </a:solidFill>
                <a:latin typeface="Book Antiqua"/>
                <a:ea typeface="Book Antiqua"/>
                <a:cs typeface="Book Antiqua"/>
                <a:sym typeface="Book Antiqua"/>
              </a:rPr>
              <a:t>end</a:t>
            </a:r>
            <a:endParaRPr sz="2400">
              <a:solidFill>
                <a:schemeClr val="dk1"/>
              </a:solidFill>
              <a:latin typeface="Book Antiqua"/>
              <a:ea typeface="Book Antiqua"/>
              <a:cs typeface="Book Antiqua"/>
              <a:sym typeface="Book Antiqua"/>
            </a:endParaRPr>
          </a:p>
          <a:p>
            <a:pPr indent="-228594" lvl="0" marL="228594" marR="0" rtl="0" algn="l">
              <a:lnSpc>
                <a:spcPct val="60000"/>
              </a:lnSpc>
              <a:spcBef>
                <a:spcPts val="1000"/>
              </a:spcBef>
              <a:spcAft>
                <a:spcPts val="0"/>
              </a:spcAft>
              <a:buClr>
                <a:srgbClr val="996600"/>
              </a:buClr>
              <a:buSzPts val="2400"/>
              <a:buFont typeface="Noto Sans Symbols"/>
              <a:buNone/>
            </a:pPr>
            <a:r>
              <a:rPr lang="en-US" sz="2400">
                <a:solidFill>
                  <a:srgbClr val="996600"/>
                </a:solidFill>
                <a:latin typeface="Book Antiqua"/>
                <a:ea typeface="Book Antiqua"/>
                <a:cs typeface="Book Antiqua"/>
                <a:sym typeface="Book Antiqua"/>
              </a:rPr>
              <a:t>endcase</a:t>
            </a:r>
            <a:endParaRPr sz="2400">
              <a:solidFill>
                <a:schemeClr val="dk1"/>
              </a:solidFill>
              <a:latin typeface="Book Antiqua"/>
              <a:ea typeface="Book Antiqua"/>
              <a:cs typeface="Book Antiqua"/>
              <a:sym typeface="Book Antiqua"/>
            </a:endParaRPr>
          </a:p>
        </p:txBody>
      </p:sp>
      <p:sp>
        <p:nvSpPr>
          <p:cNvPr id="456" name="Google Shape;456;p43"/>
          <p:cNvSpPr txBox="1"/>
          <p:nvPr/>
        </p:nvSpPr>
        <p:spPr>
          <a:xfrm>
            <a:off x="1572178" y="1621319"/>
            <a:ext cx="4343400" cy="3159125"/>
          </a:xfrm>
          <a:prstGeom prst="rect">
            <a:avLst/>
          </a:prstGeom>
          <a:noFill/>
          <a:ln>
            <a:noFill/>
          </a:ln>
        </p:spPr>
        <p:txBody>
          <a:bodyPr anchorCtr="0" anchor="t" bIns="45700" lIns="91425" spcFirstLastPara="1" rIns="91425" wrap="square" tIns="45700">
            <a:spAutoFit/>
          </a:bodyPr>
          <a:lstStyle/>
          <a:p>
            <a:pPr indent="-152400" lvl="0" marL="0" marR="0" rtl="0" algn="just">
              <a:lnSpc>
                <a:spcPct val="120000"/>
              </a:lnSpc>
              <a:spcBef>
                <a:spcPts val="0"/>
              </a:spcBef>
              <a:spcAft>
                <a:spcPts val="0"/>
              </a:spcAft>
              <a:buClr>
                <a:schemeClr val="dk1"/>
              </a:buClr>
              <a:buSzPts val="2400"/>
              <a:buFont typeface="Book Antiqua"/>
              <a:buChar char="•"/>
            </a:pPr>
            <a:r>
              <a:rPr lang="en-US" sz="2400">
                <a:solidFill>
                  <a:schemeClr val="dk1"/>
                </a:solidFill>
                <a:latin typeface="Book Antiqua"/>
                <a:ea typeface="Book Antiqua"/>
                <a:cs typeface="Book Antiqua"/>
                <a:sym typeface="Book Antiqua"/>
              </a:rPr>
              <a:t>This is a multiway decision statement that tests whether an expression matches one of a number of other alternatives.</a:t>
            </a:r>
            <a:endParaRPr/>
          </a:p>
          <a:p>
            <a:pPr indent="0" lvl="0" marL="0" marR="0" rtl="0" algn="just">
              <a:lnSpc>
                <a:spcPct val="120000"/>
              </a:lnSpc>
              <a:spcBef>
                <a:spcPts val="0"/>
              </a:spcBef>
              <a:spcAft>
                <a:spcPts val="0"/>
              </a:spcAft>
              <a:buClr>
                <a:schemeClr val="dk1"/>
              </a:buClr>
              <a:buSzPts val="2400"/>
              <a:buFont typeface="Calibri"/>
              <a:buNone/>
            </a:pPr>
            <a:r>
              <a:t/>
            </a:r>
            <a:endParaRPr sz="2400">
              <a:solidFill>
                <a:schemeClr val="dk1"/>
              </a:solidFill>
              <a:latin typeface="Book Antiqua"/>
              <a:ea typeface="Book Antiqua"/>
              <a:cs typeface="Book Antiqua"/>
              <a:sym typeface="Book Antiqua"/>
            </a:endParaRPr>
          </a:p>
          <a:p>
            <a:pPr indent="-152400" lvl="0" marL="0" marR="0" rtl="0" algn="just">
              <a:lnSpc>
                <a:spcPct val="120000"/>
              </a:lnSpc>
              <a:spcBef>
                <a:spcPts val="0"/>
              </a:spcBef>
              <a:spcAft>
                <a:spcPts val="0"/>
              </a:spcAft>
              <a:buClr>
                <a:schemeClr val="dk1"/>
              </a:buClr>
              <a:buSzPts val="2400"/>
              <a:buFont typeface="Book Antiqua"/>
              <a:buChar char="•"/>
            </a:pPr>
            <a:r>
              <a:rPr lang="en-US" sz="2400">
                <a:solidFill>
                  <a:schemeClr val="dk1"/>
                </a:solidFill>
                <a:latin typeface="Book Antiqua"/>
                <a:ea typeface="Book Antiqua"/>
                <a:cs typeface="Book Antiqua"/>
                <a:sym typeface="Book Antiqua"/>
              </a:rPr>
              <a:t>Doesn’t treat ‘x’ &amp; ‘z’ as don’t cares.</a:t>
            </a:r>
            <a:endParaRPr/>
          </a:p>
        </p:txBody>
      </p:sp>
      <p:cxnSp>
        <p:nvCxnSpPr>
          <p:cNvPr id="457" name="Google Shape;457;p43"/>
          <p:cNvCxnSpPr/>
          <p:nvPr/>
        </p:nvCxnSpPr>
        <p:spPr>
          <a:xfrm>
            <a:off x="6060040" y="1062519"/>
            <a:ext cx="0" cy="5181600"/>
          </a:xfrm>
          <a:prstGeom prst="straightConnector1">
            <a:avLst/>
          </a:prstGeom>
          <a:noFill/>
          <a:ln cap="flat" cmpd="sng" w="28575">
            <a:solidFill>
              <a:schemeClr val="dk1"/>
            </a:solidFill>
            <a:prstDash val="solid"/>
            <a:round/>
            <a:headEnd len="med" w="med" type="none"/>
            <a:tailEnd len="med" w="med" type="none"/>
          </a:ln>
        </p:spPr>
      </p:cxnSp>
      <p:sp>
        <p:nvSpPr>
          <p:cNvPr id="458" name="Google Shape;458;p4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case statement - Example</a:t>
            </a:r>
            <a:endParaRPr/>
          </a:p>
        </p:txBody>
      </p:sp>
      <p:sp>
        <p:nvSpPr>
          <p:cNvPr id="464" name="Google Shape;464;p44"/>
          <p:cNvSpPr txBox="1"/>
          <p:nvPr/>
        </p:nvSpPr>
        <p:spPr>
          <a:xfrm>
            <a:off x="838200" y="1500027"/>
            <a:ext cx="8229600" cy="5211763"/>
          </a:xfrm>
          <a:prstGeom prst="rect">
            <a:avLst/>
          </a:prstGeom>
          <a:noFill/>
          <a:ln>
            <a:noFill/>
          </a:ln>
        </p:spPr>
        <p:txBody>
          <a:bodyPr anchorCtr="0" anchor="t" bIns="45700" lIns="91425" spcFirstLastPara="1" rIns="91425" wrap="square" tIns="45700">
            <a:normAutofit fontScale="70000" lnSpcReduction="20000"/>
          </a:bodyPr>
          <a:lstStyle/>
          <a:p>
            <a:pPr indent="-228594" lvl="0" marL="228594" marR="0" rtl="0" algn="l">
              <a:lnSpc>
                <a:spcPct val="90000"/>
              </a:lnSpc>
              <a:spcBef>
                <a:spcPts val="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module </a:t>
            </a:r>
            <a:r>
              <a:rPr lang="en-US" sz="3400">
                <a:solidFill>
                  <a:schemeClr val="dk1"/>
                </a:solidFill>
                <a:latin typeface="Book Antiqua"/>
                <a:ea typeface="Book Antiqua"/>
                <a:cs typeface="Book Antiqua"/>
                <a:sym typeface="Book Antiqua"/>
              </a:rPr>
              <a:t>mux4_to_1 (out, i0, i1, i2, i3, s1, s0); output out;</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input </a:t>
            </a:r>
            <a:r>
              <a:rPr lang="en-US" sz="3400">
                <a:solidFill>
                  <a:schemeClr val="dk1"/>
                </a:solidFill>
                <a:latin typeface="Book Antiqua"/>
                <a:ea typeface="Book Antiqua"/>
                <a:cs typeface="Book Antiqua"/>
                <a:sym typeface="Book Antiqua"/>
              </a:rPr>
              <a:t>i0, i1, i2, i3;</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input</a:t>
            </a:r>
            <a:r>
              <a:rPr lang="en-US" sz="3400">
                <a:solidFill>
                  <a:schemeClr val="dk1"/>
                </a:solidFill>
                <a:latin typeface="Book Antiqua"/>
                <a:ea typeface="Book Antiqua"/>
                <a:cs typeface="Book Antiqua"/>
                <a:sym typeface="Book Antiqua"/>
              </a:rPr>
              <a:t> s1, s0; </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reg </a:t>
            </a:r>
            <a:r>
              <a:rPr lang="en-US" sz="3400">
                <a:solidFill>
                  <a:schemeClr val="dk1"/>
                </a:solidFill>
                <a:latin typeface="Book Antiqua"/>
                <a:ea typeface="Book Antiqua"/>
                <a:cs typeface="Book Antiqua"/>
                <a:sym typeface="Book Antiqua"/>
              </a:rPr>
              <a:t>out; </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always</a:t>
            </a:r>
            <a:r>
              <a:rPr lang="en-US" sz="3400">
                <a:solidFill>
                  <a:schemeClr val="dk1"/>
                </a:solidFill>
                <a:latin typeface="Book Antiqua"/>
                <a:ea typeface="Book Antiqua"/>
                <a:cs typeface="Book Antiqua"/>
                <a:sym typeface="Book Antiqua"/>
              </a:rPr>
              <a:t> @(s1 or s0 or i0 or i1 or i2 or i3) </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case</a:t>
            </a:r>
            <a:r>
              <a:rPr lang="en-US" sz="3400">
                <a:solidFill>
                  <a:schemeClr val="dk1"/>
                </a:solidFill>
                <a:latin typeface="Book Antiqua"/>
                <a:ea typeface="Book Antiqua"/>
                <a:cs typeface="Book Antiqua"/>
                <a:sym typeface="Book Antiqua"/>
              </a:rPr>
              <a:t> ({s1, s0}) </a:t>
            </a:r>
            <a:endParaRPr/>
          </a:p>
          <a:p>
            <a:pPr indent="-228594" lvl="0" marL="228594" marR="0" rtl="0" algn="l">
              <a:lnSpc>
                <a:spcPct val="90000"/>
              </a:lnSpc>
              <a:spcBef>
                <a:spcPts val="1000"/>
              </a:spcBef>
              <a:spcAft>
                <a:spcPts val="0"/>
              </a:spcAft>
              <a:buClr>
                <a:schemeClr val="dk1"/>
              </a:buClr>
              <a:buSzPct val="100000"/>
              <a:buFont typeface="Arial"/>
              <a:buNone/>
            </a:pPr>
            <a:r>
              <a:rPr lang="en-US" sz="3400">
                <a:solidFill>
                  <a:schemeClr val="dk1"/>
                </a:solidFill>
                <a:latin typeface="Book Antiqua"/>
                <a:ea typeface="Book Antiqua"/>
                <a:cs typeface="Book Antiqua"/>
                <a:sym typeface="Book Antiqua"/>
              </a:rPr>
              <a:t>2'd0 : out = i0; </a:t>
            </a:r>
            <a:endParaRPr/>
          </a:p>
          <a:p>
            <a:pPr indent="-228594" lvl="0" marL="228594" marR="0" rtl="0" algn="l">
              <a:lnSpc>
                <a:spcPct val="90000"/>
              </a:lnSpc>
              <a:spcBef>
                <a:spcPts val="1000"/>
              </a:spcBef>
              <a:spcAft>
                <a:spcPts val="0"/>
              </a:spcAft>
              <a:buClr>
                <a:schemeClr val="dk1"/>
              </a:buClr>
              <a:buSzPct val="100000"/>
              <a:buFont typeface="Arial"/>
              <a:buNone/>
            </a:pPr>
            <a:r>
              <a:rPr lang="en-US" sz="3400">
                <a:solidFill>
                  <a:schemeClr val="dk1"/>
                </a:solidFill>
                <a:latin typeface="Book Antiqua"/>
                <a:ea typeface="Book Antiqua"/>
                <a:cs typeface="Book Antiqua"/>
                <a:sym typeface="Book Antiqua"/>
              </a:rPr>
              <a:t>2'd1 : out = i1;</a:t>
            </a:r>
            <a:endParaRPr/>
          </a:p>
          <a:p>
            <a:pPr indent="-228594" lvl="0" marL="228594" marR="0" rtl="0" algn="l">
              <a:lnSpc>
                <a:spcPct val="90000"/>
              </a:lnSpc>
              <a:spcBef>
                <a:spcPts val="1000"/>
              </a:spcBef>
              <a:spcAft>
                <a:spcPts val="0"/>
              </a:spcAft>
              <a:buClr>
                <a:schemeClr val="dk1"/>
              </a:buClr>
              <a:buSzPct val="100000"/>
              <a:buFont typeface="Arial"/>
              <a:buNone/>
            </a:pPr>
            <a:r>
              <a:rPr lang="en-US" sz="3400">
                <a:solidFill>
                  <a:schemeClr val="dk1"/>
                </a:solidFill>
                <a:latin typeface="Book Antiqua"/>
                <a:ea typeface="Book Antiqua"/>
                <a:cs typeface="Book Antiqua"/>
                <a:sym typeface="Book Antiqua"/>
              </a:rPr>
              <a:t> 2'd2 : out = i2; </a:t>
            </a:r>
            <a:endParaRPr/>
          </a:p>
          <a:p>
            <a:pPr indent="-228594" lvl="0" marL="228594" marR="0" rtl="0" algn="l">
              <a:lnSpc>
                <a:spcPct val="90000"/>
              </a:lnSpc>
              <a:spcBef>
                <a:spcPts val="1000"/>
              </a:spcBef>
              <a:spcAft>
                <a:spcPts val="0"/>
              </a:spcAft>
              <a:buClr>
                <a:schemeClr val="dk1"/>
              </a:buClr>
              <a:buSzPct val="100000"/>
              <a:buFont typeface="Arial"/>
              <a:buNone/>
            </a:pPr>
            <a:r>
              <a:rPr lang="en-US" sz="3400">
                <a:solidFill>
                  <a:schemeClr val="dk1"/>
                </a:solidFill>
                <a:latin typeface="Book Antiqua"/>
                <a:ea typeface="Book Antiqua"/>
                <a:cs typeface="Book Antiqua"/>
                <a:sym typeface="Book Antiqua"/>
              </a:rPr>
              <a:t>2'd3 : out = i3; </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default: $display</a:t>
            </a:r>
            <a:r>
              <a:rPr lang="en-US" sz="3400">
                <a:solidFill>
                  <a:schemeClr val="dk1"/>
                </a:solidFill>
                <a:latin typeface="Book Antiqua"/>
                <a:ea typeface="Book Antiqua"/>
                <a:cs typeface="Book Antiqua"/>
                <a:sym typeface="Book Antiqua"/>
              </a:rPr>
              <a:t>("Invalid control signals");</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endcase </a:t>
            </a:r>
            <a:endParaRPr/>
          </a:p>
          <a:p>
            <a:pPr indent="-228594" lvl="0" marL="228594" marR="0" rtl="0" algn="l">
              <a:lnSpc>
                <a:spcPct val="90000"/>
              </a:lnSpc>
              <a:spcBef>
                <a:spcPts val="1000"/>
              </a:spcBef>
              <a:spcAft>
                <a:spcPts val="0"/>
              </a:spcAft>
              <a:buClr>
                <a:srgbClr val="FF0000"/>
              </a:buClr>
              <a:buSzPct val="100000"/>
              <a:buFont typeface="Arial"/>
              <a:buNone/>
            </a:pPr>
            <a:r>
              <a:rPr b="1" lang="en-US" sz="3400">
                <a:solidFill>
                  <a:srgbClr val="FF0000"/>
                </a:solidFill>
                <a:latin typeface="Book Antiqua"/>
                <a:ea typeface="Book Antiqua"/>
                <a:cs typeface="Book Antiqua"/>
                <a:sym typeface="Book Antiqua"/>
              </a:rPr>
              <a:t>endmodule </a:t>
            </a:r>
            <a:endParaRPr b="1" sz="3400">
              <a:solidFill>
                <a:srgbClr val="FF0000"/>
              </a:solidFill>
              <a:latin typeface="Book Antiqua"/>
              <a:ea typeface="Book Antiqua"/>
              <a:cs typeface="Book Antiqua"/>
              <a:sym typeface="Book Antiqua"/>
            </a:endParaRPr>
          </a:p>
        </p:txBody>
      </p:sp>
      <p:sp>
        <p:nvSpPr>
          <p:cNvPr id="465" name="Google Shape;465;p4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838200" y="128821"/>
            <a:ext cx="10515600" cy="10527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Example-Behavioral Modeling </a:t>
            </a:r>
            <a:endParaRPr/>
          </a:p>
        </p:txBody>
      </p:sp>
      <p:sp>
        <p:nvSpPr>
          <p:cNvPr id="471" name="Google Shape;471;p45"/>
          <p:cNvSpPr txBox="1"/>
          <p:nvPr/>
        </p:nvSpPr>
        <p:spPr>
          <a:xfrm>
            <a:off x="838200" y="1348566"/>
            <a:ext cx="4843409" cy="392043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//Behavioral description of 2-to-1-line multiplexer</a:t>
            </a:r>
            <a:endParaRPr/>
          </a:p>
          <a:p>
            <a:pPr indent="0" lvl="0" marL="0" marR="0" rtl="0" algn="l">
              <a:lnSpc>
                <a:spcPct val="80000"/>
              </a:lnSpc>
              <a:spcBef>
                <a:spcPts val="90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module</a:t>
            </a:r>
            <a:r>
              <a:rPr lang="en-US" sz="1800">
                <a:solidFill>
                  <a:schemeClr val="dk1"/>
                </a:solidFill>
                <a:latin typeface="Calibri"/>
                <a:ea typeface="Calibri"/>
                <a:cs typeface="Calibri"/>
                <a:sym typeface="Calibri"/>
              </a:rPr>
              <a:t> mux2x1_bh(A,B,select,OUT);</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A,B,select;</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OUT;</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reg</a:t>
            </a:r>
            <a:r>
              <a:rPr lang="en-US" sz="1800">
                <a:solidFill>
                  <a:schemeClr val="dk1"/>
                </a:solidFill>
                <a:latin typeface="Calibri"/>
                <a:ea typeface="Calibri"/>
                <a:cs typeface="Calibri"/>
                <a:sym typeface="Calibri"/>
              </a:rPr>
              <a:t> OUT;    </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always</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(select or A or B) </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if (select == 1) </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OUT = A;</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else </a:t>
            </a:r>
            <a:endParaRPr/>
          </a:p>
          <a:p>
            <a:pPr indent="0" lvl="0" marL="0" marR="0" rtl="0" algn="l">
              <a:lnSpc>
                <a:spcPct val="80000"/>
              </a:lnSpc>
              <a:spcBef>
                <a:spcPts val="90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OUT = B;</a:t>
            </a:r>
            <a:endParaRPr/>
          </a:p>
          <a:p>
            <a:pPr indent="0" lvl="0" marL="0" marR="0" rtl="0" algn="l">
              <a:lnSpc>
                <a:spcPct val="80000"/>
              </a:lnSpc>
              <a:spcBef>
                <a:spcPts val="90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endmodule</a:t>
            </a:r>
            <a:endParaRPr sz="1800">
              <a:solidFill>
                <a:schemeClr val="dk1"/>
              </a:solidFill>
              <a:latin typeface="Calibri"/>
              <a:ea typeface="Calibri"/>
              <a:cs typeface="Calibri"/>
              <a:sym typeface="Calibri"/>
            </a:endParaRPr>
          </a:p>
        </p:txBody>
      </p:sp>
      <p:sp>
        <p:nvSpPr>
          <p:cNvPr id="472" name="Google Shape;472;p45"/>
          <p:cNvSpPr txBox="1"/>
          <p:nvPr/>
        </p:nvSpPr>
        <p:spPr>
          <a:xfrm>
            <a:off x="5681609" y="1348566"/>
            <a:ext cx="6369978" cy="4380943"/>
          </a:xfrm>
          <a:prstGeom prst="rect">
            <a:avLst/>
          </a:prstGeom>
          <a:noFill/>
          <a:ln>
            <a:noFill/>
          </a:ln>
        </p:spPr>
        <p:txBody>
          <a:bodyPr anchorCtr="0" anchor="t" bIns="45700" lIns="91425" spcFirstLastPara="1" rIns="91425" wrap="square" tIns="45700">
            <a:spAutoFit/>
          </a:bodyPr>
          <a:lstStyle/>
          <a:p>
            <a:pPr indent="0" lvl="0" marL="0" marR="0" rtl="0" algn="l">
              <a:lnSpc>
                <a:spcPct val="75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//Behavioral description of 4-to-1 line mux</a:t>
            </a:r>
            <a:endParaRPr/>
          </a:p>
          <a:p>
            <a:pPr indent="0" lvl="0" marL="0" marR="0" rtl="0" algn="l">
              <a:lnSpc>
                <a:spcPct val="75000"/>
              </a:lnSpc>
              <a:spcBef>
                <a:spcPts val="54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lnSpc>
                <a:spcPct val="75000"/>
              </a:lnSpc>
              <a:spcBef>
                <a:spcPts val="54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module</a:t>
            </a:r>
            <a:r>
              <a:rPr lang="en-US" sz="1800">
                <a:solidFill>
                  <a:schemeClr val="dk1"/>
                </a:solidFill>
                <a:latin typeface="Calibri"/>
                <a:ea typeface="Calibri"/>
                <a:cs typeface="Calibri"/>
                <a:sym typeface="Calibri"/>
              </a:rPr>
              <a:t> mux4x1_bh (i0,i1,i2,i3,select,y);</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i0,i1,i2,i3;</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input</a:t>
            </a:r>
            <a:r>
              <a:rPr lang="en-US" sz="1800">
                <a:solidFill>
                  <a:schemeClr val="dk1"/>
                </a:solidFill>
                <a:latin typeface="Calibri"/>
                <a:ea typeface="Calibri"/>
                <a:cs typeface="Calibri"/>
                <a:sym typeface="Calibri"/>
              </a:rPr>
              <a:t> [1:0] select;</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output</a:t>
            </a:r>
            <a:r>
              <a:rPr lang="en-US" sz="1800">
                <a:solidFill>
                  <a:schemeClr val="dk1"/>
                </a:solidFill>
                <a:latin typeface="Calibri"/>
                <a:ea typeface="Calibri"/>
                <a:cs typeface="Calibri"/>
                <a:sym typeface="Calibri"/>
              </a:rPr>
              <a:t> y;</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reg</a:t>
            </a:r>
            <a:r>
              <a:rPr lang="en-US" sz="1800">
                <a:solidFill>
                  <a:schemeClr val="dk1"/>
                </a:solidFill>
                <a:latin typeface="Calibri"/>
                <a:ea typeface="Calibri"/>
                <a:cs typeface="Calibri"/>
                <a:sym typeface="Calibri"/>
              </a:rPr>
              <a:t> y;</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always @</a:t>
            </a:r>
            <a:r>
              <a:rPr lang="en-US" sz="1800">
                <a:solidFill>
                  <a:schemeClr val="dk1"/>
                </a:solidFill>
                <a:latin typeface="Calibri"/>
                <a:ea typeface="Calibri"/>
                <a:cs typeface="Calibri"/>
                <a:sym typeface="Calibri"/>
              </a:rPr>
              <a:t>(i0 or i1 or i2 or i3 or select) </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case</a:t>
            </a:r>
            <a:r>
              <a:rPr lang="en-US" sz="1800">
                <a:solidFill>
                  <a:schemeClr val="dk1"/>
                </a:solidFill>
                <a:latin typeface="Calibri"/>
                <a:ea typeface="Calibri"/>
                <a:cs typeface="Calibri"/>
                <a:sym typeface="Calibri"/>
              </a:rPr>
              <a:t> (select)</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2'b00: y = i0;</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2'b01: y = i1;</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2'b10: y = i2;</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2'b11: y = i3;</a:t>
            </a:r>
            <a:endParaRPr/>
          </a:p>
          <a:p>
            <a:pPr indent="0" lvl="0" marL="0" marR="0" rtl="0" algn="l">
              <a:lnSpc>
                <a:spcPct val="75000"/>
              </a:lnSpc>
              <a:spcBef>
                <a:spcPts val="54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endcase</a:t>
            </a:r>
            <a:endParaRPr b="1" sz="1800">
              <a:solidFill>
                <a:schemeClr val="dk1"/>
              </a:solidFill>
              <a:latin typeface="Calibri"/>
              <a:ea typeface="Calibri"/>
              <a:cs typeface="Calibri"/>
              <a:sym typeface="Calibri"/>
            </a:endParaRPr>
          </a:p>
          <a:p>
            <a:pPr indent="0" lvl="0" marL="0" marR="0" rtl="0" algn="l">
              <a:lnSpc>
                <a:spcPct val="75000"/>
              </a:lnSpc>
              <a:spcBef>
                <a:spcPts val="54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endmodule</a:t>
            </a:r>
            <a:endParaRPr b="1" sz="1800">
              <a:solidFill>
                <a:schemeClr val="dk1"/>
              </a:solidFill>
              <a:latin typeface="Calibri"/>
              <a:ea typeface="Calibri"/>
              <a:cs typeface="Calibri"/>
              <a:sym typeface="Calibri"/>
            </a:endParaRPr>
          </a:p>
        </p:txBody>
      </p:sp>
      <p:sp>
        <p:nvSpPr>
          <p:cNvPr id="473" name="Google Shape;473;p4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a:t>
            </a:r>
            <a:endParaRPr/>
          </a:p>
        </p:txBody>
      </p:sp>
      <p:sp>
        <p:nvSpPr>
          <p:cNvPr id="479" name="Google Shape;479;p46"/>
          <p:cNvSpPr txBox="1"/>
          <p:nvPr/>
        </p:nvSpPr>
        <p:spPr>
          <a:xfrm>
            <a:off x="1125020" y="2032570"/>
            <a:ext cx="10515600" cy="41148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0"/>
              </a:spcBef>
              <a:spcAft>
                <a:spcPts val="0"/>
              </a:spcAft>
              <a:buClr>
                <a:schemeClr val="dk1"/>
              </a:buClr>
              <a:buSzPts val="2400"/>
              <a:buFont typeface="Arial"/>
              <a:buAutoNum type="arabicPeriod"/>
            </a:pPr>
            <a:r>
              <a:rPr lang="en-US" sz="2400">
                <a:solidFill>
                  <a:schemeClr val="dk1"/>
                </a:solidFill>
                <a:latin typeface="Book Antiqua"/>
                <a:ea typeface="Book Antiqua"/>
                <a:cs typeface="Book Antiqua"/>
                <a:sym typeface="Book Antiqua"/>
              </a:rPr>
              <a:t>Samir Palnitkar,”Verilog HDL: A Guide to Digital Design and Synthesis” Prentice Hall, Second Edition,2003</a:t>
            </a:r>
            <a:endParaRPr/>
          </a:p>
          <a:p>
            <a:pPr indent="0" lvl="0" marL="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0" lvl="0" marL="0" marR="0" rtl="0" algn="just">
              <a:lnSpc>
                <a:spcPct val="90000"/>
              </a:lnSpc>
              <a:spcBef>
                <a:spcPts val="1000"/>
              </a:spcBef>
              <a:spcAft>
                <a:spcPts val="0"/>
              </a:spcAft>
              <a:buClr>
                <a:schemeClr val="dk1"/>
              </a:buClr>
              <a:buSzPts val="2400"/>
              <a:buFont typeface="Arial"/>
              <a:buNone/>
            </a:pPr>
            <a:r>
              <a:rPr lang="en-US" sz="2400">
                <a:solidFill>
                  <a:schemeClr val="dk1"/>
                </a:solidFill>
                <a:latin typeface="Book Antiqua"/>
                <a:ea typeface="Book Antiqua"/>
                <a:cs typeface="Book Antiqua"/>
                <a:sym typeface="Book Antiqua"/>
              </a:rPr>
              <a:t>Students are encouraged to refer the following website in addition to their class participation and reading required text and reference books.</a:t>
            </a:r>
            <a:endParaRPr/>
          </a:p>
          <a:p>
            <a:pPr indent="0" lvl="0" marL="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Book Antiqua"/>
              <a:ea typeface="Book Antiqua"/>
              <a:cs typeface="Book Antiqua"/>
              <a:sym typeface="Book Antiqua"/>
            </a:endParaRPr>
          </a:p>
          <a:p>
            <a:pPr indent="-228594" lvl="0" marL="228594" marR="0" rtl="0" algn="just">
              <a:lnSpc>
                <a:spcPct val="90000"/>
              </a:lnSpc>
              <a:spcBef>
                <a:spcPts val="1000"/>
              </a:spcBef>
              <a:spcAft>
                <a:spcPts val="0"/>
              </a:spcAft>
              <a:buClr>
                <a:schemeClr val="dk1"/>
              </a:buClr>
              <a:buSzPts val="2400"/>
              <a:buFont typeface="Noto Sans Symbols"/>
              <a:buChar char="⮚"/>
            </a:pPr>
            <a:r>
              <a:rPr lang="en-US" sz="2400" u="sng">
                <a:solidFill>
                  <a:schemeClr val="dk1"/>
                </a:solidFill>
                <a:latin typeface="Book Antiqua"/>
                <a:ea typeface="Book Antiqua"/>
                <a:cs typeface="Book Antiqua"/>
                <a:sym typeface="Book Antiqua"/>
                <a:hlinkClick r:id="rId3">
                  <a:extLst>
                    <a:ext uri="{A12FA001-AC4F-418D-AE19-62706E023703}">
                      <ahyp:hlinkClr val="tx"/>
                    </a:ext>
                  </a:extLst>
                </a:hlinkClick>
              </a:rPr>
              <a:t>http://www.asic-world.com/verilog/</a:t>
            </a:r>
            <a:r>
              <a:rPr lang="en-US" sz="2400" u="sng">
                <a:solidFill>
                  <a:schemeClr val="dk1"/>
                </a:solidFill>
                <a:latin typeface="Book Antiqua"/>
                <a:ea typeface="Book Antiqua"/>
                <a:cs typeface="Book Antiqua"/>
                <a:sym typeface="Book Antiqua"/>
              </a:rPr>
              <a:t> </a:t>
            </a:r>
            <a:endParaRPr/>
          </a:p>
        </p:txBody>
      </p:sp>
      <p:sp>
        <p:nvSpPr>
          <p:cNvPr id="480" name="Google Shape;480;p4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838200" y="365125"/>
            <a:ext cx="10515600" cy="8472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Verilog Logic Gate Primitives</a:t>
            </a:r>
            <a:endParaRPr/>
          </a:p>
        </p:txBody>
      </p:sp>
      <p:sp>
        <p:nvSpPr>
          <p:cNvPr id="131" name="Google Shape;131;p5"/>
          <p:cNvSpPr txBox="1"/>
          <p:nvPr/>
        </p:nvSpPr>
        <p:spPr>
          <a:xfrm>
            <a:off x="1848920" y="1327927"/>
            <a:ext cx="8494160" cy="2214937"/>
          </a:xfrm>
          <a:prstGeom prst="rect">
            <a:avLst/>
          </a:prstGeom>
          <a:noFill/>
          <a:ln>
            <a:noFill/>
          </a:ln>
        </p:spPr>
        <p:txBody>
          <a:bodyPr anchorCtr="0" anchor="t" bIns="45700" lIns="91425" spcFirstLastPara="1" rIns="91425" wrap="square" tIns="45700">
            <a:normAutofit/>
          </a:bodyPr>
          <a:lstStyle/>
          <a:p>
            <a:pPr indent="-152400" lvl="0" marL="0" marR="0" rtl="0" algn="just">
              <a:lnSpc>
                <a:spcPct val="110000"/>
              </a:lnSpc>
              <a:spcBef>
                <a:spcPts val="0"/>
              </a:spcBef>
              <a:spcAft>
                <a:spcPts val="0"/>
              </a:spcAft>
              <a:buClr>
                <a:srgbClr val="FFFF66"/>
              </a:buClr>
              <a:buSzPts val="2400"/>
              <a:buFont typeface="Arial"/>
              <a:buChar char="•"/>
            </a:pPr>
            <a:r>
              <a:rPr b="0" i="0" lang="en-US" sz="2400" u="none" cap="none" strike="noStrike">
                <a:solidFill>
                  <a:srgbClr val="FFFF66"/>
                </a:solidFill>
                <a:latin typeface="Calibri"/>
                <a:ea typeface="Calibri"/>
                <a:cs typeface="Calibri"/>
                <a:sym typeface="Calibri"/>
              </a:rPr>
              <a:t> </a:t>
            </a:r>
            <a:r>
              <a:rPr b="0" i="0" lang="en-US" sz="2000" u="none" cap="none" strike="noStrike">
                <a:solidFill>
                  <a:schemeClr val="dk1"/>
                </a:solidFill>
                <a:latin typeface="Book Antiqua"/>
                <a:ea typeface="Book Antiqua"/>
                <a:cs typeface="Book Antiqua"/>
                <a:sym typeface="Book Antiqua"/>
              </a:rPr>
              <a:t>Verilog supports basic logic gates as predefined primitives.</a:t>
            </a:r>
            <a:endParaRPr/>
          </a:p>
          <a:p>
            <a:pPr indent="0" lvl="0" marL="0" marR="0" rtl="0" algn="just">
              <a:lnSpc>
                <a:spcPct val="110000"/>
              </a:lnSpc>
              <a:spcBef>
                <a:spcPts val="0"/>
              </a:spcBef>
              <a:spcAft>
                <a:spcPts val="0"/>
              </a:spcAft>
              <a:buClr>
                <a:schemeClr val="dk1"/>
              </a:buClr>
              <a:buSzPts val="2000"/>
              <a:buFont typeface="Arial"/>
              <a:buNone/>
            </a:pPr>
            <a:r>
              <a:t/>
            </a:r>
            <a:endParaRPr b="0" i="0" sz="2000" u="none" cap="none" strike="noStrike">
              <a:solidFill>
                <a:schemeClr val="dk1"/>
              </a:solidFill>
              <a:latin typeface="Book Antiqua"/>
              <a:ea typeface="Book Antiqua"/>
              <a:cs typeface="Book Antiqua"/>
              <a:sym typeface="Book Antiqua"/>
            </a:endParaRPr>
          </a:p>
          <a:p>
            <a:pPr indent="-127000" lvl="0" marL="0" marR="0" rtl="0" algn="just">
              <a:lnSpc>
                <a:spcPct val="110000"/>
              </a:lnSpc>
              <a:spcBef>
                <a:spcPts val="0"/>
              </a:spcBef>
              <a:spcAft>
                <a:spcPts val="0"/>
              </a:spcAft>
              <a:buClr>
                <a:schemeClr val="dk1"/>
              </a:buClr>
              <a:buSzPts val="2000"/>
              <a:buFont typeface="Arial"/>
              <a:buChar char="•"/>
            </a:pPr>
            <a:r>
              <a:rPr b="0" i="0" lang="en-US" sz="2000" u="none" cap="none" strike="noStrike">
                <a:solidFill>
                  <a:schemeClr val="dk1"/>
                </a:solidFill>
                <a:latin typeface="Book Antiqua"/>
                <a:ea typeface="Book Antiqua"/>
                <a:cs typeface="Book Antiqua"/>
                <a:sym typeface="Book Antiqua"/>
              </a:rPr>
              <a:t> These primitives are instantiated like modules except that they are predefined in Verilog.</a:t>
            </a:r>
            <a:endParaRPr/>
          </a:p>
          <a:p>
            <a:pPr indent="0" lvl="0" marL="0" marR="0" rtl="0" algn="just">
              <a:lnSpc>
                <a:spcPct val="110000"/>
              </a:lnSpc>
              <a:spcBef>
                <a:spcPts val="0"/>
              </a:spcBef>
              <a:spcAft>
                <a:spcPts val="0"/>
              </a:spcAft>
              <a:buClr>
                <a:schemeClr val="dk1"/>
              </a:buClr>
              <a:buSzPts val="2000"/>
              <a:buFont typeface="Arial"/>
              <a:buNone/>
            </a:pPr>
            <a:r>
              <a:t/>
            </a:r>
            <a:endParaRPr b="0" i="0" sz="2000" u="none" cap="none" strike="noStrike">
              <a:solidFill>
                <a:schemeClr val="dk1"/>
              </a:solidFill>
              <a:latin typeface="Book Antiqua"/>
              <a:ea typeface="Book Antiqua"/>
              <a:cs typeface="Book Antiqua"/>
              <a:sym typeface="Book Antiqua"/>
            </a:endParaRPr>
          </a:p>
          <a:p>
            <a:pPr indent="-127000" lvl="0" marL="0" marR="0" rtl="0" algn="just">
              <a:lnSpc>
                <a:spcPct val="110000"/>
              </a:lnSpc>
              <a:spcBef>
                <a:spcPts val="0"/>
              </a:spcBef>
              <a:spcAft>
                <a:spcPts val="0"/>
              </a:spcAft>
              <a:buClr>
                <a:schemeClr val="dk1"/>
              </a:buClr>
              <a:buSzPts val="2000"/>
              <a:buFont typeface="Arial"/>
              <a:buChar char="•"/>
            </a:pPr>
            <a:r>
              <a:rPr b="0" i="0" lang="en-US" sz="2000" u="none" cap="none" strike="noStrike">
                <a:solidFill>
                  <a:schemeClr val="dk1"/>
                </a:solidFill>
                <a:latin typeface="Book Antiqua"/>
                <a:ea typeface="Book Antiqua"/>
                <a:cs typeface="Book Antiqua"/>
                <a:sym typeface="Book Antiqua"/>
              </a:rPr>
              <a:t> No module definition is needed for using the primitives.</a:t>
            </a:r>
            <a:endParaRPr/>
          </a:p>
        </p:txBody>
      </p:sp>
      <p:pic>
        <p:nvPicPr>
          <p:cNvPr id="132" name="Google Shape;132;p5"/>
          <p:cNvPicPr preferRelativeResize="0"/>
          <p:nvPr/>
        </p:nvPicPr>
        <p:blipFill rotWithShape="1">
          <a:blip r:embed="rId3">
            <a:alphaModFix/>
          </a:blip>
          <a:srcRect b="0" l="0" r="0" t="0"/>
          <a:stretch/>
        </p:blipFill>
        <p:spPr>
          <a:xfrm>
            <a:off x="3574122" y="3618181"/>
            <a:ext cx="5043755" cy="2834437"/>
          </a:xfrm>
          <a:prstGeom prst="rect">
            <a:avLst/>
          </a:prstGeom>
          <a:noFill/>
          <a:ln>
            <a:noFill/>
          </a:ln>
        </p:spPr>
      </p:pic>
      <p:sp>
        <p:nvSpPr>
          <p:cNvPr id="133" name="Google Shape;133;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Primitive gates</a:t>
            </a:r>
            <a:endParaRPr/>
          </a:p>
        </p:txBody>
      </p:sp>
      <p:sp>
        <p:nvSpPr>
          <p:cNvPr id="139" name="Google Shape;139;p6"/>
          <p:cNvSpPr txBox="1"/>
          <p:nvPr/>
        </p:nvSpPr>
        <p:spPr>
          <a:xfrm>
            <a:off x="1638300" y="1835945"/>
            <a:ext cx="8915400" cy="15240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FFFF00"/>
              </a:buClr>
              <a:buSzPts val="2400"/>
              <a:buFont typeface="Arial"/>
              <a:buNone/>
            </a:pPr>
            <a:r>
              <a:rPr b="0" i="0" lang="en-US" sz="2400" u="none" cap="none" strike="noStrike">
                <a:solidFill>
                  <a:schemeClr val="dk1"/>
                </a:solidFill>
                <a:latin typeface="Book Antiqua"/>
                <a:ea typeface="Book Antiqua"/>
                <a:cs typeface="Book Antiqua"/>
                <a:sym typeface="Book Antiqua"/>
              </a:rPr>
              <a:t>Features:</a:t>
            </a:r>
            <a:endParaRPr/>
          </a:p>
          <a:p>
            <a:pPr indent="-228600" lvl="1" marL="685800" marR="0" rtl="0" algn="l">
              <a:lnSpc>
                <a:spcPct val="90000"/>
              </a:lnSpc>
              <a:spcBef>
                <a:spcPts val="500"/>
              </a:spcBef>
              <a:spcAft>
                <a:spcPts val="0"/>
              </a:spcAft>
              <a:buClr>
                <a:srgbClr val="FFFF00"/>
              </a:buClr>
              <a:buSzPts val="2400"/>
              <a:buFont typeface="Arial"/>
              <a:buChar char="•"/>
            </a:pPr>
            <a:r>
              <a:rPr b="0" i="0" lang="en-US" sz="2400" u="none" cap="none" strike="noStrike">
                <a:solidFill>
                  <a:schemeClr val="dk1"/>
                </a:solidFill>
                <a:latin typeface="Book Antiqua"/>
                <a:ea typeface="Book Antiqua"/>
                <a:cs typeface="Book Antiqua"/>
                <a:sym typeface="Book Antiqua"/>
              </a:rPr>
              <a:t>1-output, multiple inputs.</a:t>
            </a:r>
            <a:endParaRPr/>
          </a:p>
          <a:p>
            <a:pPr indent="-228600" lvl="1" marL="685800" marR="0" rtl="0" algn="l">
              <a:lnSpc>
                <a:spcPct val="90000"/>
              </a:lnSpc>
              <a:spcBef>
                <a:spcPts val="500"/>
              </a:spcBef>
              <a:spcAft>
                <a:spcPts val="0"/>
              </a:spcAft>
              <a:buClr>
                <a:srgbClr val="FFFF00"/>
              </a:buClr>
              <a:buSzPts val="2400"/>
              <a:buFont typeface="Arial"/>
              <a:buChar char="•"/>
            </a:pPr>
            <a:r>
              <a:rPr b="0" i="0" lang="en-US" sz="2400" u="none" cap="none" strike="noStrike">
                <a:solidFill>
                  <a:schemeClr val="dk1"/>
                </a:solidFill>
                <a:latin typeface="Book Antiqua"/>
                <a:ea typeface="Book Antiqua"/>
                <a:cs typeface="Book Antiqua"/>
                <a:sym typeface="Book Antiqua"/>
              </a:rPr>
              <a:t>Output transitions (0, 1, x).</a:t>
            </a:r>
            <a:endParaRPr/>
          </a:p>
        </p:txBody>
      </p:sp>
      <p:sp>
        <p:nvSpPr>
          <p:cNvPr id="140" name="Google Shape;140;p6"/>
          <p:cNvSpPr txBox="1"/>
          <p:nvPr/>
        </p:nvSpPr>
        <p:spPr>
          <a:xfrm>
            <a:off x="1981200" y="3498056"/>
            <a:ext cx="8229600" cy="2380908"/>
          </a:xfrm>
          <a:prstGeom prst="rect">
            <a:avLst/>
          </a:prstGeom>
          <a:noFill/>
          <a:ln>
            <a:noFill/>
          </a:ln>
        </p:spPr>
        <p:txBody>
          <a:bodyPr anchorCtr="0" anchor="t" bIns="45700" lIns="91425" spcFirstLastPara="1" rIns="91425" wrap="square" tIns="45700">
            <a:spAutoFit/>
          </a:bodyPr>
          <a:lstStyle/>
          <a:p>
            <a:pPr indent="-114300" lvl="0" marL="0" marR="0" rtl="0" algn="l">
              <a:lnSpc>
                <a:spcPct val="14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and</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i1 (output, input_1, input_2, …, input_n);</a:t>
            </a:r>
            <a:endParaRPr/>
          </a:p>
          <a:p>
            <a:pPr indent="-114300" lvl="0" marL="0" marR="0" rtl="0" algn="l">
              <a:lnSpc>
                <a:spcPct val="14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nand</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i2 (output, input_1, input_2, …, input_n);</a:t>
            </a:r>
            <a:endParaRPr/>
          </a:p>
          <a:p>
            <a:pPr indent="-114300" lvl="0" marL="0" marR="0" rtl="0" algn="l">
              <a:lnSpc>
                <a:spcPct val="14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or</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i3 (output, input_1, input_2, …, input_n);</a:t>
            </a:r>
            <a:endParaRPr/>
          </a:p>
          <a:p>
            <a:pPr indent="-114300" lvl="0" marL="0" marR="0" rtl="0" algn="l">
              <a:lnSpc>
                <a:spcPct val="14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nor</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i4 (output, input_1, input_2, …, input_n);</a:t>
            </a:r>
            <a:endParaRPr/>
          </a:p>
          <a:p>
            <a:pPr indent="-114300" lvl="0" marL="0" marR="0" rtl="0" algn="l">
              <a:lnSpc>
                <a:spcPct val="14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xor</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i5 (output, input_1, input_2, …, input_n);</a:t>
            </a:r>
            <a:endParaRPr/>
          </a:p>
          <a:p>
            <a:pPr indent="-114300" lvl="0" marL="0" marR="0" rtl="0" algn="l">
              <a:lnSpc>
                <a:spcPct val="14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xnor</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i6 (output, input_1, input_2, …, input_n);</a:t>
            </a:r>
            <a:endParaRPr/>
          </a:p>
        </p:txBody>
      </p:sp>
      <p:sp>
        <p:nvSpPr>
          <p:cNvPr id="141" name="Google Shape;141;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 Antiqua"/>
              <a:buNone/>
            </a:pPr>
            <a:r>
              <a:rPr lang="en-US" cap="none">
                <a:latin typeface="Book Antiqua"/>
                <a:ea typeface="Book Antiqua"/>
                <a:cs typeface="Book Antiqua"/>
                <a:sym typeface="Book Antiqua"/>
              </a:rPr>
              <a:t>AND / OR PRIMITIVES TRUTH TABLE</a:t>
            </a:r>
            <a:endParaRPr/>
          </a:p>
        </p:txBody>
      </p:sp>
      <p:pic>
        <p:nvPicPr>
          <p:cNvPr id="147" name="Google Shape;147;p7"/>
          <p:cNvPicPr preferRelativeResize="0"/>
          <p:nvPr/>
        </p:nvPicPr>
        <p:blipFill rotWithShape="1">
          <a:blip r:embed="rId3">
            <a:alphaModFix/>
          </a:blip>
          <a:srcRect b="0" l="0" r="0" t="0"/>
          <a:stretch/>
        </p:blipFill>
        <p:spPr>
          <a:xfrm>
            <a:off x="1928116" y="1703799"/>
            <a:ext cx="3886200" cy="2514600"/>
          </a:xfrm>
          <a:prstGeom prst="rect">
            <a:avLst/>
          </a:prstGeom>
          <a:noFill/>
          <a:ln>
            <a:noFill/>
          </a:ln>
        </p:spPr>
      </p:pic>
      <p:pic>
        <p:nvPicPr>
          <p:cNvPr id="148" name="Google Shape;148;p7"/>
          <p:cNvPicPr preferRelativeResize="0"/>
          <p:nvPr/>
        </p:nvPicPr>
        <p:blipFill rotWithShape="1">
          <a:blip r:embed="rId4">
            <a:alphaModFix/>
          </a:blip>
          <a:srcRect b="0" l="0" r="0" t="0"/>
          <a:stretch/>
        </p:blipFill>
        <p:spPr>
          <a:xfrm>
            <a:off x="6576316" y="1703799"/>
            <a:ext cx="3886200" cy="2514600"/>
          </a:xfrm>
          <a:prstGeom prst="rect">
            <a:avLst/>
          </a:prstGeom>
          <a:noFill/>
          <a:ln>
            <a:noFill/>
          </a:ln>
        </p:spPr>
      </p:pic>
      <p:pic>
        <p:nvPicPr>
          <p:cNvPr id="149" name="Google Shape;149;p7"/>
          <p:cNvPicPr preferRelativeResize="0"/>
          <p:nvPr/>
        </p:nvPicPr>
        <p:blipFill rotWithShape="1">
          <a:blip r:embed="rId5">
            <a:alphaModFix/>
          </a:blip>
          <a:srcRect b="0" l="0" r="0" t="0"/>
          <a:stretch/>
        </p:blipFill>
        <p:spPr>
          <a:xfrm>
            <a:off x="1928116" y="4294599"/>
            <a:ext cx="3886200" cy="2438400"/>
          </a:xfrm>
          <a:prstGeom prst="rect">
            <a:avLst/>
          </a:prstGeom>
          <a:noFill/>
          <a:ln>
            <a:noFill/>
          </a:ln>
        </p:spPr>
      </p:pic>
      <p:pic>
        <p:nvPicPr>
          <p:cNvPr id="150" name="Google Shape;150;p7"/>
          <p:cNvPicPr preferRelativeResize="0"/>
          <p:nvPr/>
        </p:nvPicPr>
        <p:blipFill rotWithShape="1">
          <a:blip r:embed="rId6">
            <a:alphaModFix/>
          </a:blip>
          <a:srcRect b="0" l="0" r="0" t="0"/>
          <a:stretch/>
        </p:blipFill>
        <p:spPr>
          <a:xfrm>
            <a:off x="6576316" y="4294599"/>
            <a:ext cx="3886200" cy="2514600"/>
          </a:xfrm>
          <a:prstGeom prst="rect">
            <a:avLst/>
          </a:prstGeom>
          <a:noFill/>
          <a:ln>
            <a:noFill/>
          </a:ln>
        </p:spPr>
      </p:pic>
      <p:sp>
        <p:nvSpPr>
          <p:cNvPr id="151" name="Google Shape;151;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buf / not primitives</a:t>
            </a:r>
            <a:endParaRPr/>
          </a:p>
        </p:txBody>
      </p:sp>
      <p:sp>
        <p:nvSpPr>
          <p:cNvPr id="157" name="Google Shape;157;p8"/>
          <p:cNvSpPr txBox="1"/>
          <p:nvPr/>
        </p:nvSpPr>
        <p:spPr>
          <a:xfrm>
            <a:off x="1638300" y="1690690"/>
            <a:ext cx="8915400" cy="2057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30000"/>
              </a:lnSpc>
              <a:spcBef>
                <a:spcPts val="0"/>
              </a:spcBef>
              <a:spcAft>
                <a:spcPts val="0"/>
              </a:spcAft>
              <a:buClr>
                <a:srgbClr val="FFFF00"/>
              </a:buClr>
              <a:buSzPts val="2400"/>
              <a:buFont typeface="Arial"/>
              <a:buNone/>
            </a:pPr>
            <a:r>
              <a:rPr b="0" i="0" lang="en-US" sz="2400" u="none" cap="none" strike="noStrike">
                <a:solidFill>
                  <a:schemeClr val="dk1"/>
                </a:solidFill>
                <a:latin typeface="Book Antiqua"/>
                <a:ea typeface="Book Antiqua"/>
                <a:cs typeface="Book Antiqua"/>
                <a:sym typeface="Book Antiqua"/>
              </a:rPr>
              <a:t>Features:</a:t>
            </a:r>
            <a:endParaRPr/>
          </a:p>
          <a:p>
            <a:pPr indent="-228600" lvl="1" marL="685800" marR="0" rtl="0" algn="l">
              <a:lnSpc>
                <a:spcPct val="130000"/>
              </a:lnSpc>
              <a:spcBef>
                <a:spcPts val="500"/>
              </a:spcBef>
              <a:spcAft>
                <a:spcPts val="0"/>
              </a:spcAft>
              <a:buClr>
                <a:srgbClr val="FFFF00"/>
              </a:buClr>
              <a:buSzPts val="2400"/>
              <a:buFont typeface="Arial"/>
              <a:buChar char="•"/>
            </a:pPr>
            <a:r>
              <a:rPr b="0" i="0" lang="en-US" sz="2400" u="none" cap="none" strike="noStrike">
                <a:solidFill>
                  <a:schemeClr val="dk1"/>
                </a:solidFill>
                <a:latin typeface="Book Antiqua"/>
                <a:ea typeface="Book Antiqua"/>
                <a:cs typeface="Book Antiqua"/>
                <a:sym typeface="Book Antiqua"/>
              </a:rPr>
              <a:t>1-input, multiple outputs.</a:t>
            </a:r>
            <a:endParaRPr/>
          </a:p>
          <a:p>
            <a:pPr indent="-228600" lvl="1" marL="685800" marR="0" rtl="0" algn="l">
              <a:lnSpc>
                <a:spcPct val="130000"/>
              </a:lnSpc>
              <a:spcBef>
                <a:spcPts val="500"/>
              </a:spcBef>
              <a:spcAft>
                <a:spcPts val="0"/>
              </a:spcAft>
              <a:buClr>
                <a:srgbClr val="FFFF00"/>
              </a:buClr>
              <a:buSzPts val="2400"/>
              <a:buFont typeface="Arial"/>
              <a:buChar char="•"/>
            </a:pPr>
            <a:r>
              <a:rPr b="0" i="0" lang="en-US" sz="2400" u="none" cap="none" strike="noStrike">
                <a:solidFill>
                  <a:schemeClr val="dk1"/>
                </a:solidFill>
                <a:latin typeface="Book Antiqua"/>
                <a:ea typeface="Book Antiqua"/>
                <a:cs typeface="Book Antiqua"/>
                <a:sym typeface="Book Antiqua"/>
              </a:rPr>
              <a:t>Output transitions (0, 1, x).</a:t>
            </a:r>
            <a:endParaRPr/>
          </a:p>
        </p:txBody>
      </p:sp>
      <p:sp>
        <p:nvSpPr>
          <p:cNvPr id="158" name="Google Shape;158;p8"/>
          <p:cNvSpPr txBox="1"/>
          <p:nvPr/>
        </p:nvSpPr>
        <p:spPr>
          <a:xfrm>
            <a:off x="1981200" y="5073653"/>
            <a:ext cx="8229600" cy="926664"/>
          </a:xfrm>
          <a:prstGeom prst="rect">
            <a:avLst/>
          </a:prstGeom>
          <a:noFill/>
          <a:ln>
            <a:noFill/>
          </a:ln>
        </p:spPr>
        <p:txBody>
          <a:bodyPr anchorCtr="0" anchor="t" bIns="45700" lIns="91425" spcFirstLastPara="1" rIns="91425" wrap="square" tIns="45700">
            <a:spAutoFit/>
          </a:bodyPr>
          <a:lstStyle/>
          <a:p>
            <a:pPr indent="-114300" lvl="0" marL="0" marR="0" rtl="0" algn="l">
              <a:lnSpc>
                <a:spcPct val="16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a:t>
            </a:r>
            <a:r>
              <a:rPr b="1" i="0" lang="en-US" sz="1800" u="none" cap="none" strike="noStrike">
                <a:solidFill>
                  <a:srgbClr val="996600"/>
                </a:solidFill>
                <a:latin typeface="Book Antiqua"/>
                <a:ea typeface="Book Antiqua"/>
                <a:cs typeface="Book Antiqua"/>
                <a:sym typeface="Book Antiqua"/>
              </a:rPr>
              <a:t>buf</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i1 (output_1, output_2, …, output_n, input);</a:t>
            </a:r>
            <a:endParaRPr/>
          </a:p>
          <a:p>
            <a:pPr indent="-114300" lvl="0" marL="0" marR="0" rtl="0" algn="l">
              <a:lnSpc>
                <a:spcPct val="160000"/>
              </a:lnSpc>
              <a:spcBef>
                <a:spcPts val="0"/>
              </a:spcBef>
              <a:spcAft>
                <a:spcPts val="0"/>
              </a:spcAft>
              <a:buClr>
                <a:srgbClr val="FFFF00"/>
              </a:buClr>
              <a:buSzPts val="1800"/>
              <a:buFont typeface="Arial"/>
              <a:buChar char="•"/>
            </a:pPr>
            <a:r>
              <a:rPr b="0" i="0" lang="en-US" sz="1800" u="none" cap="none" strike="noStrike">
                <a:solidFill>
                  <a:srgbClr val="996600"/>
                </a:solidFill>
                <a:latin typeface="Tahoma"/>
                <a:ea typeface="Tahoma"/>
                <a:cs typeface="Tahoma"/>
                <a:sym typeface="Tahoma"/>
              </a:rPr>
              <a:t> </a:t>
            </a:r>
            <a:r>
              <a:rPr b="1" i="0" lang="en-US" sz="1800" u="none" cap="none" strike="noStrike">
                <a:solidFill>
                  <a:srgbClr val="996600"/>
                </a:solidFill>
                <a:latin typeface="Book Antiqua"/>
                <a:ea typeface="Book Antiqua"/>
                <a:cs typeface="Book Antiqua"/>
                <a:sym typeface="Book Antiqua"/>
              </a:rPr>
              <a:t>not</a:t>
            </a:r>
            <a:r>
              <a:rPr b="0" i="0" lang="en-US" sz="1800" u="none" cap="none" strike="noStrike">
                <a:solidFill>
                  <a:srgbClr val="FFFF9D"/>
                </a:solidFill>
                <a:latin typeface="Tahoma"/>
                <a:ea typeface="Tahoma"/>
                <a:cs typeface="Tahoma"/>
                <a:sym typeface="Tahoma"/>
              </a:rPr>
              <a:t> </a:t>
            </a:r>
            <a:r>
              <a:rPr b="1" i="0" lang="en-US" sz="1800" u="none" cap="none" strike="noStrike">
                <a:solidFill>
                  <a:schemeClr val="dk1"/>
                </a:solidFill>
                <a:latin typeface="Book Antiqua"/>
                <a:ea typeface="Book Antiqua"/>
                <a:cs typeface="Book Antiqua"/>
                <a:sym typeface="Book Antiqua"/>
              </a:rPr>
              <a:t>i2 (output_1, output_2, …, output_n, input);</a:t>
            </a:r>
            <a:endParaRPr/>
          </a:p>
        </p:txBody>
      </p:sp>
      <p:pic>
        <p:nvPicPr>
          <p:cNvPr id="159" name="Google Shape;159;p8"/>
          <p:cNvPicPr preferRelativeResize="0"/>
          <p:nvPr/>
        </p:nvPicPr>
        <p:blipFill rotWithShape="1">
          <a:blip r:embed="rId3">
            <a:alphaModFix/>
          </a:blip>
          <a:srcRect b="0" l="0" r="0" t="0"/>
          <a:stretch/>
        </p:blipFill>
        <p:spPr>
          <a:xfrm>
            <a:off x="2495550" y="3626510"/>
            <a:ext cx="5372100" cy="1000125"/>
          </a:xfrm>
          <a:prstGeom prst="rect">
            <a:avLst/>
          </a:prstGeom>
          <a:noFill/>
          <a:ln>
            <a:noFill/>
          </a:ln>
        </p:spPr>
      </p:pic>
      <p:sp>
        <p:nvSpPr>
          <p:cNvPr id="160" name="Google Shape;160;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 Antiqua"/>
              <a:buNone/>
            </a:pPr>
            <a:r>
              <a:rPr lang="en-US" cap="none">
                <a:latin typeface="Book Antiqua"/>
                <a:ea typeface="Book Antiqua"/>
                <a:cs typeface="Book Antiqua"/>
                <a:sym typeface="Book Antiqua"/>
              </a:rPr>
              <a:t>BUF / NOT PRIMITIVES TRUTH TABLE</a:t>
            </a:r>
            <a:endParaRPr/>
          </a:p>
        </p:txBody>
      </p:sp>
      <p:pic>
        <p:nvPicPr>
          <p:cNvPr id="166" name="Google Shape;166;p9"/>
          <p:cNvPicPr preferRelativeResize="0"/>
          <p:nvPr/>
        </p:nvPicPr>
        <p:blipFill rotWithShape="1">
          <a:blip r:embed="rId3">
            <a:alphaModFix/>
          </a:blip>
          <a:srcRect b="0" l="0" r="0" t="0"/>
          <a:stretch/>
        </p:blipFill>
        <p:spPr>
          <a:xfrm>
            <a:off x="2340795" y="1690688"/>
            <a:ext cx="2514600" cy="3733800"/>
          </a:xfrm>
          <a:prstGeom prst="rect">
            <a:avLst/>
          </a:prstGeom>
          <a:noFill/>
          <a:ln>
            <a:noFill/>
          </a:ln>
        </p:spPr>
      </p:pic>
      <p:pic>
        <p:nvPicPr>
          <p:cNvPr id="167" name="Google Shape;167;p9"/>
          <p:cNvPicPr preferRelativeResize="0"/>
          <p:nvPr/>
        </p:nvPicPr>
        <p:blipFill rotWithShape="1">
          <a:blip r:embed="rId4">
            <a:alphaModFix/>
          </a:blip>
          <a:srcRect b="0" l="0" r="0" t="0"/>
          <a:stretch/>
        </p:blipFill>
        <p:spPr>
          <a:xfrm>
            <a:off x="6760395" y="1690688"/>
            <a:ext cx="2514600" cy="3733800"/>
          </a:xfrm>
          <a:prstGeom prst="rect">
            <a:avLst/>
          </a:prstGeom>
          <a:noFill/>
          <a:ln>
            <a:noFill/>
          </a:ln>
        </p:spPr>
      </p:pic>
      <p:sp>
        <p:nvSpPr>
          <p:cNvPr id="168" name="Google Shape;168;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EC20005            A.Bakshi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2023-08-01T06:20:03Z</dcterms:created>
  <dc:creator>Amit Bakshi</dc:creator>
</cp:coreProperties>
</file>