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5" r:id="rId3"/>
    <p:sldId id="270" r:id="rId4"/>
    <p:sldId id="307" r:id="rId5"/>
    <p:sldId id="344" r:id="rId6"/>
    <p:sldId id="345" r:id="rId7"/>
    <p:sldId id="346" r:id="rId8"/>
    <p:sldId id="389" r:id="rId9"/>
    <p:sldId id="310" r:id="rId10"/>
    <p:sldId id="315" r:id="rId11"/>
    <p:sldId id="311" r:id="rId12"/>
    <p:sldId id="390" r:id="rId13"/>
    <p:sldId id="312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420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7" r:id="rId33"/>
    <p:sldId id="369" r:id="rId34"/>
    <p:sldId id="370" r:id="rId35"/>
    <p:sldId id="371" r:id="rId36"/>
    <p:sldId id="373" r:id="rId37"/>
    <p:sldId id="374" r:id="rId38"/>
    <p:sldId id="375" r:id="rId39"/>
    <p:sldId id="376" r:id="rId40"/>
    <p:sldId id="437" r:id="rId41"/>
    <p:sldId id="438" r:id="rId42"/>
  </p:sldIdLst>
  <p:sldSz cx="9144000" cy="6858000" type="screen4x3"/>
  <p:notesSz cx="7099300" cy="10234613"/>
  <p:defaultTextStyle>
    <a:defPPr>
      <a:defRPr lang="th-TH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4A4"/>
    <a:srgbClr val="542ABC"/>
    <a:srgbClr val="6666FF"/>
    <a:srgbClr val="800080"/>
    <a:srgbClr val="339966"/>
    <a:srgbClr val="CC3300"/>
    <a:srgbClr val="8EC1D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1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notesMaster" Target="notesMasters/notesMaster1.xml" /><Relationship Id="rId48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85CBE9-C18A-4D1F-A3C7-B7BEAF5BB15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x-none" sz="1200" dirty="0">
                <a:cs typeface="Arial" panose="020B0604020202020204" pitchFamily="34" charset="0"/>
              </a:rPr>
              <a:t>‹#›</a:t>
            </a:fld>
            <a:endParaRPr lang="en-US" altLang="x-none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  <a:ea typeface="+mn-ea"/>
                <a:cs typeface="Angsana New" pitchFamily="18" charset="-34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h-TH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  <a:ea typeface="+mn-ea"/>
                <a:cs typeface="Angsana New" pitchFamily="18" charset="-34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h-TH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7168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h-TH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h-TH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h-TH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h-TH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h-TH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  <a:ea typeface="+mn-ea"/>
                <a:cs typeface="Angsana New" pitchFamily="18" charset="-34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h-TH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defTabSz="990600" eaLnBrk="1" hangingPunct="1">
              <a:buNone/>
            </a:pPr>
            <a:fld id="{9A0DB2DC-4C9A-4742-B13C-FB6460FD3503}" type="slidenum">
              <a:rPr lang="en-US" altLang="x-none" sz="1300" dirty="0">
                <a:ea typeface="Angsana New" pitchFamily="18" charset="-34"/>
              </a:rPr>
              <a:t>‹#›</a:t>
            </a:fld>
            <a:endParaRPr lang="en-US" altLang="x-none" sz="1300" dirty="0">
              <a:ea typeface="Angsana New" pitchFamily="18" charset="-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en-US" altLang="x-none" dirty="0"/>
          </a:p>
        </p:txBody>
      </p:sp>
      <p:sp>
        <p:nvSpPr>
          <p:cNvPr id="727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algn="r" defTabSz="990600" eaLnBrk="1" hangingPunct="1"/>
            <a:fld id="{9A0DB2DC-4C9A-4742-B13C-FB6460FD3503}" type="slidenum">
              <a:rPr lang="en-US" altLang="x-none" sz="1300" dirty="0">
                <a:ea typeface="Angsana New" pitchFamily="18" charset="-34"/>
              </a:rPr>
              <a:t>1</a:t>
            </a:fld>
            <a:endParaRPr lang="en-US" altLang="x-none" sz="1300" dirty="0">
              <a:ea typeface="Angsana New" pitchFamily="18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144713" cy="62690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3325" cy="62690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12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962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962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14400" y="6477000"/>
            <a:ext cx="1981200" cy="231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400800"/>
            <a:ext cx="29718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553200"/>
            <a:ext cx="1905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x-none" dirty="0">
                <a:cs typeface="Arial" panose="020B0604020202020204" pitchFamily="34" charset="0"/>
              </a:rPr>
              <a:t>‹#›</a:t>
            </a:fld>
            <a:endParaRPr lang="en-US" altLang="x-none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anose="05020102010507070707" pitchFamily="18" charset="2"/>
              <a:buChar char="©"/>
              <a:defRPr/>
            </a:lvl1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7975" y="1295400"/>
            <a:ext cx="4208463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8838" y="1295400"/>
            <a:ext cx="4210050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488" tIns="44450" rIns="90488" bIns="4445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 2" panose="05020102010507070707" pitchFamily="18" charset="2"/>
              <a:buNone/>
              <a:defRPr/>
            </a:pPr>
            <a:r>
              <a:rPr kumimoji="1" lang="en-US" altLang="zh-TW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Click icon to add picture</a:t>
            </a: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/>
          </p:cNvSpPr>
          <p:nvPr>
            <p:ph type="body" idx="1"/>
          </p:nvPr>
        </p:nvSpPr>
        <p:spPr>
          <a:xfrm>
            <a:off x="307975" y="1295400"/>
            <a:ext cx="8570913" cy="5202238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7" name="Rectangle 7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75675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grpSp>
        <p:nvGrpSpPr>
          <p:cNvPr id="1028" name="Group 8"/>
          <p:cNvGrpSpPr/>
          <p:nvPr/>
        </p:nvGrpSpPr>
        <p:grpSpPr>
          <a:xfrm>
            <a:off x="-9525" y="1049338"/>
            <a:ext cx="9151938" cy="82550"/>
            <a:chOff x="1" y="591"/>
            <a:chExt cx="5759" cy="52"/>
          </a:xfrm>
        </p:grpSpPr>
        <p:sp>
          <p:nvSpPr>
            <p:cNvPr id="107529" name="Line 9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629400" y="6540500"/>
            <a:ext cx="22987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Logic Design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534400" y="6705600"/>
            <a:ext cx="609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cover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PMingLiU" pitchFamily="18" charset="-120"/>
          <a:cs typeface="PMingLiU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anose="02040602050305030304" pitchFamily="18" charset="0"/>
          <a:ea typeface="PMingLiU" pitchFamily="18" charset="-120"/>
          <a:cs typeface="PMingLiU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anose="02040602050305030304" pitchFamily="18" charset="0"/>
          <a:ea typeface="PMingLiU" pitchFamily="18" charset="-120"/>
          <a:cs typeface="PMingLiU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anose="02040602050305030304" pitchFamily="18" charset="0"/>
          <a:ea typeface="PMingLiU" pitchFamily="18" charset="-120"/>
          <a:cs typeface="PMingLiU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anose="02040602050305030304" pitchFamily="18" charset="0"/>
          <a:ea typeface="PMingLiU" pitchFamily="18" charset="-120"/>
          <a:cs typeface="PMingLiU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anose="02040602050305030304" pitchFamily="18" charset="0"/>
          <a:ea typeface="PMingLiU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anose="02040602050305030304" pitchFamily="18" charset="0"/>
          <a:ea typeface="PMingLiU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anose="02040602050305030304" pitchFamily="18" charset="0"/>
          <a:ea typeface="PMingLiU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anose="02040602050305030304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 2" panose="05020102010507070707" pitchFamily="18" charset="2"/>
        <a:buChar char="©"/>
        <a:defRPr kumimoji="1" sz="2400">
          <a:solidFill>
            <a:schemeClr val="tx1"/>
          </a:solidFill>
          <a:latin typeface="Times New Roman" panose="02020603050405020304" pitchFamily="18" charset="0"/>
          <a:ea typeface="PMingLiU" pitchFamily="18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Times New Roman" panose="02020603050405020304" pitchFamily="18" charset="0"/>
          <a:ea typeface="PMingLiU" pitchFamily="18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B1BFF"/>
        </a:buClr>
        <a:buSzPct val="80000"/>
        <a:buFont typeface="Times New Roman" panose="02020603050405020304" pitchFamily="18" charset="0"/>
        <a:buChar char="»"/>
        <a:defRPr kumimoji="1" sz="2400">
          <a:solidFill>
            <a:schemeClr val="tx1"/>
          </a:solidFill>
          <a:latin typeface="Times New Roman" panose="02020603050405020304" pitchFamily="18" charset="0"/>
          <a:ea typeface="PMingLiU" pitchFamily="18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Book Antiqua" panose="02040602050305030304" pitchFamily="18" charset="0"/>
        <a:buChar char="−"/>
        <a:defRPr kumimoji="1" sz="1600">
          <a:solidFill>
            <a:schemeClr val="tx1"/>
          </a:solidFill>
          <a:latin typeface="Times New Roman" panose="02020603050405020304" pitchFamily="18" charset="0"/>
          <a:ea typeface="PMingLiU" pitchFamily="18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50000"/>
        <a:buFont typeface="Wingdings" panose="05000000000000000000" pitchFamily="2" charset="2"/>
        <a:buChar char="l"/>
        <a:defRPr kumimoji="1" sz="1400">
          <a:solidFill>
            <a:schemeClr val="tx1"/>
          </a:solidFill>
          <a:latin typeface="Times New Roman" panose="02020603050405020304" pitchFamily="18" charset="0"/>
          <a:ea typeface="PMingLiU" pitchFamily="18" charset="-12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 /><Relationship Id="rId2" Type="http://schemas.openxmlformats.org/officeDocument/2006/relationships/tags" Target="../tags/tag4.xml" /><Relationship Id="rId1" Type="http://schemas.openxmlformats.org/officeDocument/2006/relationships/tags" Target="../tags/tag3.xml" /><Relationship Id="rId4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 /><Relationship Id="rId1" Type="http://schemas.openxmlformats.org/officeDocument/2006/relationships/tags" Target="../tags/tag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png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tags" Target="../tags/tag2.xml" /><Relationship Id="rId1" Type="http://schemas.openxmlformats.org/officeDocument/2006/relationships/tags" Target="../tags/tag1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7" Type="http://schemas.openxmlformats.org/officeDocument/2006/relationships/image" Target="../media/image24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3.png" /><Relationship Id="rId5" Type="http://schemas.openxmlformats.org/officeDocument/2006/relationships/image" Target="../media/image22.png" /><Relationship Id="rId4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vert="horz" wrap="square" lIns="90488" tIns="44450" rIns="90488" bIns="4445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 2" panose="05020102010507070707" pitchFamily="18" charset="2"/>
              <a:buNone/>
              <a:defRPr/>
            </a:pPr>
            <a:r>
              <a:rPr kumimoji="1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0033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 pitchFamily="18" charset="0"/>
              </a:rPr>
              <a:t>Boolean Algebra and Logic Gate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x-none" sz="3800" dirty="0"/>
              <a:t>Proof of </a:t>
            </a:r>
            <a:r>
              <a:rPr lang="en-US" altLang="x-none" sz="3800" i="1" dirty="0"/>
              <a:t>x+x=x</a:t>
            </a:r>
          </a:p>
        </p:txBody>
      </p:sp>
      <p:sp>
        <p:nvSpPr>
          <p:cNvPr id="501763" name="Rectangle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219200"/>
            <a:ext cx="79248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>
              <a:buSzPct val="90000"/>
            </a:pP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We can only use</a:t>
            </a:r>
            <a:b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</a:b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Huntington postulates:</a:t>
            </a:r>
          </a:p>
          <a:p>
            <a:pPr eaLnBrk="1" hangingPunct="1">
              <a:buSzPct val="90000"/>
            </a:pPr>
            <a:endParaRPr kumimoji="1" lang="en-US" altLang="x-none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eaLnBrk="1" hangingPunct="1">
              <a:buSzPct val="90000"/>
            </a:pPr>
            <a:endParaRPr kumimoji="1" lang="en-US" altLang="x-none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x-none" sz="1800" dirty="0"/>
          </a:p>
          <a:p>
            <a:pPr eaLnBrk="1" hangingPunct="1">
              <a:buSzPct val="90000"/>
            </a:pP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Show that </a:t>
            </a:r>
            <a:r>
              <a:rPr kumimoji="1" lang="en-US" altLang="x-none" i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x+x=x</a:t>
            </a: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None/>
            </a:pPr>
            <a:r>
              <a:rPr lang="en-US" altLang="x-none" dirty="0"/>
              <a:t>		   </a:t>
            </a:r>
            <a:r>
              <a:rPr lang="en-US" altLang="x-none" i="1" dirty="0"/>
              <a:t>x+x 	= (x+x)·1</a:t>
            </a:r>
            <a:r>
              <a:rPr lang="en-US" altLang="x-none" dirty="0"/>
              <a:t> 	by 2(b)</a:t>
            </a:r>
          </a:p>
          <a:p>
            <a:pPr lvl="1" eaLnBrk="1" hangingPunct="1">
              <a:buNone/>
            </a:pPr>
            <a:r>
              <a:rPr lang="en-US" altLang="x-none" dirty="0"/>
              <a:t>			= </a:t>
            </a:r>
            <a:r>
              <a:rPr lang="en-US" altLang="x-none" i="1" dirty="0"/>
              <a:t>(x+x)(x+x’)</a:t>
            </a:r>
            <a:r>
              <a:rPr lang="en-US" altLang="x-none" dirty="0"/>
              <a:t>	by 5(a)</a:t>
            </a:r>
          </a:p>
          <a:p>
            <a:pPr lvl="1" eaLnBrk="1" hangingPunct="1">
              <a:buNone/>
            </a:pPr>
            <a:r>
              <a:rPr lang="en-US" altLang="x-none" dirty="0"/>
              <a:t>			= </a:t>
            </a:r>
            <a:r>
              <a:rPr lang="en-US" altLang="x-none" i="1" dirty="0"/>
              <a:t>x+xx’</a:t>
            </a:r>
            <a:r>
              <a:rPr lang="en-US" altLang="x-none" dirty="0"/>
              <a:t>		by 4(b)</a:t>
            </a:r>
          </a:p>
          <a:p>
            <a:pPr lvl="1" eaLnBrk="1" hangingPunct="1">
              <a:buNone/>
            </a:pPr>
            <a:r>
              <a:rPr lang="en-US" altLang="x-none" dirty="0"/>
              <a:t>			= </a:t>
            </a:r>
            <a:r>
              <a:rPr lang="en-US" altLang="x-none" i="1" dirty="0"/>
              <a:t>x+0</a:t>
            </a:r>
            <a:r>
              <a:rPr lang="en-US" altLang="x-none" dirty="0"/>
              <a:t>		by 5(b)</a:t>
            </a:r>
          </a:p>
          <a:p>
            <a:pPr lvl="1" eaLnBrk="1" hangingPunct="1">
              <a:buNone/>
            </a:pPr>
            <a:r>
              <a:rPr lang="en-US" altLang="x-none" dirty="0"/>
              <a:t>			= </a:t>
            </a:r>
            <a:r>
              <a:rPr lang="en-US" altLang="x-none" i="1" dirty="0"/>
              <a:t>x</a:t>
            </a:r>
            <a:r>
              <a:rPr lang="en-US" altLang="x-none" dirty="0"/>
              <a:t>		by 2(a)</a:t>
            </a:r>
          </a:p>
          <a:p>
            <a:pPr lvl="1" eaLnBrk="1" hangingPunct="1">
              <a:buNone/>
            </a:pPr>
            <a:r>
              <a:rPr lang="en-US" altLang="x-none" dirty="0"/>
              <a:t>			   Q.E.D.</a:t>
            </a:r>
          </a:p>
          <a:p>
            <a:pPr eaLnBrk="1" hangingPunct="1">
              <a:buSzPct val="90000"/>
            </a:pP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We can now use Theorem 1(a) in future proofs</a:t>
            </a:r>
          </a:p>
        </p:txBody>
      </p:sp>
      <p:sp>
        <p:nvSpPr>
          <p:cNvPr id="17411" name="Slide Number Placeholder 5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10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6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5800" y="1143000"/>
            <a:ext cx="4495800" cy="2027238"/>
          </a:xfrm>
          <a:prstGeom prst="rect">
            <a:avLst/>
          </a:prstGeom>
          <a:noFill/>
          <a:ln w="12700">
            <a:solidFill>
              <a:srgbClr val="542ABC"/>
            </a:solidFill>
            <a:miter lim="800000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u="sng" kern="1200" cap="none" spc="0" normalizeH="0" baseline="0" noProof="0" dirty="0">
                <a:solidFill>
                  <a:schemeClr val="accent2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Huntington postulates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endParaRPr kumimoji="0" lang="en-US" kern="1200" cap="none" spc="0" normalizeH="0" baseline="0" noProof="0" dirty="0"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Post. 2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 (a) 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x+0=x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 	(b) 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x·1=x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Post. 3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 (a)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x+y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y+x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 (b)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x·y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y·x</a:t>
            </a:r>
            <a:endParaRPr kumimoji="0" lang="en-US" i="1" kern="1200" cap="none" spc="0" normalizeH="0" baseline="0" noProof="0" dirty="0"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Post. 4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 (a) 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x(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y+z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xy+xz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	   (b)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x+yz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= (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x+y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)(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x+z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Post. 5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 (a)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x+x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’=1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 	(b)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x·x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’=0</a:t>
            </a:r>
          </a:p>
        </p:txBody>
      </p:sp>
    </p:spTree>
  </p:cSld>
  <p:clrMapOvr>
    <a:masterClrMapping/>
  </p:clrMapOvr>
  <p:transition>
    <p:cover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x-none" dirty="0"/>
              <a:t> Absorption Property 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7291388" cy="2974975"/>
          </a:xfrm>
        </p:spPr>
        <p:txBody>
          <a:bodyPr vert="horz" wrap="square" lIns="90488" tIns="44450" rIns="90488" bIns="4445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rgbClr val="0000FF"/>
              </a:buClr>
              <a:buSzPct val="90000"/>
              <a:buFont typeface="Wingdings 2" panose="05020102010507070707" pitchFamily="18" charset="2"/>
            </a:pPr>
            <a:r>
              <a:rPr lang="en-US" altLang="zh-TW" dirty="0"/>
              <a:t>Theorem 6(a): </a:t>
            </a:r>
            <a:r>
              <a:rPr lang="en-US" altLang="zh-TW" i="1" dirty="0"/>
              <a:t>x</a:t>
            </a:r>
            <a:r>
              <a:rPr lang="en-US" altLang="zh-TW" dirty="0"/>
              <a:t> + </a:t>
            </a:r>
            <a:r>
              <a:rPr lang="en-US" altLang="zh-TW" i="1" dirty="0"/>
              <a:t>xy</a:t>
            </a:r>
            <a:r>
              <a:rPr lang="en-US" altLang="zh-TW" dirty="0"/>
              <a:t> = </a:t>
            </a:r>
            <a:r>
              <a:rPr lang="en-US" altLang="zh-TW" i="1" dirty="0"/>
              <a:t>x</a:t>
            </a:r>
            <a:endParaRPr lang="en-US" altLang="zh-TW" dirty="0"/>
          </a:p>
          <a:p>
            <a:pPr marL="990600" lvl="1" indent="-533400" eaLnBrk="1" hangingPunct="1">
              <a:lnSpc>
                <a:spcPct val="90000"/>
              </a:lnSpc>
              <a:buClr>
                <a:srgbClr val="FF9900"/>
              </a:buClr>
              <a:buSzPct val="70000"/>
              <a:buFont typeface="Wingdings" panose="05000000000000000000" pitchFamily="2" charset="2"/>
            </a:pPr>
            <a:r>
              <a:rPr lang="en-US" altLang="zh-TW" i="1" dirty="0"/>
              <a:t>x + xy = x</a:t>
            </a:r>
            <a:r>
              <a:rPr lang="zh-TW" altLang="en-US" dirty="0"/>
              <a:t>．</a:t>
            </a:r>
            <a:r>
              <a:rPr lang="en-US" altLang="zh-TW" dirty="0"/>
              <a:t>1 + </a:t>
            </a:r>
            <a:r>
              <a:rPr lang="en-US" altLang="zh-TW" i="1" dirty="0"/>
              <a:t>xy</a:t>
            </a:r>
            <a:r>
              <a:rPr lang="tr-TR" altLang="zh-TW" i="1" dirty="0"/>
              <a:t>    by </a:t>
            </a:r>
            <a:r>
              <a:rPr lang="en-US" altLang="zh-TW" dirty="0"/>
              <a:t>2(b)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FF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i="1" dirty="0"/>
              <a:t>	= x </a:t>
            </a:r>
            <a:r>
              <a:rPr lang="en-US" altLang="zh-TW" dirty="0"/>
              <a:t>(1 + </a:t>
            </a:r>
            <a:r>
              <a:rPr lang="en-US" altLang="zh-TW" i="1" dirty="0"/>
              <a:t>y</a:t>
            </a:r>
            <a:r>
              <a:rPr lang="en-US" altLang="zh-TW" dirty="0"/>
              <a:t>) 	</a:t>
            </a:r>
            <a:r>
              <a:rPr lang="tr-TR" altLang="zh-TW" dirty="0"/>
              <a:t>          </a:t>
            </a:r>
            <a:r>
              <a:rPr lang="en-US" altLang="zh-TW" dirty="0"/>
              <a:t>4(a)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FF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dirty="0"/>
              <a:t>	= </a:t>
            </a:r>
            <a:r>
              <a:rPr lang="en-US" altLang="zh-TW" i="1" dirty="0"/>
              <a:t>x </a:t>
            </a:r>
            <a:r>
              <a:rPr lang="en-US" altLang="zh-TW" dirty="0"/>
              <a:t>(</a:t>
            </a:r>
            <a:r>
              <a:rPr lang="en-US" altLang="zh-TW" i="1" dirty="0"/>
              <a:t>y</a:t>
            </a:r>
            <a:r>
              <a:rPr lang="en-US" altLang="zh-TW" dirty="0"/>
              <a:t> + 1)	</a:t>
            </a:r>
            <a:r>
              <a:rPr lang="tr-TR" altLang="zh-TW" dirty="0"/>
              <a:t>          </a:t>
            </a:r>
            <a:r>
              <a:rPr lang="en-US" altLang="zh-TW" dirty="0"/>
              <a:t>3(a)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FF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dirty="0"/>
              <a:t>	= </a:t>
            </a:r>
            <a:r>
              <a:rPr lang="en-US" altLang="zh-TW" i="1" dirty="0"/>
              <a:t>x</a:t>
            </a:r>
            <a:r>
              <a:rPr lang="zh-TW" altLang="en-US" dirty="0"/>
              <a:t>．</a:t>
            </a:r>
            <a:r>
              <a:rPr lang="en-US" altLang="zh-TW" dirty="0"/>
              <a:t>1		</a:t>
            </a:r>
            <a:r>
              <a:rPr lang="tr-TR" altLang="zh-TW" dirty="0"/>
              <a:t>      Th </a:t>
            </a:r>
            <a:r>
              <a:rPr lang="en-US" altLang="zh-TW" dirty="0"/>
              <a:t>2(a)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FF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dirty="0"/>
              <a:t>	= </a:t>
            </a:r>
            <a:r>
              <a:rPr lang="en-US" altLang="zh-TW" i="1" dirty="0"/>
              <a:t>x		</a:t>
            </a:r>
            <a:r>
              <a:rPr lang="tr-TR" altLang="zh-TW" i="1" dirty="0"/>
              <a:t>          </a:t>
            </a:r>
            <a:r>
              <a:rPr lang="en-US" altLang="zh-TW" dirty="0"/>
              <a:t>2(b)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0000FF"/>
              </a:buClr>
              <a:buSzPct val="90000"/>
              <a:buFont typeface="Wingdings 2" panose="05020102010507070707" pitchFamily="18" charset="2"/>
            </a:pPr>
            <a:endParaRPr lang="tr-TR" altLang="zh-TW" dirty="0"/>
          </a:p>
          <a:p>
            <a:pPr marL="609600" indent="-609600" eaLnBrk="1" hangingPunct="1">
              <a:lnSpc>
                <a:spcPct val="90000"/>
              </a:lnSpc>
              <a:buClr>
                <a:srgbClr val="0000FF"/>
              </a:buClr>
              <a:buSzPct val="90000"/>
              <a:buFont typeface="Wingdings 2" panose="05020102010507070707" pitchFamily="18" charset="2"/>
            </a:pPr>
            <a:r>
              <a:rPr lang="en-US" altLang="zh-TW" dirty="0"/>
              <a:t>Theorem 6(b): </a:t>
            </a:r>
            <a:r>
              <a:rPr lang="en-US" altLang="zh-TW" i="1" dirty="0"/>
              <a:t>x </a:t>
            </a:r>
            <a:r>
              <a:rPr lang="en-US" altLang="zh-TW" dirty="0"/>
              <a:t>(</a:t>
            </a:r>
            <a:r>
              <a:rPr lang="en-US" altLang="zh-TW" i="1" dirty="0"/>
              <a:t>x + y</a:t>
            </a:r>
            <a:r>
              <a:rPr lang="en-US" altLang="zh-TW" dirty="0"/>
              <a:t>) = </a:t>
            </a:r>
            <a:r>
              <a:rPr lang="en-US" altLang="zh-TW" i="1" dirty="0"/>
              <a:t>x	</a:t>
            </a:r>
            <a:r>
              <a:rPr lang="en-US" altLang="zh-TW" dirty="0"/>
              <a:t>by duality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0000FF"/>
              </a:buClr>
              <a:buSzPct val="90000"/>
              <a:buFont typeface="Wingdings 2" panose="05020102010507070707" pitchFamily="18" charset="2"/>
            </a:pPr>
            <a:r>
              <a:rPr lang="en-US" altLang="zh-TW" dirty="0"/>
              <a:t>By means of truth table (another way to proof )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0000FF"/>
              </a:buClr>
              <a:buSzPct val="90000"/>
              <a:buFont typeface="Wingdings 2" panose="05020102010507070707" pitchFamily="18" charset="2"/>
            </a:pPr>
            <a:endParaRPr lang="zh-TW" altLang="en-US" dirty="0"/>
          </a:p>
        </p:txBody>
      </p:sp>
      <p:graphicFrame>
        <p:nvGraphicFramePr>
          <p:cNvPr id="32772" name="Content Placeholder 32771"/>
          <p:cNvGraphicFramePr>
            <a:graphicFrameLocks noGrp="1"/>
          </p:cNvGraphicFramePr>
          <p:nvPr>
            <p:ph sz="half" idx="2"/>
          </p:nvPr>
        </p:nvGraphicFramePr>
        <p:xfrm>
          <a:off x="3416300" y="4745038"/>
          <a:ext cx="3090863" cy="2036763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zh-TW" altLang="en-US" sz="2000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y</a:t>
                      </a:r>
                      <a:endParaRPr lang="zh-TW" altLang="en-US" sz="2000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xy</a:t>
                      </a:r>
                      <a:endParaRPr lang="zh-TW" altLang="en-US" sz="2000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x+xy</a:t>
                      </a:r>
                      <a:endParaRPr lang="zh-TW" altLang="en-US" sz="2000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83" name="Slide Number Placeholder 6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11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0" name="Text Box 3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8200" y="1203325"/>
            <a:ext cx="4419600" cy="2301875"/>
          </a:xfrm>
          <a:prstGeom prst="rect">
            <a:avLst/>
          </a:prstGeom>
          <a:noFill/>
          <a:ln w="12700">
            <a:solidFill>
              <a:srgbClr val="4924A4"/>
            </a:solidFill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u="sng" kern="1200" cap="none" spc="0" normalizeH="0" baseline="0" noProof="0" dirty="0">
                <a:solidFill>
                  <a:schemeClr val="accent2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Huntington postulates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endParaRPr kumimoji="0" lang="en-US" kern="1200" cap="none" spc="0" normalizeH="0" baseline="0" noProof="0" dirty="0"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Post. 2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(a) 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x+0=x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 	(b) 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x·1=x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Post. 3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(a)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x+y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y+x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 (b)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x·y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y·x</a:t>
            </a:r>
            <a:endParaRPr kumimoji="0" lang="en-US" i="1" kern="1200" cap="none" spc="0" normalizeH="0" baseline="0" noProof="0" dirty="0"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Post. 4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(a) 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x(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y+z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xy+xz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	  (b)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x+yz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= (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x+y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)(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x+z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Post. 5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(a)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x+x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’=1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 	(b) </a:t>
            </a:r>
            <a:r>
              <a:rPr kumimoji="0" lang="en-US" i="1" kern="1200" cap="none" spc="0" normalizeH="0" baseline="0" noProof="0" dirty="0" err="1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x·x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’=0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b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Th. 2</a:t>
            </a:r>
            <a:r>
              <a:rPr kumimoji="0" lang="en-US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	  (a) </a:t>
            </a:r>
            <a:r>
              <a:rPr kumimoji="0" lang="en-US" i="1" kern="1200" cap="none" spc="0" normalizeH="0" baseline="0" noProof="0" dirty="0"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x+1=1</a:t>
            </a:r>
          </a:p>
        </p:txBody>
      </p:sp>
    </p:spTree>
  </p:cSld>
  <p:clrMapOvr>
    <a:masterClrMapping/>
  </p:clrMapOvr>
  <p:transition>
    <p:cover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x-none" dirty="0"/>
              <a:t> </a:t>
            </a:r>
            <a:r>
              <a:rPr lang="tr-TR" altLang="x-none" dirty="0"/>
              <a:t>DeMorgan’s Theorem</a:t>
            </a:r>
            <a:endParaRPr lang="en-US" altLang="x-none" dirty="0"/>
          </a:p>
        </p:txBody>
      </p:sp>
      <p:sp>
        <p:nvSpPr>
          <p:cNvPr id="21509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291388" cy="1504950"/>
          </a:xfrm>
        </p:spPr>
        <p:txBody>
          <a:bodyPr vert="horz" wrap="square" lIns="90488" tIns="44450" rIns="90488" bIns="44450" anchor="t" anchorCtr="0"/>
          <a:lstStyle/>
          <a:p>
            <a:pPr marL="609600" indent="-609600" eaLnBrk="1" hangingPunct="1">
              <a:buClr>
                <a:srgbClr val="0000FF"/>
              </a:buClr>
              <a:buSzPct val="90000"/>
              <a:buFont typeface="Wingdings 2" panose="05020102010507070707" pitchFamily="18" charset="2"/>
            </a:pPr>
            <a:r>
              <a:rPr lang="en-US" altLang="zh-TW" dirty="0"/>
              <a:t>Theorem </a:t>
            </a:r>
            <a:r>
              <a:rPr lang="tr-TR" altLang="zh-TW" dirty="0"/>
              <a:t>5</a:t>
            </a:r>
            <a:r>
              <a:rPr lang="en-US" altLang="zh-TW" dirty="0"/>
              <a:t>(a): </a:t>
            </a:r>
            <a:r>
              <a:rPr lang="tr-TR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+ </a:t>
            </a:r>
            <a:r>
              <a:rPr lang="en-US" altLang="zh-TW" i="1" dirty="0"/>
              <a:t>y</a:t>
            </a:r>
            <a:r>
              <a:rPr lang="tr-TR" altLang="zh-TW" i="1" dirty="0"/>
              <a:t>)’</a:t>
            </a:r>
            <a:r>
              <a:rPr lang="en-US" altLang="zh-TW" dirty="0"/>
              <a:t> = </a:t>
            </a:r>
            <a:r>
              <a:rPr lang="en-US" altLang="zh-TW" i="1" dirty="0"/>
              <a:t>x</a:t>
            </a:r>
            <a:r>
              <a:rPr lang="tr-TR" altLang="zh-TW" i="1" dirty="0"/>
              <a:t>’y’</a:t>
            </a:r>
            <a:endParaRPr lang="en-US" altLang="zh-TW" dirty="0"/>
          </a:p>
          <a:p>
            <a:pPr marL="609600" indent="-609600" eaLnBrk="1" hangingPunct="1">
              <a:buClr>
                <a:srgbClr val="0000FF"/>
              </a:buClr>
              <a:buSzPct val="90000"/>
              <a:buFont typeface="Wingdings 2" panose="05020102010507070707" pitchFamily="18" charset="2"/>
            </a:pPr>
            <a:r>
              <a:rPr lang="en-US" altLang="zh-TW" dirty="0"/>
              <a:t>Theorem </a:t>
            </a:r>
            <a:r>
              <a:rPr lang="tr-TR" altLang="zh-TW" dirty="0"/>
              <a:t>5</a:t>
            </a:r>
            <a:r>
              <a:rPr lang="en-US" altLang="zh-TW" dirty="0"/>
              <a:t>(b): </a:t>
            </a:r>
            <a:r>
              <a:rPr lang="tr-TR" altLang="zh-TW" dirty="0"/>
              <a:t>(</a:t>
            </a:r>
            <a:r>
              <a:rPr lang="en-US" altLang="zh-TW" i="1" dirty="0"/>
              <a:t>x</a:t>
            </a:r>
            <a:r>
              <a:rPr lang="tr-TR" altLang="zh-TW" i="1" dirty="0"/>
              <a:t>y)’</a:t>
            </a:r>
            <a:r>
              <a:rPr lang="en-US" altLang="zh-TW" i="1" dirty="0"/>
              <a:t> </a:t>
            </a:r>
            <a:r>
              <a:rPr lang="tr-TR" altLang="zh-TW" i="1" dirty="0"/>
              <a:t>= </a:t>
            </a:r>
            <a:r>
              <a:rPr lang="en-US" altLang="zh-TW" i="1" dirty="0"/>
              <a:t>x</a:t>
            </a:r>
            <a:r>
              <a:rPr lang="tr-TR" altLang="zh-TW" i="1" dirty="0"/>
              <a:t>’</a:t>
            </a:r>
            <a:r>
              <a:rPr lang="en-US" altLang="zh-TW" i="1" dirty="0"/>
              <a:t> + y</a:t>
            </a:r>
            <a:r>
              <a:rPr lang="tr-TR" altLang="zh-TW" i="1" dirty="0"/>
              <a:t>’</a:t>
            </a:r>
            <a:endParaRPr lang="en-US" altLang="zh-TW" dirty="0"/>
          </a:p>
          <a:p>
            <a:pPr marL="609600" indent="-609600" eaLnBrk="1" hangingPunct="1">
              <a:buClr>
                <a:srgbClr val="0000FF"/>
              </a:buClr>
              <a:buSzPct val="90000"/>
              <a:buFont typeface="Wingdings 2" panose="05020102010507070707" pitchFamily="18" charset="2"/>
            </a:pPr>
            <a:r>
              <a:rPr lang="en-US" altLang="zh-TW" dirty="0"/>
              <a:t>By means of truth table</a:t>
            </a:r>
            <a:endParaRPr lang="zh-TW" altLang="en-US" dirty="0"/>
          </a:p>
        </p:txBody>
      </p:sp>
      <p:graphicFrame>
        <p:nvGraphicFramePr>
          <p:cNvPr id="33796" name="Content Placeholder 33795"/>
          <p:cNvGraphicFramePr>
            <a:graphicFrameLocks noGrp="1"/>
          </p:cNvGraphicFramePr>
          <p:nvPr>
            <p:ph sz="half" idx="2"/>
          </p:nvPr>
        </p:nvGraphicFramePr>
        <p:xfrm>
          <a:off x="762000" y="3124200"/>
          <a:ext cx="7924800" cy="2430463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TW" altLang="en-US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x’</a:t>
                      </a:r>
                      <a:endParaRPr lang="en-US" altLang="zh-TW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</a:t>
                      </a:r>
                      <a:endParaRPr lang="en-US" altLang="zh-TW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tr-TR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TW" altLang="en-US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(x+y)’</a:t>
                      </a:r>
                      <a:endParaRPr lang="en-US" altLang="zh-TW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x’y’</a:t>
                      </a:r>
                      <a:endParaRPr lang="en-US" altLang="zh-TW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</a:t>
                      </a:r>
                      <a:endParaRPr lang="en-US" altLang="zh-TW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x’+y'</a:t>
                      </a:r>
                      <a:endParaRPr lang="en-US" altLang="zh-TW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(xy)’</a:t>
                      </a:r>
                      <a:endParaRPr lang="en-US" altLang="zh-TW" sz="2000" b="1" i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tr-TR" altLang="zh-TW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07" name="Slide Number Placeholder 6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12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x-none" dirty="0"/>
              <a:t> Consensus Theorem</a:t>
            </a:r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 anchorCtr="0"/>
          <a:lstStyle/>
          <a:p>
            <a:pPr marL="609600" indent="-6096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xy + x</a:t>
            </a:r>
            <a:r>
              <a:rPr kumimoji="1" lang="en-US" altLang="x-none" sz="2800" dirty="0">
                <a:latin typeface="Comic Sans MS" panose="030F0702030302020204" pitchFamily="66" charset="0"/>
                <a:ea typeface="PMingLiU" pitchFamily="18" charset="-120"/>
                <a:cs typeface="Times New Roman" panose="02020603050405020304" pitchFamily="18" charset="0"/>
              </a:rPr>
              <a:t>’</a:t>
            </a: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z + </a:t>
            </a:r>
            <a:r>
              <a:rPr kumimoji="1"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yz</a:t>
            </a: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xy + x</a:t>
            </a:r>
            <a:r>
              <a:rPr kumimoji="1" lang="en-US" altLang="x-none" sz="2800" dirty="0">
                <a:latin typeface="Comic Sans MS" panose="030F0702030302020204" pitchFamily="66" charset="0"/>
                <a:ea typeface="PMingLiU" pitchFamily="18" charset="-120"/>
                <a:cs typeface="Times New Roman" panose="02020603050405020304" pitchFamily="18" charset="0"/>
              </a:rPr>
              <a:t>’</a:t>
            </a: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z</a:t>
            </a:r>
          </a:p>
          <a:p>
            <a:pPr marL="609600" indent="-6096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(x+y)</a:t>
            </a:r>
            <a:r>
              <a:rPr kumimoji="1" lang="en-US" altLang="x-none" sz="2800" dirty="0">
                <a:latin typeface="Comic Sans MS" panose="030F0702030302020204" pitchFamily="66" charset="0"/>
                <a:ea typeface="PMingLiU" pitchFamily="18" charset="-120"/>
                <a:cs typeface="Times New Roman" panose="02020603050405020304" pitchFamily="18" charset="0"/>
              </a:rPr>
              <a:t>•</a:t>
            </a: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(x</a:t>
            </a:r>
            <a:r>
              <a:rPr kumimoji="1" lang="en-US" altLang="x-none" sz="2800" dirty="0">
                <a:latin typeface="Comic Sans MS" panose="030F0702030302020204" pitchFamily="66" charset="0"/>
                <a:ea typeface="PMingLiU" pitchFamily="18" charset="-120"/>
                <a:cs typeface="Times New Roman" panose="02020603050405020304" pitchFamily="18" charset="0"/>
              </a:rPr>
              <a:t>’</a:t>
            </a: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+z)</a:t>
            </a:r>
            <a:r>
              <a:rPr kumimoji="1" lang="en-US" altLang="x-none" sz="2800" dirty="0">
                <a:latin typeface="Comic Sans MS" panose="030F0702030302020204" pitchFamily="66" charset="0"/>
                <a:ea typeface="PMingLiU" pitchFamily="18" charset="-120"/>
                <a:cs typeface="Times New Roman" panose="02020603050405020304" pitchFamily="18" charset="0"/>
              </a:rPr>
              <a:t>•</a:t>
            </a:r>
            <a:r>
              <a:rPr kumimoji="1"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(y+z) </a:t>
            </a: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= (x+y)</a:t>
            </a:r>
            <a:r>
              <a:rPr kumimoji="1" lang="en-US" altLang="x-none" sz="2800" dirty="0">
                <a:latin typeface="Comic Sans MS" panose="030F0702030302020204" pitchFamily="66" charset="0"/>
                <a:ea typeface="PMingLiU" pitchFamily="18" charset="-120"/>
                <a:cs typeface="Times New Roman" panose="02020603050405020304" pitchFamily="18" charset="0"/>
              </a:rPr>
              <a:t>•</a:t>
            </a: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(x</a:t>
            </a:r>
            <a:r>
              <a:rPr kumimoji="1" lang="en-US" altLang="x-none" sz="2800" dirty="0">
                <a:latin typeface="Comic Sans MS" panose="030F0702030302020204" pitchFamily="66" charset="0"/>
                <a:ea typeface="PMingLiU" pitchFamily="18" charset="-120"/>
                <a:cs typeface="Times New Roman" panose="02020603050405020304" pitchFamily="18" charset="0"/>
              </a:rPr>
              <a:t>’</a:t>
            </a: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+z)  -- (dual)</a:t>
            </a:r>
          </a:p>
          <a:p>
            <a:pPr marL="609600" indent="-609600" eaLnBrk="1" hangingPunct="1">
              <a:buSzPct val="90000"/>
            </a:pPr>
            <a:r>
              <a:rPr kumimoji="1" lang="en-US" altLang="x-none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Proof:</a:t>
            </a:r>
          </a:p>
          <a:p>
            <a:pPr marL="1009650" lvl="1" indent="-609600" eaLnBrk="1" hangingPunct="1"/>
            <a:r>
              <a:rPr lang="en-US" altLang="zh-TW" sz="2400" i="1" dirty="0"/>
              <a:t>xy + x’z + yz </a:t>
            </a:r>
          </a:p>
          <a:p>
            <a:pPr marL="1409700" lvl="2" indent="-609600" eaLnBrk="1" hangingPunct="1"/>
            <a:r>
              <a:rPr lang="en-US" altLang="zh-TW" sz="2800" i="1" dirty="0"/>
              <a:t>= xy + x’z + 1.yz			</a:t>
            </a:r>
            <a:r>
              <a:rPr lang="en-US" altLang="zh-TW" dirty="0"/>
              <a:t>2(a)</a:t>
            </a:r>
            <a:endParaRPr lang="en-US" altLang="zh-TW" sz="2800" dirty="0"/>
          </a:p>
          <a:p>
            <a:pPr marL="1409700" lvl="2" indent="-609600" eaLnBrk="1" hangingPunct="1"/>
            <a:r>
              <a:rPr lang="en-US" altLang="zh-TW" sz="2800" i="1" dirty="0"/>
              <a:t>= xy + x’z + (x+x’)yz			</a:t>
            </a:r>
            <a:r>
              <a:rPr lang="en-US" altLang="zh-TW" dirty="0"/>
              <a:t>5(a)</a:t>
            </a:r>
          </a:p>
          <a:p>
            <a:pPr marL="1409700" lvl="2" indent="-609600" eaLnBrk="1" hangingPunct="1"/>
            <a:r>
              <a:rPr lang="en-US" altLang="zh-TW" sz="2800" i="1" dirty="0"/>
              <a:t>= xy + x’z + xyz + x’yz		</a:t>
            </a:r>
            <a:r>
              <a:rPr lang="en-US" altLang="zh-TW" dirty="0"/>
              <a:t>3(b) &amp;4(a)</a:t>
            </a:r>
          </a:p>
          <a:p>
            <a:pPr marL="1409700" lvl="2" indent="-609600" eaLnBrk="1" hangingPunct="1"/>
            <a:r>
              <a:rPr lang="en-US" altLang="zh-TW" sz="2800" i="1" dirty="0"/>
              <a:t>= (xy + xyz) + (x’z + x’zy)		</a:t>
            </a:r>
            <a:r>
              <a:rPr lang="en-US" altLang="zh-TW" dirty="0"/>
              <a:t>Th4(a)</a:t>
            </a:r>
          </a:p>
          <a:p>
            <a:pPr marL="1409700" lvl="2" indent="-609600" eaLnBrk="1" hangingPunct="1"/>
            <a:r>
              <a:rPr lang="en-US" altLang="zh-TW" i="1" dirty="0"/>
              <a:t>= x(y + yz) + x’ (z + zy)			</a:t>
            </a:r>
            <a:r>
              <a:rPr lang="en-US" altLang="zh-TW" dirty="0"/>
              <a:t>4(a)</a:t>
            </a:r>
          </a:p>
          <a:p>
            <a:pPr marL="1409700" lvl="2" indent="-609600" eaLnBrk="1" hangingPunct="1"/>
            <a:r>
              <a:rPr lang="en-US" altLang="zh-TW" sz="2800" i="1" dirty="0"/>
              <a:t>= xy + x’z				</a:t>
            </a:r>
            <a:r>
              <a:rPr lang="en-US" altLang="zh-TW" dirty="0"/>
              <a:t>Th6(a)</a:t>
            </a:r>
            <a:r>
              <a:rPr lang="en-US" altLang="zh-TW" sz="2800" dirty="0"/>
              <a:t>	</a:t>
            </a:r>
          </a:p>
          <a:p>
            <a:pPr marL="1409700" lvl="2" indent="-609600" eaLnBrk="1" hangingPunct="1"/>
            <a:r>
              <a:rPr lang="en-US" altLang="x-none" dirty="0"/>
              <a:t>QED (</a:t>
            </a:r>
            <a:r>
              <a:rPr lang="en-US" altLang="x-none" dirty="0">
                <a:solidFill>
                  <a:schemeClr val="tx2"/>
                </a:solidFill>
              </a:rPr>
              <a:t>2</a:t>
            </a:r>
            <a:r>
              <a:rPr lang="en-US" altLang="x-none" dirty="0"/>
              <a:t> true by duality).</a:t>
            </a:r>
          </a:p>
        </p:txBody>
      </p:sp>
      <p:sp>
        <p:nvSpPr>
          <p:cNvPr id="22531" name="Slide Number Placeholder 5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13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sz="3800" dirty="0"/>
              <a:t>Operator Precedence</a:t>
            </a:r>
            <a:endParaRPr lang="en-US" altLang="x-none" sz="3800" dirty="0"/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 anchorCtr="0"/>
          <a:lstStyle/>
          <a:p>
            <a:pPr eaLnBrk="1" hangingPunct="1">
              <a:buSzPct val="90000"/>
            </a:pPr>
            <a:r>
              <a:rPr kumimoji="1" lang="en-US" altLang="zh-TW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The operator precedence for evaluating Boolean Expression is</a:t>
            </a:r>
          </a:p>
          <a:p>
            <a:pPr lvl="1" eaLnBrk="1" hangingPunct="1"/>
            <a:r>
              <a:rPr lang="en-US" altLang="zh-TW" sz="2400" dirty="0"/>
              <a:t>Parentheses </a:t>
            </a:r>
          </a:p>
          <a:p>
            <a:pPr lvl="1" eaLnBrk="1" hangingPunct="1"/>
            <a:r>
              <a:rPr lang="en-US" altLang="zh-TW" sz="2400" dirty="0"/>
              <a:t>NOT</a:t>
            </a:r>
          </a:p>
          <a:p>
            <a:pPr lvl="1" eaLnBrk="1" hangingPunct="1"/>
            <a:r>
              <a:rPr lang="en-US" altLang="zh-TW" sz="2400" dirty="0"/>
              <a:t>AND</a:t>
            </a:r>
          </a:p>
          <a:p>
            <a:pPr lvl="1" eaLnBrk="1" hangingPunct="1"/>
            <a:r>
              <a:rPr lang="en-US" altLang="zh-TW" sz="2400" dirty="0"/>
              <a:t>OR</a:t>
            </a:r>
          </a:p>
          <a:p>
            <a:pPr eaLnBrk="1" hangingPunct="1">
              <a:buSzPct val="90000"/>
            </a:pPr>
            <a:r>
              <a:rPr kumimoji="1" lang="en-US" altLang="zh-TW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Examples</a:t>
            </a:r>
          </a:p>
          <a:p>
            <a:pPr lvl="1" eaLnBrk="1" hangingPunct="1"/>
            <a:r>
              <a:rPr lang="en-US" altLang="zh-TW" sz="2400" i="1" dirty="0"/>
              <a:t>x y' </a:t>
            </a:r>
            <a:r>
              <a:rPr lang="en-US" altLang="zh-TW" sz="2400" dirty="0"/>
              <a:t>+ </a:t>
            </a:r>
            <a:r>
              <a:rPr lang="en-US" altLang="zh-TW" sz="2400" i="1" dirty="0"/>
              <a:t>z</a:t>
            </a:r>
          </a:p>
          <a:p>
            <a:pPr lvl="1" eaLnBrk="1" hangingPunct="1"/>
            <a:r>
              <a:rPr lang="en-US" altLang="zh-TW" sz="2400" dirty="0"/>
              <a:t>(</a:t>
            </a:r>
            <a:r>
              <a:rPr lang="en-US" altLang="zh-TW" sz="2400" i="1" dirty="0"/>
              <a:t>x y</a:t>
            </a:r>
            <a:r>
              <a:rPr lang="en-US" altLang="zh-TW" sz="2400" dirty="0"/>
              <a:t> + </a:t>
            </a:r>
            <a:r>
              <a:rPr lang="en-US" altLang="zh-TW" sz="2400" i="1" dirty="0"/>
              <a:t>z</a:t>
            </a:r>
            <a:r>
              <a:rPr lang="en-US" altLang="zh-TW" sz="2400" dirty="0"/>
              <a:t>)</a:t>
            </a:r>
            <a:r>
              <a:rPr lang="en-US" altLang="zh-TW" sz="2400" i="1" dirty="0"/>
              <a:t>'</a:t>
            </a:r>
            <a:endParaRPr lang="en-US" altLang="zh-TW" sz="2400" dirty="0"/>
          </a:p>
          <a:p>
            <a:pPr eaLnBrk="1" hangingPunct="1">
              <a:buSzPct val="90000"/>
            </a:pPr>
            <a:endParaRPr kumimoji="1" lang="en-US" altLang="x-none" sz="28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555" name="Slide Number Placeholder 5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14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	2.5 Boolean Functions</a:t>
            </a:r>
            <a:endParaRPr lang="zh-TW" altLang="en-US" sz="2500" dirty="0"/>
          </a:p>
        </p:txBody>
      </p:sp>
      <p:sp>
        <p:nvSpPr>
          <p:cNvPr id="24581" name="內容版面配置區 2"/>
          <p:cNvSpPr>
            <a:spLocks noGrp="1"/>
          </p:cNvSpPr>
          <p:nvPr>
            <p:ph idx="1"/>
          </p:nvPr>
        </p:nvSpPr>
        <p:spPr>
          <a:xfrm>
            <a:off x="1066800" y="10668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sz="2800" dirty="0"/>
              <a:t>A Boolean function</a:t>
            </a:r>
          </a:p>
          <a:p>
            <a:pPr lvl="1" eaLnBrk="1" hangingPunct="1"/>
            <a:r>
              <a:rPr lang="en-US" altLang="zh-TW" sz="2400" dirty="0"/>
              <a:t>Binary variables</a:t>
            </a:r>
          </a:p>
          <a:p>
            <a:pPr lvl="1" eaLnBrk="1" hangingPunct="1"/>
            <a:r>
              <a:rPr lang="en-US" altLang="zh-TW" sz="2400" dirty="0"/>
              <a:t>Binary operators OR and AND</a:t>
            </a:r>
          </a:p>
          <a:p>
            <a:pPr lvl="1" eaLnBrk="1" hangingPunct="1"/>
            <a:r>
              <a:rPr lang="en-US" altLang="zh-TW" sz="2400" dirty="0"/>
              <a:t>Unary operator NOT</a:t>
            </a:r>
          </a:p>
          <a:p>
            <a:pPr lvl="1" eaLnBrk="1" hangingPunct="1"/>
            <a:r>
              <a:rPr lang="en-US" altLang="zh-TW" sz="2400" dirty="0"/>
              <a:t>Parentheses</a:t>
            </a:r>
          </a:p>
          <a:p>
            <a:pPr eaLnBrk="1" hangingPunct="1"/>
            <a:r>
              <a:rPr lang="en-US" altLang="zh-TW" sz="2800" dirty="0"/>
              <a:t>Examples</a:t>
            </a:r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= x y z'</a:t>
            </a:r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 = x + y'z</a:t>
            </a:r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baseline="-25000" dirty="0"/>
              <a:t>3 </a:t>
            </a:r>
            <a:r>
              <a:rPr lang="en-US" altLang="zh-TW" sz="2400" i="1" dirty="0"/>
              <a:t> = x' y' z + x' y z + x y'</a:t>
            </a:r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baseline="-25000" dirty="0"/>
              <a:t>4</a:t>
            </a:r>
            <a:r>
              <a:rPr lang="en-US" altLang="zh-TW" sz="2400" i="1" dirty="0"/>
              <a:t> = x y' + x' z</a:t>
            </a:r>
          </a:p>
          <a:p>
            <a:pPr eaLnBrk="1" hangingPunct="1"/>
            <a:endParaRPr lang="zh-TW" altLang="en-US" sz="2800" dirty="0"/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15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Boolean Functions</a:t>
            </a:r>
            <a:endParaRPr lang="zh-TW" altLang="en-US" sz="2500" dirty="0"/>
          </a:p>
        </p:txBody>
      </p:sp>
      <p:sp>
        <p:nvSpPr>
          <p:cNvPr id="25605" name="內容版面配置區 2"/>
          <p:cNvSpPr>
            <a:spLocks noGrp="1"/>
          </p:cNvSpPr>
          <p:nvPr>
            <p:ph idx="1"/>
          </p:nvPr>
        </p:nvSpPr>
        <p:spPr>
          <a:xfrm>
            <a:off x="1066800" y="10668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marL="342900" lvl="1" indent="-342900" eaLnBrk="1" hangingPunct="1"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</a:pPr>
            <a:r>
              <a:rPr lang="en-US" altLang="zh-TW" sz="2400" dirty="0"/>
              <a:t>The truth table of 2</a:t>
            </a:r>
            <a:r>
              <a:rPr lang="en-US" altLang="zh-TW" sz="2400" i="1" baseline="30000" dirty="0"/>
              <a:t>n </a:t>
            </a:r>
            <a:r>
              <a:rPr lang="en-US" altLang="zh-TW" sz="2400" dirty="0"/>
              <a:t>entries (</a:t>
            </a:r>
            <a:r>
              <a:rPr lang="en-US" altLang="zh-TW" dirty="0"/>
              <a:t>n=number of variables</a:t>
            </a:r>
            <a:r>
              <a:rPr lang="en-US" altLang="zh-TW" sz="2400" dirty="0"/>
              <a:t>)</a:t>
            </a:r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2400" i="1" baseline="30000" dirty="0"/>
          </a:p>
          <a:p>
            <a:pPr marL="342900" lvl="1" indent="-342900" eaLnBrk="1" hangingPunct="1">
              <a:buClr>
                <a:srgbClr val="FF0000"/>
              </a:buClr>
              <a:buSzPct val="90000"/>
              <a:buFont typeface="Wingdings" panose="05000000000000000000" pitchFamily="2" charset="2"/>
              <a:buChar char="r"/>
            </a:pPr>
            <a:endParaRPr lang="en-US" altLang="zh-TW" sz="3600" i="1" baseline="300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©"/>
            </a:pPr>
            <a:r>
              <a:rPr lang="en-US" altLang="zh-TW" i="1" baseline="30000" dirty="0"/>
              <a:t> </a:t>
            </a:r>
            <a:r>
              <a:rPr lang="en-US" altLang="zh-TW" dirty="0"/>
              <a:t>Two Boolean expressions may specify the same function</a:t>
            </a:r>
          </a:p>
          <a:p>
            <a:pPr marL="3429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TW" i="1" dirty="0"/>
              <a:t>F</a:t>
            </a:r>
            <a:r>
              <a:rPr lang="en-US" altLang="zh-TW" i="1" baseline="-25000" dirty="0"/>
              <a:t>3 </a:t>
            </a:r>
            <a:r>
              <a:rPr lang="en-US" altLang="zh-TW" dirty="0"/>
              <a:t>=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4</a:t>
            </a:r>
            <a:endParaRPr lang="zh-TW" altLang="en-US" dirty="0"/>
          </a:p>
        </p:txBody>
      </p:sp>
      <p:sp>
        <p:nvSpPr>
          <p:cNvPr id="25603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16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917" name="Table 38916"/>
          <p:cNvGraphicFramePr/>
          <p:nvPr/>
        </p:nvGraphicFramePr>
        <p:xfrm>
          <a:off x="1604963" y="1858963"/>
          <a:ext cx="5719763" cy="3565525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zh-TW" altLang="en-US" sz="2000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y</a:t>
                      </a:r>
                      <a:endParaRPr lang="zh-TW" altLang="en-US" sz="2000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z</a:t>
                      </a:r>
                      <a:endParaRPr lang="zh-TW" altLang="en-US" sz="2000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TW" sz="2000" i="1" baseline="-25000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i="1" baseline="-25000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TW" sz="2000" i="1" baseline="-25000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2000" i="1" baseline="-25000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TW" sz="2000" i="1" baseline="-25000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2000" i="1" baseline="-25000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TW" sz="2000" i="1" baseline="-25000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2000" i="1" baseline="-25000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000" dirty="0">
                        <a:solidFill>
                          <a:srgbClr val="00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Boolean Functions</a:t>
            </a:r>
            <a:endParaRPr lang="zh-TW" altLang="en-US" sz="2500" dirty="0"/>
          </a:p>
        </p:txBody>
      </p:sp>
      <p:sp>
        <p:nvSpPr>
          <p:cNvPr id="26629" name="內容版面配置區 2"/>
          <p:cNvSpPr>
            <a:spLocks noGrp="1"/>
          </p:cNvSpPr>
          <p:nvPr>
            <p:ph idx="1"/>
          </p:nvPr>
        </p:nvSpPr>
        <p:spPr>
          <a:xfrm>
            <a:off x="381000" y="10668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marL="282575" indent="-282575" eaLnBrk="1" hangingPunct="1"/>
            <a:r>
              <a:rPr lang="en-US" altLang="zh-TW" sz="2800" dirty="0"/>
              <a:t>Implementation with logic gates</a:t>
            </a:r>
          </a:p>
          <a:p>
            <a:pPr marL="682625" lvl="1" indent="-282575" eaLnBrk="1" hangingPunct="1"/>
            <a:r>
              <a:rPr lang="en-US" altLang="zh-TW" sz="2400" dirty="0"/>
              <a:t>F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 is more economical</a:t>
            </a:r>
            <a:endParaRPr lang="zh-TW" altLang="en-US" sz="2400" dirty="0"/>
          </a:p>
          <a:p>
            <a:pPr marL="282575" indent="-282575" eaLnBrk="1" hangingPunct="1"/>
            <a:endParaRPr lang="zh-TW" altLang="en-US" sz="2800" dirty="0"/>
          </a:p>
        </p:txBody>
      </p:sp>
      <p:sp>
        <p:nvSpPr>
          <p:cNvPr id="26627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17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61963" y="5292725"/>
            <a:ext cx="6883400" cy="1196975"/>
            <a:chOff x="461963" y="5292725"/>
            <a:chExt cx="6883400" cy="1196975"/>
          </a:xfrm>
        </p:grpSpPr>
        <p:pic>
          <p:nvPicPr>
            <p:cNvPr id="39948" name="Picture 8"/>
            <p:cNvPicPr>
              <a:picLocks noChangeAspect="1"/>
            </p:cNvPicPr>
            <p:nvPr/>
          </p:nvPicPr>
          <p:blipFill>
            <a:blip r:embed="rId2">
              <a:lum bright="-23999" contrast="56000"/>
            </a:blip>
            <a:srcRect r="4303" b="18480"/>
            <a:stretch>
              <a:fillRect/>
            </a:stretch>
          </p:blipFill>
          <p:spPr>
            <a:xfrm>
              <a:off x="461963" y="5292725"/>
              <a:ext cx="5148262" cy="11969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9" name="矩形 12"/>
            <p:cNvSpPr/>
            <p:nvPr/>
          </p:nvSpPr>
          <p:spPr>
            <a:xfrm>
              <a:off x="5645150" y="5683250"/>
              <a:ext cx="1700213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eaLnBrk="1" hangingPunct="1"/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F</a:t>
              </a:r>
              <a:r>
                <a:rPr lang="en-US" altLang="zh-TW" sz="2000" i="1" baseline="-25000" dirty="0">
                  <a:latin typeface="Times New Roman" panose="02020603050405020304" pitchFamily="18" charset="0"/>
                  <a:ea typeface="Angsana New" pitchFamily="18" charset="-34"/>
                </a:rPr>
                <a:t>4</a:t>
              </a:r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 </a:t>
              </a:r>
              <a:r>
                <a:rPr lang="en-US" altLang="zh-TW" sz="2000" dirty="0">
                  <a:latin typeface="Times New Roman" panose="02020603050405020304" pitchFamily="18" charset="0"/>
                  <a:ea typeface="Angsana New" pitchFamily="18" charset="-34"/>
                </a:rPr>
                <a:t>= </a:t>
              </a:r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x y' </a:t>
              </a:r>
              <a:r>
                <a:rPr lang="en-US" altLang="zh-TW" sz="2000" dirty="0">
                  <a:latin typeface="Times New Roman" panose="02020603050405020304" pitchFamily="18" charset="0"/>
                  <a:ea typeface="Angsana New" pitchFamily="18" charset="-34"/>
                </a:rPr>
                <a:t>+ </a:t>
              </a:r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x' z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93700" y="2536825"/>
            <a:ext cx="7991475" cy="2490788"/>
            <a:chOff x="393700" y="2536825"/>
            <a:chExt cx="7991475" cy="2490788"/>
          </a:xfrm>
        </p:grpSpPr>
        <p:pic>
          <p:nvPicPr>
            <p:cNvPr id="39946" name="Picture 7"/>
            <p:cNvPicPr>
              <a:picLocks noChangeAspect="1"/>
            </p:cNvPicPr>
            <p:nvPr/>
          </p:nvPicPr>
          <p:blipFill>
            <a:blip r:embed="rId3">
              <a:lum bright="-23999" contrast="56000"/>
            </a:blip>
            <a:srcRect r="2910" b="10718"/>
            <a:stretch>
              <a:fillRect/>
            </a:stretch>
          </p:blipFill>
          <p:spPr>
            <a:xfrm>
              <a:off x="393700" y="2536825"/>
              <a:ext cx="5205413" cy="24907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7" name="矩形 13"/>
            <p:cNvSpPr/>
            <p:nvPr/>
          </p:nvSpPr>
          <p:spPr>
            <a:xfrm>
              <a:off x="5607050" y="3843338"/>
              <a:ext cx="2778125" cy="4016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lvl="1" indent="0" eaLnBrk="1" hangingPunct="1"/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F</a:t>
              </a:r>
              <a:r>
                <a:rPr lang="en-US" altLang="zh-TW" sz="2000" i="1" baseline="-25000" dirty="0">
                  <a:latin typeface="Times New Roman" panose="02020603050405020304" pitchFamily="18" charset="0"/>
                  <a:ea typeface="Angsana New" pitchFamily="18" charset="-34"/>
                </a:rPr>
                <a:t>3</a:t>
              </a:r>
              <a:r>
                <a:rPr lang="en-US" altLang="zh-TW" sz="2000" baseline="-25000" dirty="0">
                  <a:latin typeface="Times New Roman" panose="02020603050405020304" pitchFamily="18" charset="0"/>
                  <a:ea typeface="Angsana New" pitchFamily="18" charset="-34"/>
                </a:rPr>
                <a:t> </a:t>
              </a:r>
              <a:r>
                <a:rPr lang="en-US" altLang="zh-TW" sz="2000" dirty="0">
                  <a:latin typeface="Times New Roman" panose="02020603050405020304" pitchFamily="18" charset="0"/>
                  <a:ea typeface="Angsana New" pitchFamily="18" charset="-34"/>
                </a:rPr>
                <a:t> = </a:t>
              </a:r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x' y' z </a:t>
              </a:r>
              <a:r>
                <a:rPr lang="en-US" altLang="zh-TW" sz="2000" dirty="0">
                  <a:latin typeface="Times New Roman" panose="02020603050405020304" pitchFamily="18" charset="0"/>
                  <a:ea typeface="Angsana New" pitchFamily="18" charset="-34"/>
                </a:rPr>
                <a:t>+ </a:t>
              </a:r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x' y z </a:t>
              </a:r>
              <a:r>
                <a:rPr lang="en-US" altLang="zh-TW" sz="2000" dirty="0">
                  <a:latin typeface="Times New Roman" panose="02020603050405020304" pitchFamily="18" charset="0"/>
                  <a:ea typeface="Angsana New" pitchFamily="18" charset="-34"/>
                </a:rPr>
                <a:t>+ </a:t>
              </a:r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x y'</a:t>
              </a: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4160838" y="1944688"/>
            <a:ext cx="4805362" cy="1349375"/>
            <a:chOff x="4160838" y="1944688"/>
            <a:chExt cx="4805362" cy="1349375"/>
          </a:xfrm>
        </p:grpSpPr>
        <p:pic>
          <p:nvPicPr>
            <p:cNvPr id="39944" name="Picture 9"/>
            <p:cNvPicPr>
              <a:picLocks noChangeAspect="1"/>
            </p:cNvPicPr>
            <p:nvPr/>
          </p:nvPicPr>
          <p:blipFill>
            <a:blip r:embed="rId4">
              <a:lum bright="-23999" contrast="56000"/>
            </a:blip>
            <a:srcRect r="2939"/>
            <a:stretch>
              <a:fillRect/>
            </a:stretch>
          </p:blipFill>
          <p:spPr>
            <a:xfrm>
              <a:off x="4160838" y="1944688"/>
              <a:ext cx="4562475" cy="13493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5" name="矩形 14"/>
            <p:cNvSpPr/>
            <p:nvPr/>
          </p:nvSpPr>
          <p:spPr>
            <a:xfrm>
              <a:off x="7577138" y="2584450"/>
              <a:ext cx="1389062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lvl="1" indent="0" eaLnBrk="1" hangingPunct="1"/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F</a:t>
              </a:r>
              <a:r>
                <a:rPr lang="en-US" altLang="zh-TW" sz="2000" i="1" baseline="-25000" dirty="0">
                  <a:latin typeface="Times New Roman" panose="02020603050405020304" pitchFamily="18" charset="0"/>
                  <a:ea typeface="Angsana New" pitchFamily="18" charset="-34"/>
                </a:rPr>
                <a:t>2</a:t>
              </a:r>
              <a:r>
                <a:rPr lang="en-US" altLang="zh-TW" sz="2000" dirty="0">
                  <a:latin typeface="Times New Roman" panose="02020603050405020304" pitchFamily="18" charset="0"/>
                  <a:ea typeface="Angsana New" pitchFamily="18" charset="-34"/>
                </a:rPr>
                <a:t> = </a:t>
              </a:r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x</a:t>
              </a:r>
              <a:r>
                <a:rPr lang="en-US" altLang="zh-TW" sz="2000" dirty="0">
                  <a:latin typeface="Times New Roman" panose="02020603050405020304" pitchFamily="18" charset="0"/>
                  <a:ea typeface="Angsana New" pitchFamily="18" charset="-34"/>
                </a:rPr>
                <a:t> + </a:t>
              </a:r>
              <a:r>
                <a:rPr lang="en-US" altLang="zh-TW" sz="2000" i="1" dirty="0">
                  <a:latin typeface="Times New Roman" panose="02020603050405020304" pitchFamily="18" charset="0"/>
                  <a:ea typeface="Angsana New" pitchFamily="18" charset="-34"/>
                </a:rPr>
                <a:t>y'z</a:t>
              </a:r>
            </a:p>
          </p:txBody>
        </p:sp>
      </p:grpSp>
    </p:spTree>
  </p:cSld>
  <p:clrMapOvr>
    <a:masterClrMapping/>
  </p:clrMapOvr>
  <p:transition>
    <p:cover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>
          <a:xfrm>
            <a:off x="-304800" y="0"/>
            <a:ext cx="91440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Algebraic Manipulation</a:t>
            </a:r>
            <a:endParaRPr lang="zh-TW" altLang="en-US" sz="2500" dirty="0"/>
          </a:p>
        </p:txBody>
      </p:sp>
      <p:sp>
        <p:nvSpPr>
          <p:cNvPr id="27653" name="內容版面配置區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dirty="0"/>
              <a:t>When a Boolean expression is implemented with logic gates, each </a:t>
            </a:r>
            <a:r>
              <a:rPr lang="en-US" altLang="zh-TW" b="1" u="sng" dirty="0"/>
              <a:t>term</a:t>
            </a:r>
            <a:r>
              <a:rPr lang="en-US" altLang="zh-TW" dirty="0"/>
              <a:t> requires a gate and each variable (</a:t>
            </a:r>
            <a:r>
              <a:rPr lang="en-US" altLang="zh-TW" b="1" u="sng" dirty="0"/>
              <a:t>Literal</a:t>
            </a:r>
            <a:r>
              <a:rPr lang="en-US" altLang="zh-TW" dirty="0"/>
              <a:t>) within the term designates an input to the gate. (F3 has 3 terms and 8 literal)</a:t>
            </a:r>
          </a:p>
          <a:p>
            <a:pPr eaLnBrk="1" hangingPunct="1"/>
            <a:r>
              <a:rPr lang="en-US" altLang="zh-TW" dirty="0"/>
              <a:t>To </a:t>
            </a:r>
            <a:r>
              <a:rPr lang="en-US" altLang="zh-TW" sz="2800" dirty="0"/>
              <a:t>minimize</a:t>
            </a:r>
            <a:r>
              <a:rPr lang="en-US" altLang="zh-TW" dirty="0"/>
              <a:t> Boolean expressions, minimize the number of literals and the number of terms → a circuit with less equipment</a:t>
            </a:r>
          </a:p>
          <a:p>
            <a:pPr lvl="1" eaLnBrk="1" hangingPunct="1"/>
            <a:r>
              <a:rPr lang="en-US" altLang="zh-TW" sz="2400" dirty="0"/>
              <a:t>It is a hard problem (no specific rules to follow)</a:t>
            </a:r>
          </a:p>
          <a:p>
            <a:pPr eaLnBrk="1" hangingPunct="1"/>
            <a:r>
              <a:rPr lang="en-US" altLang="zh-TW" dirty="0"/>
              <a:t>Example 2.1</a:t>
            </a:r>
          </a:p>
          <a:p>
            <a:pPr lvl="1" eaLnBrk="1" hangingPunct="1">
              <a:buClrTx/>
              <a:buSzPct val="100000"/>
              <a:buFont typeface="Book Antiqua" panose="02040602050305030304" pitchFamily="18" charset="0"/>
              <a:buAutoNum type="arabicPeriod"/>
            </a:pPr>
            <a:r>
              <a:rPr lang="en-US" altLang="zh-TW" b="1" i="1" dirty="0"/>
              <a:t>x</a:t>
            </a:r>
            <a:r>
              <a:rPr lang="en-US" altLang="zh-TW" b="1" dirty="0"/>
              <a:t>(</a:t>
            </a:r>
            <a:r>
              <a:rPr lang="en-US" altLang="zh-TW" b="1" i="1" dirty="0"/>
              <a:t>x'+y</a:t>
            </a:r>
            <a:r>
              <a:rPr lang="en-US" altLang="zh-TW" b="1" dirty="0"/>
              <a:t>) = </a:t>
            </a:r>
            <a:r>
              <a:rPr lang="en-US" altLang="zh-TW" b="1" i="1" dirty="0"/>
              <a:t>xx' + xy </a:t>
            </a:r>
            <a:r>
              <a:rPr lang="en-US" altLang="zh-TW" b="1" dirty="0"/>
              <a:t>= 0+</a:t>
            </a:r>
            <a:r>
              <a:rPr lang="en-US" altLang="zh-TW" b="1" i="1" dirty="0"/>
              <a:t>xy</a:t>
            </a:r>
            <a:r>
              <a:rPr lang="en-US" altLang="zh-TW" b="1" dirty="0"/>
              <a:t> = </a:t>
            </a:r>
            <a:r>
              <a:rPr lang="en-US" altLang="zh-TW" b="1" i="1" dirty="0"/>
              <a:t>xy</a:t>
            </a:r>
          </a:p>
          <a:p>
            <a:pPr lvl="1" eaLnBrk="1" hangingPunct="1">
              <a:buClrTx/>
              <a:buSzPct val="100000"/>
              <a:buFont typeface="Book Antiqua" panose="02040602050305030304" pitchFamily="18" charset="0"/>
              <a:buAutoNum type="arabicPeriod"/>
            </a:pPr>
            <a:r>
              <a:rPr lang="en-US" altLang="zh-TW" b="1" i="1" dirty="0"/>
              <a:t>x+x'y</a:t>
            </a:r>
            <a:r>
              <a:rPr lang="en-US" altLang="zh-TW" b="1" dirty="0"/>
              <a:t> = (</a:t>
            </a:r>
            <a:r>
              <a:rPr lang="en-US" altLang="zh-TW" b="1" i="1" dirty="0"/>
              <a:t>x+x'</a:t>
            </a:r>
            <a:r>
              <a:rPr lang="en-US" altLang="zh-TW" b="1" dirty="0"/>
              <a:t>)(</a:t>
            </a:r>
            <a:r>
              <a:rPr lang="en-US" altLang="zh-TW" b="1" i="1" dirty="0"/>
              <a:t>x+y</a:t>
            </a:r>
            <a:r>
              <a:rPr lang="en-US" altLang="zh-TW" b="1" dirty="0"/>
              <a:t>) = 1 (</a:t>
            </a:r>
            <a:r>
              <a:rPr lang="en-US" altLang="zh-TW" b="1" i="1" dirty="0"/>
              <a:t>x+y</a:t>
            </a:r>
            <a:r>
              <a:rPr lang="en-US" altLang="zh-TW" b="1" dirty="0"/>
              <a:t>) = </a:t>
            </a:r>
            <a:r>
              <a:rPr lang="en-US" altLang="zh-TW" b="1" i="1" dirty="0"/>
              <a:t>x+y</a:t>
            </a:r>
          </a:p>
          <a:p>
            <a:pPr lvl="1" eaLnBrk="1" hangingPunct="1">
              <a:buClrTx/>
              <a:buSzPct val="100000"/>
              <a:buFont typeface="Book Antiqua" panose="02040602050305030304" pitchFamily="18" charset="0"/>
              <a:buAutoNum type="arabicPeriod"/>
            </a:pPr>
            <a:r>
              <a:rPr lang="en-US" altLang="zh-TW" b="1" dirty="0"/>
              <a:t>(</a:t>
            </a:r>
            <a:r>
              <a:rPr lang="en-US" altLang="zh-TW" b="1" i="1" dirty="0"/>
              <a:t>x+y</a:t>
            </a:r>
            <a:r>
              <a:rPr lang="en-US" altLang="zh-TW" b="1" dirty="0"/>
              <a:t>)(</a:t>
            </a:r>
            <a:r>
              <a:rPr lang="en-US" altLang="zh-TW" b="1" i="1" dirty="0"/>
              <a:t>x+y'</a:t>
            </a:r>
            <a:r>
              <a:rPr lang="en-US" altLang="zh-TW" b="1" dirty="0"/>
              <a:t>) = </a:t>
            </a:r>
            <a:r>
              <a:rPr lang="en-US" altLang="zh-TW" b="1" i="1" dirty="0"/>
              <a:t>x+xy+xy'+yy' </a:t>
            </a:r>
            <a:r>
              <a:rPr lang="en-US" altLang="zh-TW" b="1" dirty="0"/>
              <a:t>= </a:t>
            </a:r>
            <a:r>
              <a:rPr lang="en-US" altLang="zh-TW" b="1" i="1" dirty="0"/>
              <a:t>x</a:t>
            </a:r>
            <a:r>
              <a:rPr lang="en-US" altLang="zh-TW" b="1" dirty="0"/>
              <a:t>(1+</a:t>
            </a:r>
            <a:r>
              <a:rPr lang="en-US" altLang="zh-TW" b="1" i="1" dirty="0"/>
              <a:t>y+y'</a:t>
            </a:r>
            <a:r>
              <a:rPr lang="en-US" altLang="zh-TW" b="1" dirty="0"/>
              <a:t>) = </a:t>
            </a:r>
            <a:r>
              <a:rPr lang="en-US" altLang="zh-TW" b="1" i="1" dirty="0"/>
              <a:t>x</a:t>
            </a:r>
          </a:p>
          <a:p>
            <a:pPr lvl="1" eaLnBrk="1" hangingPunct="1">
              <a:buClrTx/>
              <a:buSzPct val="100000"/>
              <a:buFont typeface="Book Antiqua" panose="02040602050305030304" pitchFamily="18" charset="0"/>
              <a:buAutoNum type="arabicPeriod"/>
            </a:pPr>
            <a:r>
              <a:rPr lang="en-US" altLang="zh-TW" b="1" i="1" dirty="0"/>
              <a:t>xy + x'z + yz </a:t>
            </a:r>
            <a:r>
              <a:rPr lang="en-US" altLang="zh-TW" b="1" dirty="0"/>
              <a:t>= </a:t>
            </a:r>
            <a:r>
              <a:rPr lang="en-US" altLang="zh-TW" b="1" i="1" dirty="0"/>
              <a:t>xy + x'z + yz</a:t>
            </a:r>
            <a:r>
              <a:rPr lang="en-US" altLang="zh-TW" b="1" dirty="0"/>
              <a:t>(</a:t>
            </a:r>
            <a:r>
              <a:rPr lang="en-US" altLang="zh-TW" b="1" i="1" dirty="0"/>
              <a:t>x+x'</a:t>
            </a:r>
            <a:r>
              <a:rPr lang="en-US" altLang="zh-TW" b="1" dirty="0"/>
              <a:t>) = </a:t>
            </a:r>
            <a:r>
              <a:rPr lang="en-US" altLang="zh-TW" b="1" i="1" dirty="0"/>
              <a:t>xy + x'z + yzx + yzx' </a:t>
            </a:r>
            <a:r>
              <a:rPr lang="en-US" altLang="zh-TW" b="1" dirty="0"/>
              <a:t>= </a:t>
            </a:r>
            <a:r>
              <a:rPr lang="en-US" altLang="zh-TW" b="1" i="1" dirty="0"/>
              <a:t>xy</a:t>
            </a:r>
            <a:r>
              <a:rPr lang="en-US" altLang="zh-TW" b="1" dirty="0"/>
              <a:t>(1+</a:t>
            </a:r>
            <a:r>
              <a:rPr lang="en-US" altLang="zh-TW" b="1" i="1" dirty="0"/>
              <a:t>z</a:t>
            </a:r>
            <a:r>
              <a:rPr lang="en-US" altLang="zh-TW" b="1" dirty="0"/>
              <a:t>) + </a:t>
            </a:r>
            <a:r>
              <a:rPr lang="en-US" altLang="zh-TW" b="1" i="1" dirty="0"/>
              <a:t>x'z</a:t>
            </a:r>
            <a:r>
              <a:rPr lang="en-US" altLang="zh-TW" b="1" dirty="0"/>
              <a:t>(1+</a:t>
            </a:r>
            <a:r>
              <a:rPr lang="en-US" altLang="zh-TW" b="1" i="1" dirty="0"/>
              <a:t>y</a:t>
            </a:r>
            <a:r>
              <a:rPr lang="en-US" altLang="zh-TW" b="1" dirty="0"/>
              <a:t>) = </a:t>
            </a:r>
            <a:r>
              <a:rPr lang="en-US" altLang="zh-TW" b="1" i="1" dirty="0"/>
              <a:t>xy +x'z</a:t>
            </a:r>
          </a:p>
          <a:p>
            <a:pPr lvl="1" eaLnBrk="1" hangingPunct="1">
              <a:buClrTx/>
              <a:buSzPct val="100000"/>
              <a:buFont typeface="Book Antiqua" panose="02040602050305030304" pitchFamily="18" charset="0"/>
              <a:buAutoNum type="arabicPeriod"/>
            </a:pPr>
            <a:r>
              <a:rPr lang="en-US" altLang="zh-TW" b="1" dirty="0"/>
              <a:t>(</a:t>
            </a:r>
            <a:r>
              <a:rPr lang="en-US" altLang="zh-TW" b="1" i="1" dirty="0"/>
              <a:t>x+y</a:t>
            </a:r>
            <a:r>
              <a:rPr lang="en-US" altLang="zh-TW" b="1" dirty="0"/>
              <a:t>)(</a:t>
            </a:r>
            <a:r>
              <a:rPr lang="en-US" altLang="zh-TW" b="1" i="1" dirty="0"/>
              <a:t>x'</a:t>
            </a:r>
            <a:r>
              <a:rPr lang="en-US" altLang="zh-TW" b="1" dirty="0"/>
              <a:t>+</a:t>
            </a:r>
            <a:r>
              <a:rPr lang="en-US" altLang="zh-TW" b="1" i="1" dirty="0"/>
              <a:t>z</a:t>
            </a:r>
            <a:r>
              <a:rPr lang="en-US" altLang="zh-TW" b="1" dirty="0"/>
              <a:t>)(</a:t>
            </a:r>
            <a:r>
              <a:rPr lang="en-US" altLang="zh-TW" b="1" i="1" dirty="0"/>
              <a:t>y+z</a:t>
            </a:r>
            <a:r>
              <a:rPr lang="en-US" altLang="zh-TW" b="1" dirty="0"/>
              <a:t>) = (</a:t>
            </a:r>
            <a:r>
              <a:rPr lang="en-US" altLang="zh-TW" b="1" i="1" dirty="0"/>
              <a:t>x+y</a:t>
            </a:r>
            <a:r>
              <a:rPr lang="en-US" altLang="zh-TW" b="1" dirty="0"/>
              <a:t>)(</a:t>
            </a:r>
            <a:r>
              <a:rPr lang="en-US" altLang="zh-TW" b="1" i="1" dirty="0"/>
              <a:t>x'+z</a:t>
            </a:r>
            <a:r>
              <a:rPr lang="en-US" altLang="zh-TW" b="1" dirty="0"/>
              <a:t>), by duality from function 4. (</a:t>
            </a:r>
            <a:r>
              <a:rPr lang="en-US" altLang="zh-TW" b="1" i="1" dirty="0">
                <a:solidFill>
                  <a:srgbClr val="0000FF"/>
                </a:solidFill>
              </a:rPr>
              <a:t>consensus theorem</a:t>
            </a:r>
            <a:r>
              <a:rPr lang="en-US" altLang="zh-TW" b="1" dirty="0">
                <a:solidFill>
                  <a:srgbClr val="0000FF"/>
                </a:solidFill>
              </a:rPr>
              <a:t> </a:t>
            </a:r>
            <a:r>
              <a:rPr lang="en-US" altLang="zh-TW" b="1" dirty="0"/>
              <a:t>with duality)</a:t>
            </a:r>
          </a:p>
        </p:txBody>
      </p:sp>
      <p:sp>
        <p:nvSpPr>
          <p:cNvPr id="27651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18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Complement of a Function</a:t>
            </a:r>
            <a:endParaRPr lang="zh-TW" altLang="en-US" sz="2500" dirty="0"/>
          </a:p>
        </p:txBody>
      </p:sp>
      <p:sp>
        <p:nvSpPr>
          <p:cNvPr id="28677" name="內容版面配置區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sz="2800" dirty="0"/>
              <a:t>An interchange of 0's for 1's and 1's for 0's in the value of </a:t>
            </a:r>
            <a:r>
              <a:rPr lang="en-US" altLang="zh-TW" sz="2800" i="1" dirty="0"/>
              <a:t>F</a:t>
            </a:r>
          </a:p>
          <a:p>
            <a:pPr lvl="1" eaLnBrk="1" hangingPunct="1"/>
            <a:r>
              <a:rPr lang="en-US" altLang="zh-TW" sz="2400" dirty="0"/>
              <a:t>By DeMorgan's theorem</a:t>
            </a:r>
          </a:p>
          <a:p>
            <a:pPr lvl="1" eaLnBrk="1" hangingPunct="1"/>
            <a:r>
              <a:rPr lang="en-US" altLang="zh-TW" sz="2400" dirty="0"/>
              <a:t>(</a:t>
            </a:r>
            <a:r>
              <a:rPr lang="en-US" altLang="zh-TW" sz="2400" i="1" dirty="0"/>
              <a:t>A+B+C</a:t>
            </a:r>
            <a:r>
              <a:rPr lang="en-US" altLang="zh-TW" sz="2400" dirty="0"/>
              <a:t>)</a:t>
            </a:r>
            <a:r>
              <a:rPr lang="en-US" altLang="zh-TW" sz="2400" i="1" dirty="0"/>
              <a:t>'</a:t>
            </a:r>
            <a:r>
              <a:rPr lang="en-US" altLang="zh-TW" sz="2400" dirty="0"/>
              <a:t> = (</a:t>
            </a:r>
            <a:r>
              <a:rPr lang="en-US" altLang="zh-TW" sz="2400" i="1" dirty="0"/>
              <a:t>A+X</a:t>
            </a:r>
            <a:r>
              <a:rPr lang="en-US" altLang="zh-TW" sz="2400" dirty="0"/>
              <a:t>)</a:t>
            </a:r>
            <a:r>
              <a:rPr lang="en-US" altLang="zh-TW" sz="2400" i="1" dirty="0"/>
              <a:t>'</a:t>
            </a:r>
            <a:r>
              <a:rPr lang="en-US" altLang="zh-TW" sz="2400" dirty="0"/>
              <a:t>	let </a:t>
            </a:r>
            <a:r>
              <a:rPr lang="en-US" altLang="zh-TW" sz="2400" i="1" dirty="0"/>
              <a:t>B+C</a:t>
            </a:r>
            <a:r>
              <a:rPr lang="en-US" altLang="zh-TW" sz="2400" dirty="0"/>
              <a:t> = </a:t>
            </a:r>
            <a:r>
              <a:rPr lang="en-US" altLang="zh-TW" sz="2400" i="1" dirty="0"/>
              <a:t>X</a:t>
            </a:r>
            <a:r>
              <a:rPr lang="en-US" altLang="zh-TW" sz="2400" dirty="0"/>
              <a:t> </a:t>
            </a:r>
          </a:p>
          <a:p>
            <a:pPr lvl="1" eaLnBrk="1" hangingPunct="1">
              <a:buNone/>
            </a:pPr>
            <a:r>
              <a:rPr lang="en-US" altLang="zh-TW" sz="2400" dirty="0"/>
              <a:t>	= </a:t>
            </a:r>
            <a:r>
              <a:rPr lang="en-US" altLang="zh-TW" sz="2400" i="1" dirty="0"/>
              <a:t>A'X'</a:t>
            </a:r>
            <a:r>
              <a:rPr lang="en-US" altLang="zh-TW" sz="2400" dirty="0"/>
              <a:t> 			by theorem 5(a) (DeMorgan's)</a:t>
            </a:r>
          </a:p>
          <a:p>
            <a:pPr lvl="1" eaLnBrk="1" hangingPunct="1">
              <a:buNone/>
            </a:pPr>
            <a:r>
              <a:rPr lang="en-US" altLang="zh-TW" sz="2400" dirty="0"/>
              <a:t>	= </a:t>
            </a:r>
            <a:r>
              <a:rPr lang="en-US" altLang="zh-TW" sz="2400" i="1" dirty="0"/>
              <a:t>A'</a:t>
            </a:r>
            <a:r>
              <a:rPr lang="en-US" altLang="zh-TW" sz="2400" dirty="0"/>
              <a:t>(</a:t>
            </a:r>
            <a:r>
              <a:rPr lang="en-US" altLang="zh-TW" sz="2400" i="1" dirty="0"/>
              <a:t>B+C</a:t>
            </a:r>
            <a:r>
              <a:rPr lang="en-US" altLang="zh-TW" sz="2400" dirty="0"/>
              <a:t>)</a:t>
            </a:r>
            <a:r>
              <a:rPr lang="en-US" altLang="zh-TW" sz="2400" i="1" dirty="0"/>
              <a:t>'</a:t>
            </a:r>
            <a:r>
              <a:rPr lang="en-US" altLang="zh-TW" sz="2400" dirty="0"/>
              <a:t>		substitute </a:t>
            </a:r>
            <a:r>
              <a:rPr lang="en-US" altLang="zh-TW" sz="2400" i="1" dirty="0"/>
              <a:t>B</a:t>
            </a:r>
            <a:r>
              <a:rPr lang="en-US" altLang="zh-TW" sz="2400" dirty="0"/>
              <a:t>+</a:t>
            </a:r>
            <a:r>
              <a:rPr lang="en-US" altLang="zh-TW" sz="2400" i="1" dirty="0"/>
              <a:t>C</a:t>
            </a:r>
            <a:r>
              <a:rPr lang="en-US" altLang="zh-TW" sz="2400" dirty="0"/>
              <a:t> = </a:t>
            </a:r>
            <a:r>
              <a:rPr lang="en-US" altLang="zh-TW" sz="2400" i="1" dirty="0"/>
              <a:t>X</a:t>
            </a:r>
            <a:r>
              <a:rPr lang="en-US" altLang="zh-TW" sz="2400" dirty="0"/>
              <a:t>		</a:t>
            </a:r>
          </a:p>
          <a:p>
            <a:pPr lvl="1" eaLnBrk="1" hangingPunct="1">
              <a:buNone/>
            </a:pPr>
            <a:r>
              <a:rPr lang="en-US" altLang="zh-TW" sz="2400" dirty="0"/>
              <a:t>	= </a:t>
            </a:r>
            <a:r>
              <a:rPr lang="en-US" altLang="zh-TW" sz="2400" i="1" dirty="0"/>
              <a:t>A'</a:t>
            </a:r>
            <a:r>
              <a:rPr lang="en-US" altLang="zh-TW" sz="2400" dirty="0"/>
              <a:t>(</a:t>
            </a:r>
            <a:r>
              <a:rPr lang="en-US" altLang="zh-TW" sz="2400" i="1" dirty="0"/>
              <a:t>B'C'</a:t>
            </a:r>
            <a:r>
              <a:rPr lang="en-US" altLang="zh-TW" sz="2400" dirty="0"/>
              <a:t>)		            	by theorem 5(a) (DeMorgan's)</a:t>
            </a:r>
          </a:p>
          <a:p>
            <a:pPr lvl="1" eaLnBrk="1" hangingPunct="1">
              <a:buNone/>
            </a:pPr>
            <a:r>
              <a:rPr lang="en-US" altLang="zh-TW" sz="2400" dirty="0"/>
              <a:t>	= </a:t>
            </a:r>
            <a:r>
              <a:rPr lang="en-US" altLang="zh-TW" sz="2400" i="1" dirty="0"/>
              <a:t>A'B'C'</a:t>
            </a:r>
            <a:r>
              <a:rPr lang="en-US" altLang="zh-TW" sz="2400" dirty="0"/>
              <a:t>		               by theorem 4(b) (associative)</a:t>
            </a:r>
          </a:p>
          <a:p>
            <a:pPr eaLnBrk="1" hangingPunct="1"/>
            <a:r>
              <a:rPr lang="en-US" altLang="zh-TW" sz="2800" u="sng" dirty="0"/>
              <a:t>Generalization</a:t>
            </a:r>
            <a:r>
              <a:rPr lang="en-US" altLang="zh-TW" sz="2800" dirty="0"/>
              <a:t>: a function is obtained by interchanging AND and OR operators and complementing each literal.</a:t>
            </a:r>
          </a:p>
          <a:p>
            <a:pPr lvl="1" eaLnBrk="1" hangingPunct="1"/>
            <a:r>
              <a:rPr lang="en-US" altLang="zh-TW" sz="2400" dirty="0"/>
              <a:t>(</a:t>
            </a:r>
            <a:r>
              <a:rPr lang="en-US" altLang="zh-TW" sz="2400" i="1" dirty="0"/>
              <a:t>A+B+C+D+ ... +F</a:t>
            </a:r>
            <a:r>
              <a:rPr lang="en-US" altLang="zh-TW" sz="2400" dirty="0"/>
              <a:t>)</a:t>
            </a:r>
            <a:r>
              <a:rPr lang="en-US" altLang="zh-TW" sz="2400" i="1" dirty="0"/>
              <a:t>'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A'B'C'D'</a:t>
            </a:r>
            <a:r>
              <a:rPr lang="en-US" altLang="zh-TW" sz="2400" dirty="0"/>
              <a:t>... </a:t>
            </a:r>
            <a:r>
              <a:rPr lang="en-US" altLang="zh-TW" sz="2400" i="1" dirty="0"/>
              <a:t>F'</a:t>
            </a:r>
          </a:p>
          <a:p>
            <a:pPr lvl="1" eaLnBrk="1" hangingPunct="1"/>
            <a:r>
              <a:rPr lang="en-US" altLang="zh-TW" sz="2400" dirty="0"/>
              <a:t>(</a:t>
            </a:r>
            <a:r>
              <a:rPr lang="en-US" altLang="zh-TW" sz="2400" i="1" dirty="0"/>
              <a:t>ABCD ... F</a:t>
            </a:r>
            <a:r>
              <a:rPr lang="en-US" altLang="zh-TW" sz="2400" dirty="0"/>
              <a:t>)</a:t>
            </a:r>
            <a:r>
              <a:rPr lang="en-US" altLang="zh-TW" sz="2400" i="1" dirty="0"/>
              <a:t>'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A'+ B'+C'+D' </a:t>
            </a:r>
            <a:r>
              <a:rPr lang="en-US" altLang="zh-TW" sz="2400" dirty="0"/>
              <a:t>... +</a:t>
            </a:r>
            <a:r>
              <a:rPr lang="en-US" altLang="zh-TW" sz="2400" i="1" dirty="0"/>
              <a:t>F'</a:t>
            </a:r>
          </a:p>
        </p:txBody>
      </p:sp>
      <p:sp>
        <p:nvSpPr>
          <p:cNvPr id="28675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19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x-none" sz="3800" dirty="0"/>
              <a:t>George Boole</a:t>
            </a:r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381000" y="1066800"/>
            <a:ext cx="60198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>
              <a:buSzPct val="90000"/>
            </a:pPr>
            <a:r>
              <a:rPr kumimoji="1" lang="en-US" altLang="x-none" sz="32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Father of Boolean algebra</a:t>
            </a:r>
          </a:p>
          <a:p>
            <a:pPr eaLnBrk="1" hangingPunct="1">
              <a:buSzPct val="90000"/>
            </a:pPr>
            <a:r>
              <a:rPr kumimoji="1" lang="en-US" altLang="x-none" sz="20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He came up with a type of linguistic algebra, the three most basic operations of which were (and still are) </a:t>
            </a:r>
            <a:r>
              <a:rPr kumimoji="1" lang="en-US" altLang="x-none" sz="2000" b="1" u="sng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AND, OR and NOT</a:t>
            </a:r>
            <a:r>
              <a:rPr kumimoji="1" lang="en-US" altLang="x-none" sz="20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. It was these three functions that formed the basis of his premise, and were the only operations necessary to perform comparisons or basic mathematical functions. </a:t>
            </a:r>
          </a:p>
          <a:p>
            <a:pPr eaLnBrk="1" hangingPunct="1">
              <a:buSzPct val="90000"/>
            </a:pPr>
            <a:r>
              <a:rPr kumimoji="1" lang="en-US" altLang="x-none" sz="20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Boole’s system was based on a binary approach, </a:t>
            </a:r>
            <a:r>
              <a:rPr kumimoji="1" lang="en-US" altLang="x-none" sz="2000" b="1" u="sng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processing only two objects - the yes-no, true-false, on-off, zero-one approach</a:t>
            </a:r>
            <a:r>
              <a:rPr kumimoji="1" lang="en-US" altLang="x-none" sz="20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.</a:t>
            </a:r>
            <a:r>
              <a:rPr kumimoji="1" lang="en-US" altLang="x-none" sz="32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SzPct val="90000"/>
            </a:pPr>
            <a:r>
              <a:rPr kumimoji="1" lang="en-US" altLang="x-none" sz="20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Surprisingly, given his standing in the academic community, Boole's idea was either criticized or completely ignored by the majority of his peers. </a:t>
            </a:r>
          </a:p>
          <a:p>
            <a:pPr eaLnBrk="1" hangingPunct="1">
              <a:buSzPct val="90000"/>
            </a:pPr>
            <a:r>
              <a:rPr kumimoji="1" lang="en-US" altLang="x-none" sz="20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Eventually, one bright student, claude shunnon(1916-2001),  picked up the idea and ran with it</a:t>
            </a:r>
          </a:p>
        </p:txBody>
      </p:sp>
      <p:sp>
        <p:nvSpPr>
          <p:cNvPr id="8195" name="Slide Number Placeholder 5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324600" y="1447800"/>
            <a:ext cx="2743200" cy="3308350"/>
            <a:chOff x="6324600" y="1447800"/>
            <a:chExt cx="2743200" cy="3308350"/>
          </a:xfrm>
        </p:grpSpPr>
        <p:sp>
          <p:nvSpPr>
            <p:cNvPr id="20486" name="Rectangle 4"/>
            <p:cNvSpPr/>
            <p:nvPr/>
          </p:nvSpPr>
          <p:spPr>
            <a:xfrm>
              <a:off x="6324600" y="4419600"/>
              <a:ext cx="2743200" cy="33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/>
            <a:p>
              <a:r>
                <a:rPr lang="en-US" altLang="x-none" sz="1600" dirty="0">
                  <a:solidFill>
                    <a:schemeClr val="tx2"/>
                  </a:solidFill>
                  <a:latin typeface="Arial" panose="020B0604020202020204" pitchFamily="34" charset="0"/>
                </a:rPr>
                <a:t>George Boole (1815 - 1864)</a:t>
              </a:r>
              <a:endParaRPr lang="en-US" altLang="x-none" sz="1400" dirty="0">
                <a:latin typeface="Verdana" panose="020B0604030504040204" pitchFamily="34" charset="0"/>
              </a:endParaRPr>
            </a:p>
          </p:txBody>
        </p:sp>
        <p:pic>
          <p:nvPicPr>
            <p:cNvPr id="20487" name="Picture 5" descr="boole_s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0012" y="1447800"/>
              <a:ext cx="2389188" cy="2895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cover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Examples</a:t>
            </a:r>
            <a:endParaRPr lang="zh-TW" altLang="en-US" sz="2500" dirty="0"/>
          </a:p>
        </p:txBody>
      </p:sp>
      <p:sp>
        <p:nvSpPr>
          <p:cNvPr id="29701" name="內容版面配置區 2"/>
          <p:cNvSpPr>
            <a:spLocks noGrp="1"/>
          </p:cNvSpPr>
          <p:nvPr>
            <p:ph idx="1"/>
          </p:nvPr>
        </p:nvSpPr>
        <p:spPr>
          <a:xfrm>
            <a:off x="609600" y="10668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dirty="0"/>
              <a:t>Example 2.2</a:t>
            </a:r>
          </a:p>
          <a:p>
            <a:pPr lvl="1" eaLnBrk="1" hangingPunct="1"/>
            <a:r>
              <a:rPr lang="en-US" altLang="zh-TW" b="1" i="1" dirty="0"/>
              <a:t>F</a:t>
            </a:r>
            <a:r>
              <a:rPr lang="en-US" altLang="zh-TW" b="1" baseline="-25000" dirty="0"/>
              <a:t>1</a:t>
            </a:r>
            <a:r>
              <a:rPr lang="en-US" altLang="zh-TW" b="1" i="1" dirty="0"/>
              <a:t>' = </a:t>
            </a:r>
            <a:r>
              <a:rPr lang="en-US" altLang="zh-TW" b="1" dirty="0"/>
              <a:t>(</a:t>
            </a:r>
            <a:r>
              <a:rPr lang="en-US" altLang="zh-TW" b="1" i="1" dirty="0"/>
              <a:t>x'yz' + x'y'z</a:t>
            </a:r>
            <a:r>
              <a:rPr lang="en-US" altLang="zh-TW" b="1" dirty="0"/>
              <a:t>)</a:t>
            </a:r>
            <a:r>
              <a:rPr lang="en-US" altLang="zh-TW" b="1" i="1" dirty="0"/>
              <a:t>'</a:t>
            </a:r>
            <a:r>
              <a:rPr lang="en-US" altLang="zh-TW" b="1" dirty="0"/>
              <a:t> = (</a:t>
            </a:r>
            <a:r>
              <a:rPr lang="en-US" altLang="zh-TW" b="1" i="1" dirty="0"/>
              <a:t>x'yz'</a:t>
            </a:r>
            <a:r>
              <a:rPr lang="en-US" altLang="zh-TW" b="1" dirty="0"/>
              <a:t>)</a:t>
            </a:r>
            <a:r>
              <a:rPr lang="en-US" altLang="zh-TW" b="1" i="1" dirty="0"/>
              <a:t>'</a:t>
            </a:r>
            <a:r>
              <a:rPr lang="en-US" altLang="zh-TW" b="1" dirty="0"/>
              <a:t> (</a:t>
            </a:r>
            <a:r>
              <a:rPr lang="en-US" altLang="zh-TW" b="1" i="1" dirty="0"/>
              <a:t>x'y'z</a:t>
            </a:r>
            <a:r>
              <a:rPr lang="en-US" altLang="zh-TW" b="1" dirty="0"/>
              <a:t>)</a:t>
            </a:r>
            <a:r>
              <a:rPr lang="en-US" altLang="zh-TW" b="1" i="1" dirty="0"/>
              <a:t>'</a:t>
            </a:r>
            <a:r>
              <a:rPr lang="en-US" altLang="zh-TW" b="1" dirty="0"/>
              <a:t> = (</a:t>
            </a:r>
            <a:r>
              <a:rPr lang="en-US" altLang="zh-TW" b="1" i="1" dirty="0"/>
              <a:t>x+y'+z</a:t>
            </a:r>
            <a:r>
              <a:rPr lang="en-US" altLang="zh-TW" b="1" dirty="0"/>
              <a:t>) (</a:t>
            </a:r>
            <a:r>
              <a:rPr lang="en-US" altLang="zh-TW" b="1" i="1" dirty="0"/>
              <a:t>x+y+z'</a:t>
            </a:r>
            <a:r>
              <a:rPr lang="en-US" altLang="zh-TW" b="1" dirty="0"/>
              <a:t>)</a:t>
            </a:r>
          </a:p>
          <a:p>
            <a:pPr lvl="1" eaLnBrk="1" hangingPunct="1"/>
            <a:r>
              <a:rPr lang="en-US" altLang="zh-TW" b="1" i="1" dirty="0"/>
              <a:t>F</a:t>
            </a:r>
            <a:r>
              <a:rPr lang="en-US" altLang="zh-TW" b="1" baseline="-25000" dirty="0"/>
              <a:t>2</a:t>
            </a:r>
            <a:r>
              <a:rPr lang="en-US" altLang="zh-TW" b="1" i="1" dirty="0"/>
              <a:t>' = </a:t>
            </a:r>
            <a:r>
              <a:rPr lang="zh-TW" altLang="en-US" b="1" dirty="0"/>
              <a:t>[</a:t>
            </a:r>
            <a:r>
              <a:rPr lang="en-US" altLang="zh-TW" b="1" i="1" dirty="0"/>
              <a:t>x</a:t>
            </a:r>
            <a:r>
              <a:rPr lang="en-US" altLang="zh-TW" b="1" dirty="0"/>
              <a:t>(</a:t>
            </a:r>
            <a:r>
              <a:rPr lang="en-US" altLang="zh-TW" b="1" i="1" dirty="0"/>
              <a:t>y'z'</a:t>
            </a:r>
            <a:r>
              <a:rPr lang="en-US" altLang="zh-TW" b="1" dirty="0"/>
              <a:t>+</a:t>
            </a:r>
            <a:r>
              <a:rPr lang="en-US" altLang="zh-TW" b="1" i="1" dirty="0"/>
              <a:t>yz</a:t>
            </a:r>
            <a:r>
              <a:rPr lang="en-US" altLang="zh-TW" b="1" dirty="0"/>
              <a:t>)]</a:t>
            </a:r>
            <a:r>
              <a:rPr lang="en-US" altLang="zh-TW" b="1" i="1" dirty="0"/>
              <a:t>'</a:t>
            </a:r>
            <a:r>
              <a:rPr lang="en-US" altLang="zh-TW" b="1" dirty="0"/>
              <a:t> = </a:t>
            </a:r>
            <a:r>
              <a:rPr lang="en-US" altLang="zh-TW" b="1" i="1" dirty="0"/>
              <a:t>x'</a:t>
            </a:r>
            <a:r>
              <a:rPr lang="en-US" altLang="zh-TW" b="1" dirty="0"/>
              <a:t> + (</a:t>
            </a:r>
            <a:r>
              <a:rPr lang="en-US" altLang="zh-TW" b="1" i="1" dirty="0"/>
              <a:t>y'z'+yz</a:t>
            </a:r>
            <a:r>
              <a:rPr lang="en-US" altLang="zh-TW" b="1" dirty="0"/>
              <a:t>)</a:t>
            </a:r>
            <a:r>
              <a:rPr lang="en-US" altLang="zh-TW" b="1" i="1" dirty="0"/>
              <a:t>'</a:t>
            </a:r>
            <a:r>
              <a:rPr lang="en-US" altLang="zh-TW" b="1" dirty="0"/>
              <a:t> = </a:t>
            </a:r>
            <a:r>
              <a:rPr lang="en-US" altLang="zh-TW" b="1" i="1" dirty="0"/>
              <a:t>x'</a:t>
            </a:r>
            <a:r>
              <a:rPr lang="en-US" altLang="zh-TW" b="1" dirty="0"/>
              <a:t> + (</a:t>
            </a:r>
            <a:r>
              <a:rPr lang="en-US" altLang="zh-TW" b="1" i="1" dirty="0"/>
              <a:t>y'z'</a:t>
            </a:r>
            <a:r>
              <a:rPr lang="en-US" altLang="zh-TW" b="1" dirty="0"/>
              <a:t>)</a:t>
            </a:r>
            <a:r>
              <a:rPr lang="en-US" altLang="zh-TW" b="1" i="1" dirty="0"/>
              <a:t>'</a:t>
            </a:r>
            <a:r>
              <a:rPr lang="en-US" altLang="zh-TW" b="1" dirty="0"/>
              <a:t> (</a:t>
            </a:r>
            <a:r>
              <a:rPr lang="en-US" altLang="zh-TW" b="1" i="1" dirty="0"/>
              <a:t>yz</a:t>
            </a:r>
            <a:r>
              <a:rPr lang="en-US" altLang="zh-TW" b="1" dirty="0"/>
              <a:t>)</a:t>
            </a:r>
            <a:r>
              <a:rPr lang="en-US" altLang="zh-TW" b="1" i="1" dirty="0"/>
              <a:t>‘</a:t>
            </a:r>
          </a:p>
          <a:p>
            <a:pPr lvl="1" eaLnBrk="1" hangingPunct="1">
              <a:buNone/>
            </a:pPr>
            <a:r>
              <a:rPr lang="en-US" altLang="zh-TW" b="1" i="1" dirty="0"/>
              <a:t>		   </a:t>
            </a:r>
            <a:r>
              <a:rPr lang="en-US" altLang="zh-TW" b="1" dirty="0"/>
              <a:t>= </a:t>
            </a:r>
            <a:r>
              <a:rPr lang="en-US" altLang="zh-TW" b="1" i="1" dirty="0"/>
              <a:t>x' </a:t>
            </a:r>
            <a:r>
              <a:rPr lang="en-US" altLang="zh-TW" b="1" dirty="0"/>
              <a:t>+ (</a:t>
            </a:r>
            <a:r>
              <a:rPr lang="en-US" altLang="zh-TW" b="1" i="1" dirty="0"/>
              <a:t>y+z</a:t>
            </a:r>
            <a:r>
              <a:rPr lang="en-US" altLang="zh-TW" b="1" dirty="0"/>
              <a:t>) (</a:t>
            </a:r>
            <a:r>
              <a:rPr lang="en-US" altLang="zh-TW" b="1" i="1" dirty="0"/>
              <a:t>y'+z'</a:t>
            </a:r>
            <a:r>
              <a:rPr lang="en-US" altLang="zh-TW" b="1" dirty="0"/>
              <a:t>)</a:t>
            </a:r>
          </a:p>
          <a:p>
            <a:pPr lvl="1" eaLnBrk="1" hangingPunct="1">
              <a:buNone/>
            </a:pPr>
            <a:r>
              <a:rPr lang="en-US" altLang="zh-TW" b="1" dirty="0"/>
              <a:t>	      = </a:t>
            </a:r>
            <a:r>
              <a:rPr lang="en-US" altLang="zh-TW" b="1" i="1" dirty="0"/>
              <a:t>x' </a:t>
            </a:r>
            <a:r>
              <a:rPr lang="en-US" altLang="zh-TW" b="1" dirty="0"/>
              <a:t>+ </a:t>
            </a:r>
            <a:r>
              <a:rPr lang="en-US" altLang="zh-TW" b="1" i="1" dirty="0"/>
              <a:t>yz‘+y'z</a:t>
            </a:r>
            <a:endParaRPr lang="en-US" altLang="zh-TW" b="1" dirty="0"/>
          </a:p>
          <a:p>
            <a:pPr eaLnBrk="1" hangingPunct="1"/>
            <a:r>
              <a:rPr lang="en-US" altLang="zh-TW" dirty="0"/>
              <a:t>Example 2.3: a simpler procedure</a:t>
            </a:r>
          </a:p>
          <a:p>
            <a:pPr lvl="1" eaLnBrk="1" hangingPunct="1"/>
            <a:r>
              <a:rPr lang="en-US" altLang="zh-TW" b="1" dirty="0"/>
              <a:t>Take the dual of the function and complement each literal</a:t>
            </a:r>
          </a:p>
          <a:p>
            <a:pPr lvl="1" eaLnBrk="1" hangingPunct="1">
              <a:buClrTx/>
              <a:buSzPct val="100000"/>
              <a:buFont typeface="Book Antiqua" panose="02040602050305030304" pitchFamily="18" charset="0"/>
              <a:buAutoNum type="arabicPeriod"/>
            </a:pPr>
            <a:r>
              <a:rPr lang="en-US" altLang="zh-TW" b="1" i="1" dirty="0"/>
              <a:t>F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 = </a:t>
            </a:r>
            <a:r>
              <a:rPr lang="en-US" altLang="zh-TW" b="1" i="1" dirty="0"/>
              <a:t>x'yz' </a:t>
            </a:r>
            <a:r>
              <a:rPr lang="en-US" altLang="zh-TW" b="1" dirty="0"/>
              <a:t>+ </a:t>
            </a:r>
            <a:r>
              <a:rPr lang="en-US" altLang="zh-TW" b="1" i="1" dirty="0"/>
              <a:t>x'y'z</a:t>
            </a:r>
            <a:r>
              <a:rPr lang="en-US" altLang="zh-TW" b="1" dirty="0"/>
              <a:t>.  </a:t>
            </a:r>
          </a:p>
          <a:p>
            <a:pPr lvl="1" eaLnBrk="1" hangingPunct="1">
              <a:buClrTx/>
              <a:buSzPct val="100000"/>
              <a:buNone/>
            </a:pPr>
            <a:r>
              <a:rPr lang="en-US" altLang="zh-TW" b="1" dirty="0"/>
              <a:t>	The dual of </a:t>
            </a:r>
            <a:r>
              <a:rPr lang="en-US" altLang="zh-TW" b="1" i="1" dirty="0"/>
              <a:t>F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 is (</a:t>
            </a:r>
            <a:r>
              <a:rPr lang="en-US" altLang="zh-TW" b="1" i="1" dirty="0"/>
              <a:t>x'+y+z'</a:t>
            </a:r>
            <a:r>
              <a:rPr lang="en-US" altLang="zh-TW" b="1" dirty="0"/>
              <a:t>)</a:t>
            </a:r>
            <a:r>
              <a:rPr lang="en-US" altLang="zh-TW" b="1" i="1" dirty="0"/>
              <a:t> </a:t>
            </a:r>
            <a:r>
              <a:rPr lang="en-US" altLang="zh-TW" b="1" dirty="0"/>
              <a:t>(</a:t>
            </a:r>
            <a:r>
              <a:rPr lang="en-US" altLang="zh-TW" b="1" i="1" dirty="0"/>
              <a:t>x'+y'+z</a:t>
            </a:r>
            <a:r>
              <a:rPr lang="en-US" altLang="zh-TW" b="1" dirty="0"/>
              <a:t>).</a:t>
            </a:r>
          </a:p>
          <a:p>
            <a:pPr lvl="1" eaLnBrk="1" hangingPunct="1">
              <a:buNone/>
            </a:pPr>
            <a:r>
              <a:rPr lang="en-US" altLang="zh-TW" b="1" dirty="0"/>
              <a:t>	 	Complement each literal: (</a:t>
            </a:r>
            <a:r>
              <a:rPr lang="en-US" altLang="zh-TW" b="1" i="1" dirty="0"/>
              <a:t>x+y'+z</a:t>
            </a:r>
            <a:r>
              <a:rPr lang="en-US" altLang="zh-TW" b="1" dirty="0"/>
              <a:t>)(</a:t>
            </a:r>
            <a:r>
              <a:rPr lang="en-US" altLang="zh-TW" b="1" i="1" dirty="0"/>
              <a:t>x+y+z'</a:t>
            </a:r>
            <a:r>
              <a:rPr lang="en-US" altLang="zh-TW" b="1" dirty="0"/>
              <a:t>) = </a:t>
            </a:r>
            <a:r>
              <a:rPr lang="en-US" altLang="zh-TW" b="1" i="1" dirty="0"/>
              <a:t>F</a:t>
            </a:r>
            <a:r>
              <a:rPr lang="en-US" altLang="zh-TW" b="1" baseline="-25000" dirty="0"/>
              <a:t>1</a:t>
            </a:r>
            <a:r>
              <a:rPr lang="en-US" altLang="zh-TW" b="1" i="1" dirty="0"/>
              <a:t>'</a:t>
            </a:r>
          </a:p>
          <a:p>
            <a:pPr lvl="1" eaLnBrk="1" hangingPunct="1">
              <a:buClrTx/>
              <a:buSzPct val="100000"/>
              <a:buFont typeface="Book Antiqua" panose="02040602050305030304" pitchFamily="18" charset="0"/>
              <a:buAutoNum type="arabicPeriod" startAt="2"/>
            </a:pPr>
            <a:r>
              <a:rPr lang="en-US" altLang="zh-TW" b="1" i="1" dirty="0"/>
              <a:t>F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 = </a:t>
            </a:r>
            <a:r>
              <a:rPr lang="en-US" altLang="zh-TW" b="1" i="1" dirty="0"/>
              <a:t>x(y' z' </a:t>
            </a:r>
            <a:r>
              <a:rPr lang="en-US" altLang="zh-TW" b="1" dirty="0"/>
              <a:t>+ </a:t>
            </a:r>
            <a:r>
              <a:rPr lang="en-US" altLang="zh-TW" b="1" i="1" dirty="0"/>
              <a:t>yz</a:t>
            </a:r>
            <a:r>
              <a:rPr lang="en-US" altLang="zh-TW" b="1" dirty="0"/>
              <a:t>).  </a:t>
            </a:r>
          </a:p>
          <a:p>
            <a:pPr lvl="1" eaLnBrk="1" hangingPunct="1">
              <a:buClrTx/>
              <a:buSzPct val="100000"/>
              <a:buNone/>
            </a:pPr>
            <a:r>
              <a:rPr lang="en-US" altLang="zh-TW" b="1" dirty="0"/>
              <a:t>	The dual of </a:t>
            </a:r>
            <a:r>
              <a:rPr lang="en-US" altLang="zh-TW" b="1" i="1" dirty="0"/>
              <a:t>F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 is </a:t>
            </a:r>
            <a:r>
              <a:rPr lang="en-US" altLang="zh-TW" b="1" i="1" dirty="0"/>
              <a:t>x</a:t>
            </a:r>
            <a:r>
              <a:rPr lang="en-US" altLang="zh-TW" b="1" dirty="0"/>
              <a:t>+(</a:t>
            </a:r>
            <a:r>
              <a:rPr lang="en-US" altLang="zh-TW" b="1" i="1" dirty="0"/>
              <a:t>y'+z'</a:t>
            </a:r>
            <a:r>
              <a:rPr lang="en-US" altLang="zh-TW" b="1" dirty="0"/>
              <a:t>)</a:t>
            </a:r>
            <a:r>
              <a:rPr lang="en-US" altLang="zh-TW" b="1" i="1" dirty="0"/>
              <a:t> </a:t>
            </a:r>
            <a:r>
              <a:rPr lang="en-US" altLang="zh-TW" b="1" dirty="0"/>
              <a:t>(</a:t>
            </a:r>
            <a:r>
              <a:rPr lang="en-US" altLang="zh-TW" b="1" i="1" dirty="0"/>
              <a:t>y+z</a:t>
            </a:r>
            <a:r>
              <a:rPr lang="en-US" altLang="zh-TW" b="1" dirty="0"/>
              <a:t>).</a:t>
            </a:r>
          </a:p>
          <a:p>
            <a:pPr lvl="1" eaLnBrk="1" hangingPunct="1">
              <a:buNone/>
            </a:pPr>
            <a:r>
              <a:rPr lang="en-US" altLang="zh-TW" b="1" dirty="0"/>
              <a:t>	 	Complement each literal: </a:t>
            </a:r>
            <a:r>
              <a:rPr lang="en-US" altLang="zh-TW" b="1" i="1" dirty="0"/>
              <a:t>x'+</a:t>
            </a:r>
            <a:r>
              <a:rPr lang="en-US" altLang="zh-TW" b="1" dirty="0"/>
              <a:t>(</a:t>
            </a:r>
            <a:r>
              <a:rPr lang="en-US" altLang="zh-TW" b="1" i="1" dirty="0"/>
              <a:t>y+z</a:t>
            </a:r>
            <a:r>
              <a:rPr lang="en-US" altLang="zh-TW" b="1" dirty="0"/>
              <a:t>)(</a:t>
            </a:r>
            <a:r>
              <a:rPr lang="en-US" altLang="zh-TW" b="1" i="1" dirty="0"/>
              <a:t>y' +z'</a:t>
            </a:r>
            <a:r>
              <a:rPr lang="en-US" altLang="zh-TW" b="1" dirty="0"/>
              <a:t>) = </a:t>
            </a:r>
            <a:r>
              <a:rPr lang="en-US" altLang="zh-TW" b="1" i="1" dirty="0"/>
              <a:t>F</a:t>
            </a:r>
            <a:r>
              <a:rPr lang="en-US" altLang="zh-TW" b="1" baseline="-25000" dirty="0"/>
              <a:t>2</a:t>
            </a:r>
            <a:r>
              <a:rPr lang="en-US" altLang="zh-TW" b="1" i="1" dirty="0"/>
              <a:t>'</a:t>
            </a:r>
          </a:p>
        </p:txBody>
      </p:sp>
      <p:sp>
        <p:nvSpPr>
          <p:cNvPr id="29699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20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Canonical and Standard Forms </a:t>
            </a:r>
            <a:endParaRPr lang="zh-TW" altLang="en-US" sz="2500" dirty="0"/>
          </a:p>
        </p:txBody>
      </p:sp>
      <p:sp>
        <p:nvSpPr>
          <p:cNvPr id="30725" name="內容版面配置區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/>
              <a:t>Minterms and Maxterms</a:t>
            </a:r>
          </a:p>
          <a:p>
            <a:pPr eaLnBrk="1" hangingPunct="1"/>
            <a:r>
              <a:rPr lang="en-US" altLang="zh-TW" sz="2800" dirty="0"/>
              <a:t>A minterm (standard product): an AND term consists of all literals in their normal form or in their complement form.</a:t>
            </a:r>
          </a:p>
          <a:p>
            <a:pPr lvl="1" eaLnBrk="1" hangingPunct="1"/>
            <a:r>
              <a:rPr lang="en-US" altLang="zh-TW" sz="2400" dirty="0"/>
              <a:t>For example, two binary variables </a:t>
            </a:r>
            <a:r>
              <a:rPr lang="en-US" altLang="zh-TW" sz="2400" i="1" dirty="0"/>
              <a:t>x </a:t>
            </a:r>
            <a:r>
              <a:rPr lang="en-US" altLang="zh-TW" sz="2400" dirty="0"/>
              <a:t>and </a:t>
            </a:r>
            <a:r>
              <a:rPr lang="en-US" altLang="zh-TW" sz="2400" i="1" dirty="0"/>
              <a:t>y,</a:t>
            </a:r>
          </a:p>
          <a:p>
            <a:pPr lvl="2" eaLnBrk="1" hangingPunct="1"/>
            <a:r>
              <a:rPr lang="en-US" altLang="zh-TW" sz="2000" b="1" i="1" dirty="0"/>
              <a:t>xy, xy', x'y, x'y'</a:t>
            </a:r>
          </a:p>
          <a:p>
            <a:pPr lvl="1" eaLnBrk="1" hangingPunct="1"/>
            <a:r>
              <a:rPr lang="en-US" altLang="zh-TW" sz="2400" dirty="0"/>
              <a:t>It is also called a standard product.</a:t>
            </a:r>
          </a:p>
          <a:p>
            <a:pPr lvl="1" eaLnBrk="1" hangingPunct="1"/>
            <a:r>
              <a:rPr lang="en-US" altLang="zh-TW" sz="2400" i="1" dirty="0"/>
              <a:t>n</a:t>
            </a:r>
            <a:r>
              <a:rPr lang="en-US" altLang="zh-TW" sz="2400" dirty="0"/>
              <a:t> variables can be combined to form 2</a:t>
            </a:r>
            <a:r>
              <a:rPr lang="en-US" altLang="zh-TW" sz="2400" i="1" baseline="40000" dirty="0"/>
              <a:t>n </a:t>
            </a:r>
            <a:r>
              <a:rPr lang="en-US" altLang="zh-TW" sz="2400" dirty="0"/>
              <a:t>minterms.</a:t>
            </a:r>
          </a:p>
          <a:p>
            <a:pPr eaLnBrk="1" hangingPunct="1"/>
            <a:r>
              <a:rPr lang="en-US" altLang="zh-TW" sz="2800" dirty="0"/>
              <a:t>A maxterm (standard sums): an OR term</a:t>
            </a:r>
          </a:p>
          <a:p>
            <a:pPr lvl="1" eaLnBrk="1" hangingPunct="1"/>
            <a:r>
              <a:rPr lang="en-US" altLang="zh-TW" sz="2400" dirty="0"/>
              <a:t>It is also call a standard sum.</a:t>
            </a:r>
          </a:p>
          <a:p>
            <a:pPr lvl="1" eaLnBrk="1" hangingPunct="1"/>
            <a:r>
              <a:rPr lang="en-US" altLang="zh-TW" sz="2400" dirty="0"/>
              <a:t>2</a:t>
            </a:r>
            <a:r>
              <a:rPr lang="en-US" altLang="zh-TW" sz="2400" i="1" baseline="40000" dirty="0"/>
              <a:t>n </a:t>
            </a:r>
            <a:r>
              <a:rPr lang="en-US" altLang="zh-TW" sz="2400" dirty="0"/>
              <a:t>maxterms.</a:t>
            </a:r>
          </a:p>
        </p:txBody>
      </p:sp>
      <p:sp>
        <p:nvSpPr>
          <p:cNvPr id="30723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21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Minterms and Maxterms</a:t>
            </a:r>
            <a:endParaRPr lang="zh-TW" altLang="en-US" sz="2500" dirty="0"/>
          </a:p>
        </p:txBody>
      </p:sp>
      <p:sp>
        <p:nvSpPr>
          <p:cNvPr id="31749" name="內容版面配置區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181600"/>
          </a:xfrm>
        </p:spPr>
        <p:txBody>
          <a:bodyPr vert="horz" wrap="square" lIns="90488" tIns="44450" rIns="90488" bIns="44450" anchor="t" anchorCtr="0"/>
          <a:lstStyle/>
          <a:p>
            <a:pPr marL="342900" lvl="1" indent="-342900" eaLnBrk="1" hangingPunct="1"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</a:pPr>
            <a:r>
              <a:rPr lang="en-US" altLang="zh-TW" sz="2800" dirty="0"/>
              <a:t>Each </a:t>
            </a:r>
            <a:r>
              <a:rPr lang="en-US" altLang="zh-TW" sz="2800" i="1" dirty="0"/>
              <a:t>maxterm</a:t>
            </a:r>
            <a:r>
              <a:rPr lang="en-US" altLang="zh-TW" sz="2800" dirty="0"/>
              <a:t> is the complement of its corresponding </a:t>
            </a:r>
            <a:r>
              <a:rPr lang="en-US" altLang="zh-TW" sz="2800" i="1" dirty="0"/>
              <a:t>minterm</a:t>
            </a:r>
            <a:r>
              <a:rPr lang="en-US" altLang="zh-TW" sz="2800" dirty="0"/>
              <a:t>, and vice versa.</a:t>
            </a:r>
            <a:endParaRPr lang="zh-TW" altLang="en-US" sz="2800" dirty="0"/>
          </a:p>
          <a:p>
            <a:pPr eaLnBrk="1" hangingPunct="1">
              <a:buFont typeface="Wingdings 2" panose="05020102010507070707" pitchFamily="18" charset="2"/>
              <a:buChar char="©"/>
            </a:pPr>
            <a:endParaRPr lang="zh-TW" altLang="en-US" sz="2800" dirty="0"/>
          </a:p>
        </p:txBody>
      </p:sp>
      <p:sp>
        <p:nvSpPr>
          <p:cNvPr id="31747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22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50" name="Picture 6"/>
          <p:cNvPicPr>
            <a:picLocks noChangeAspect="1"/>
          </p:cNvPicPr>
          <p:nvPr/>
        </p:nvPicPr>
        <p:blipFill>
          <a:blip r:embed="rId2">
            <a:lum bright="-28000" contrast="54000"/>
          </a:blip>
          <a:srcRect t="7327"/>
          <a:stretch>
            <a:fillRect/>
          </a:stretch>
        </p:blipFill>
        <p:spPr>
          <a:xfrm>
            <a:off x="533400" y="2564130"/>
            <a:ext cx="8302625" cy="351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57835" y="1447800"/>
            <a:ext cx="80429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Boolean function can be expressed algebraically from a given truth table by forming a minterm for each combination of the variables that produces a 1 in the function and then taking the OR of all those terms.</a:t>
            </a:r>
          </a:p>
        </p:txBody>
      </p:sp>
      <p:sp>
        <p:nvSpPr>
          <p:cNvPr id="45058" name="標題 1"/>
          <p:cNvSpPr>
            <a:spLocks noGrp="1"/>
          </p:cNvSpPr>
          <p:nvPr/>
        </p:nvSpPr>
        <p:spPr>
          <a:xfrm>
            <a:off x="685800" y="152400"/>
            <a:ext cx="7772400" cy="712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+mj-lt"/>
                <a:ea typeface="PMingLiU" pitchFamily="18" charset="-120"/>
                <a:cs typeface="PMingLiU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Book Antiqua" panose="02040602050305030304" pitchFamily="18" charset="0"/>
                <a:ea typeface="PMingLiU" pitchFamily="18" charset="-120"/>
                <a:cs typeface="PMingLiU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Book Antiqua" panose="02040602050305030304" pitchFamily="18" charset="0"/>
                <a:ea typeface="PMingLiU" pitchFamily="18" charset="-120"/>
                <a:cs typeface="PMingLiU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Book Antiqua" panose="02040602050305030304" pitchFamily="18" charset="0"/>
                <a:ea typeface="PMingLiU" pitchFamily="18" charset="-120"/>
                <a:cs typeface="PMingLiU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Book Antiqua" panose="02040602050305030304" pitchFamily="18" charset="0"/>
                <a:ea typeface="PMingLiU" pitchFamily="18" charset="-120"/>
                <a:cs typeface="PMingLiU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Book Antiqua" panose="02040602050305030304" pitchFamily="18" charset="0"/>
                <a:ea typeface="PMingLiU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Book Antiqua" panose="02040602050305030304" pitchFamily="18" charset="0"/>
                <a:ea typeface="PMingLiU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Book Antiqua" panose="02040602050305030304" pitchFamily="18" charset="0"/>
                <a:ea typeface="PMingLiU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Book Antiqua" panose="02040602050305030304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Minterms and Maxterms</a:t>
            </a:r>
            <a:endParaRPr lang="zh-TW" altLang="en-US" sz="2500" dirty="0"/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2">
            <a:lum bright="-29999" contrast="56000"/>
          </a:blip>
          <a:srcRect t="6036"/>
          <a:stretch>
            <a:fillRect/>
          </a:stretch>
        </p:blipFill>
        <p:spPr>
          <a:xfrm>
            <a:off x="1067435" y="3352800"/>
            <a:ext cx="5708650" cy="296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Minterms and Maxterms</a:t>
            </a:r>
            <a:endParaRPr lang="zh-TW" altLang="en-US" sz="2500" dirty="0"/>
          </a:p>
        </p:txBody>
      </p:sp>
      <p:sp>
        <p:nvSpPr>
          <p:cNvPr id="32773" name="內容版面配置區 2"/>
          <p:cNvSpPr>
            <a:spLocks noGrp="1"/>
          </p:cNvSpPr>
          <p:nvPr>
            <p:ph idx="1"/>
          </p:nvPr>
        </p:nvSpPr>
        <p:spPr>
          <a:xfrm>
            <a:off x="1066800" y="10668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sz="2800" dirty="0"/>
              <a:t>An Boolean function can be expressed by</a:t>
            </a:r>
          </a:p>
          <a:p>
            <a:pPr lvl="1" eaLnBrk="1" hangingPunct="1"/>
            <a:r>
              <a:rPr lang="en-US" altLang="zh-TW" sz="2400" dirty="0"/>
              <a:t>A truth table</a:t>
            </a:r>
          </a:p>
          <a:p>
            <a:pPr lvl="1" eaLnBrk="1" hangingPunct="1"/>
            <a:r>
              <a:rPr lang="en-US" altLang="zh-TW" sz="2400" dirty="0"/>
              <a:t>Sum of minterms for each combination of variables that produces a (1) in the function.</a:t>
            </a:r>
            <a:endParaRPr lang="en-US" altLang="zh-TW" sz="7200" dirty="0"/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baseline="-25000" dirty="0"/>
              <a:t>1</a:t>
            </a:r>
            <a:r>
              <a:rPr lang="en-US" altLang="zh-TW" sz="2400" i="1" baseline="-25000" dirty="0"/>
              <a:t> </a:t>
            </a:r>
            <a:r>
              <a:rPr lang="en-US" altLang="zh-TW" sz="2400" i="1" dirty="0"/>
              <a:t>= x'y'z + xy'z' + xyz = m</a:t>
            </a:r>
            <a:r>
              <a:rPr lang="en-US" altLang="zh-TW" sz="2400" i="1" baseline="-25000" dirty="0"/>
              <a:t>1 </a:t>
            </a:r>
            <a:r>
              <a:rPr lang="en-US" altLang="zh-TW" sz="2400" i="1" dirty="0"/>
              <a:t>+ m</a:t>
            </a:r>
            <a:r>
              <a:rPr lang="en-US" altLang="zh-TW" sz="2400" i="1" baseline="-25000" dirty="0"/>
              <a:t>4 </a:t>
            </a:r>
            <a:r>
              <a:rPr lang="en-US" altLang="zh-TW" sz="2400" i="1" dirty="0"/>
              <a:t>+m</a:t>
            </a:r>
            <a:r>
              <a:rPr lang="en-US" altLang="zh-TW" sz="2400" i="1" baseline="-25000" dirty="0"/>
              <a:t>7</a:t>
            </a:r>
            <a:r>
              <a:rPr lang="en-US" altLang="zh-TW" sz="2400" i="1" dirty="0"/>
              <a:t> </a:t>
            </a:r>
            <a:r>
              <a:rPr lang="en-US" altLang="zh-TW" sz="2400" dirty="0"/>
              <a:t>(Minterms)</a:t>
            </a:r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</a:t>
            </a:r>
            <a:r>
              <a:rPr lang="en-US" altLang="zh-TW" sz="2400" i="1" dirty="0"/>
              <a:t>x'yz+ xy'z + xyz'+xyz</a:t>
            </a:r>
            <a:r>
              <a:rPr lang="en-US" altLang="zh-TW" sz="2400" dirty="0"/>
              <a:t> = </a:t>
            </a:r>
            <a:r>
              <a:rPr lang="en-US" altLang="zh-TW" sz="2400" i="1" dirty="0"/>
              <a:t>m</a:t>
            </a:r>
            <a:r>
              <a:rPr lang="en-US" altLang="zh-TW" sz="2400" i="1" baseline="-25000" dirty="0"/>
              <a:t>3 </a:t>
            </a:r>
            <a:r>
              <a:rPr lang="en-US" altLang="zh-TW" sz="2400" i="1" dirty="0"/>
              <a:t>+ m</a:t>
            </a:r>
            <a:r>
              <a:rPr lang="en-US" altLang="zh-TW" sz="2400" i="1" baseline="-25000" dirty="0"/>
              <a:t>5 </a:t>
            </a:r>
            <a:r>
              <a:rPr lang="en-US" altLang="zh-TW" sz="2400" i="1" dirty="0"/>
              <a:t>+m</a:t>
            </a:r>
            <a:r>
              <a:rPr lang="en-US" altLang="zh-TW" sz="2400" i="1" baseline="-25000" dirty="0"/>
              <a:t>6</a:t>
            </a:r>
            <a:r>
              <a:rPr lang="en-US" altLang="zh-TW" sz="2400" i="1" dirty="0"/>
              <a:t> + m</a:t>
            </a:r>
            <a:r>
              <a:rPr lang="en-US" altLang="zh-TW" sz="2400" i="1" baseline="-25000" dirty="0"/>
              <a:t>7</a:t>
            </a:r>
            <a:r>
              <a:rPr lang="en-US" altLang="zh-TW" sz="2400" dirty="0"/>
              <a:t> (Minterms)</a:t>
            </a:r>
            <a:endParaRPr lang="en-US" altLang="zh-TW" sz="2400" i="1" baseline="-25000" dirty="0"/>
          </a:p>
          <a:p>
            <a:pPr eaLnBrk="1" hangingPunct="1"/>
            <a:endParaRPr lang="zh-TW" altLang="en-US" sz="2800" dirty="0"/>
          </a:p>
        </p:txBody>
      </p:sp>
      <p:sp>
        <p:nvSpPr>
          <p:cNvPr id="32771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24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2">
            <a:lum bright="-29999" contrast="56000"/>
          </a:blip>
          <a:srcRect t="6036"/>
          <a:stretch>
            <a:fillRect/>
          </a:stretch>
        </p:blipFill>
        <p:spPr>
          <a:xfrm>
            <a:off x="990600" y="3848100"/>
            <a:ext cx="5708650" cy="296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algn="l" eaLnBrk="1" hangingPunct="1"/>
            <a:r>
              <a:rPr lang="en-US" altLang="zh-TW" dirty="0"/>
              <a:t>Minterms and Maxterms</a:t>
            </a:r>
            <a:endParaRPr lang="zh-TW" altLang="en-US" sz="2500" dirty="0"/>
          </a:p>
        </p:txBody>
      </p:sp>
      <p:sp>
        <p:nvSpPr>
          <p:cNvPr id="33797" name="內容版面配置區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sz="2800" dirty="0"/>
              <a:t>The complement of a Boolean function</a:t>
            </a:r>
          </a:p>
          <a:p>
            <a:pPr lvl="1" eaLnBrk="1" hangingPunct="1"/>
            <a:r>
              <a:rPr lang="en-US" altLang="zh-TW" sz="2400" dirty="0"/>
              <a:t>The minterms that produce a 0</a:t>
            </a:r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i="1" baseline="-25000" dirty="0"/>
              <a:t>1</a:t>
            </a:r>
            <a:r>
              <a:rPr lang="en-US" altLang="zh-TW" sz="2400" i="1" dirty="0"/>
              <a:t>' </a:t>
            </a:r>
            <a:r>
              <a:rPr lang="en-US" altLang="zh-TW" sz="2400" dirty="0"/>
              <a:t>= </a:t>
            </a:r>
            <a:r>
              <a:rPr lang="en-US" altLang="zh-TW" sz="2400" i="1" dirty="0">
                <a:solidFill>
                  <a:srgbClr val="FF0000"/>
                </a:solidFill>
              </a:rPr>
              <a:t>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0</a:t>
            </a:r>
            <a:r>
              <a:rPr lang="en-US" altLang="zh-TW" sz="2400" i="1" dirty="0">
                <a:solidFill>
                  <a:srgbClr val="FF0000"/>
                </a:solidFill>
              </a:rPr>
              <a:t> + 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2 </a:t>
            </a:r>
            <a:r>
              <a:rPr lang="en-US" altLang="zh-TW" sz="2400" i="1" dirty="0">
                <a:solidFill>
                  <a:srgbClr val="FF0000"/>
                </a:solidFill>
              </a:rPr>
              <a:t>+m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3</a:t>
            </a:r>
            <a:r>
              <a:rPr lang="en-US" altLang="zh-TW" sz="2400" i="1" dirty="0">
                <a:solidFill>
                  <a:srgbClr val="FF0000"/>
                </a:solidFill>
              </a:rPr>
              <a:t> + 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5 </a:t>
            </a:r>
            <a:r>
              <a:rPr lang="en-US" altLang="zh-TW" sz="2400" i="1" dirty="0">
                <a:solidFill>
                  <a:srgbClr val="FF0000"/>
                </a:solidFill>
              </a:rPr>
              <a:t>+ 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6</a:t>
            </a:r>
            <a:r>
              <a:rPr lang="en-US" altLang="zh-TW" sz="2400" i="1" dirty="0"/>
              <a:t>	 = x'y'z'+x'yz'+x'yz+xy'z+xyz'</a:t>
            </a:r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i="1" baseline="-25000" dirty="0"/>
              <a:t>1</a:t>
            </a:r>
            <a:r>
              <a:rPr lang="en-US" altLang="zh-TW" sz="2400" i="1" dirty="0"/>
              <a:t>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f</a:t>
            </a:r>
            <a:r>
              <a:rPr lang="en-US" altLang="zh-TW" sz="2400" i="1" baseline="-25000" dirty="0"/>
              <a:t>1</a:t>
            </a:r>
            <a:r>
              <a:rPr lang="en-US" altLang="zh-TW" sz="2400" i="1" dirty="0"/>
              <a:t>'</a:t>
            </a:r>
            <a:r>
              <a:rPr lang="en-US" altLang="zh-TW" sz="2400" dirty="0"/>
              <a:t>)</a:t>
            </a:r>
            <a:r>
              <a:rPr lang="en-US" altLang="zh-TW" sz="2400" i="1" dirty="0"/>
              <a:t>'								</a:t>
            </a:r>
          </a:p>
          <a:p>
            <a:pPr lvl="1" eaLnBrk="1" hangingPunct="1"/>
            <a:r>
              <a:rPr lang="en-US" altLang="zh-TW" sz="2400" i="1" dirty="0"/>
              <a:t>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x+y+z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x+y'+z</a:t>
            </a:r>
            <a:r>
              <a:rPr lang="en-US" altLang="zh-TW" sz="2400" dirty="0"/>
              <a:t>)</a:t>
            </a:r>
            <a:r>
              <a:rPr lang="en-US" altLang="zh-TW" sz="2400" i="1" dirty="0"/>
              <a:t> </a:t>
            </a:r>
            <a:r>
              <a:rPr lang="en-US" altLang="zh-TW" sz="2400" dirty="0"/>
              <a:t>(</a:t>
            </a:r>
            <a:r>
              <a:rPr lang="en-US" altLang="zh-TW" sz="2400" i="1" dirty="0"/>
              <a:t>x+y'+z'</a:t>
            </a:r>
            <a:r>
              <a:rPr lang="en-US" altLang="zh-TW" sz="2400" dirty="0"/>
              <a:t>)</a:t>
            </a:r>
            <a:r>
              <a:rPr lang="en-US" altLang="zh-TW" sz="2400" i="1" dirty="0"/>
              <a:t> </a:t>
            </a:r>
            <a:r>
              <a:rPr lang="en-US" altLang="zh-TW" sz="2400" dirty="0"/>
              <a:t>(</a:t>
            </a:r>
            <a:r>
              <a:rPr lang="en-US" altLang="zh-TW" sz="2400" i="1" dirty="0"/>
              <a:t>x'+y+z'</a:t>
            </a:r>
            <a:r>
              <a:rPr lang="en-US" altLang="zh-TW" sz="2400" dirty="0"/>
              <a:t>)(</a:t>
            </a:r>
            <a:r>
              <a:rPr lang="en-US" altLang="zh-TW" sz="2400" i="1" dirty="0"/>
              <a:t>x'+y'+z</a:t>
            </a:r>
            <a:r>
              <a:rPr lang="en-US" altLang="zh-TW" sz="2400" dirty="0"/>
              <a:t>) = </a:t>
            </a:r>
            <a:r>
              <a:rPr lang="en-US" altLang="zh-TW" sz="2400" i="1" dirty="0">
                <a:solidFill>
                  <a:srgbClr val="FF0000"/>
                </a:solidFill>
              </a:rPr>
              <a:t>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0</a:t>
            </a:r>
            <a:r>
              <a:rPr lang="en-US" altLang="zh-TW" sz="2400" i="1" dirty="0">
                <a:solidFill>
                  <a:srgbClr val="FF0000"/>
                </a:solidFill>
              </a:rPr>
              <a:t> 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2 </a:t>
            </a:r>
            <a:r>
              <a:rPr lang="en-US" altLang="zh-TW" sz="2400" i="1" dirty="0">
                <a:solidFill>
                  <a:srgbClr val="FF0000"/>
                </a:solidFill>
              </a:rPr>
              <a:t>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3</a:t>
            </a:r>
            <a:r>
              <a:rPr lang="en-US" altLang="zh-TW" sz="2400" i="1" dirty="0">
                <a:solidFill>
                  <a:srgbClr val="FF0000"/>
                </a:solidFill>
              </a:rPr>
              <a:t> 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5</a:t>
            </a:r>
            <a:r>
              <a:rPr lang="en-US" altLang="zh-TW" sz="2400" i="1" dirty="0">
                <a:solidFill>
                  <a:srgbClr val="FF0000"/>
                </a:solidFill>
              </a:rPr>
              <a:t> M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6</a:t>
            </a:r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i="1" baseline="-25000" dirty="0"/>
              <a:t>2</a:t>
            </a:r>
            <a:r>
              <a:rPr lang="en-US" altLang="zh-TW" sz="2400" i="1" dirty="0"/>
              <a:t>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x+y+z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x+y+z'</a:t>
            </a:r>
            <a:r>
              <a:rPr lang="en-US" altLang="zh-TW" sz="2400" dirty="0"/>
              <a:t>)(</a:t>
            </a:r>
            <a:r>
              <a:rPr lang="en-US" altLang="zh-TW" sz="2400" i="1" dirty="0"/>
              <a:t>x+y'+z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x'+y+z</a:t>
            </a:r>
            <a:r>
              <a:rPr lang="en-US" altLang="zh-TW" sz="2400" dirty="0"/>
              <a:t>)</a:t>
            </a:r>
            <a:r>
              <a:rPr lang="en-US" altLang="zh-TW" sz="2400" i="1" dirty="0"/>
              <a:t>=M</a:t>
            </a:r>
            <a:r>
              <a:rPr lang="en-US" altLang="zh-TW" sz="2400" i="1" baseline="-25000" dirty="0"/>
              <a:t>0</a:t>
            </a:r>
            <a:r>
              <a:rPr lang="en-US" altLang="zh-TW" sz="2400" i="1" dirty="0"/>
              <a:t>M</a:t>
            </a:r>
            <a:r>
              <a:rPr lang="en-US" altLang="zh-TW" sz="2400" i="1" baseline="-25000" dirty="0"/>
              <a:t>1</a:t>
            </a:r>
            <a:r>
              <a:rPr lang="en-US" altLang="zh-TW" sz="2400" i="1" dirty="0"/>
              <a:t>M</a:t>
            </a:r>
            <a:r>
              <a:rPr lang="en-US" altLang="zh-TW" sz="2400" i="1" baseline="-25000" dirty="0"/>
              <a:t>2</a:t>
            </a:r>
            <a:r>
              <a:rPr lang="en-US" altLang="zh-TW" sz="2400" i="1" dirty="0"/>
              <a:t>M</a:t>
            </a:r>
            <a:r>
              <a:rPr lang="en-US" altLang="zh-TW" sz="2400" i="1" baseline="-25000" dirty="0"/>
              <a:t>4</a:t>
            </a:r>
          </a:p>
          <a:p>
            <a:pPr lvl="1" eaLnBrk="1" hangingPunct="1"/>
            <a:r>
              <a:rPr lang="en-US" altLang="zh-TW" sz="2800" dirty="0"/>
              <a:t>Any Boolean function can be expressed as </a:t>
            </a:r>
            <a:r>
              <a:rPr lang="en-US" altLang="zh-TW" sz="2400" dirty="0"/>
              <a:t>terms).</a:t>
            </a:r>
          </a:p>
          <a:p>
            <a:pPr lvl="1" eaLnBrk="1" hangingPunct="1"/>
            <a:r>
              <a:rPr lang="en-US" altLang="zh-TW" sz="2400" dirty="0"/>
              <a:t>A product of maxterms (“product” meaning the ANDing of terms).</a:t>
            </a:r>
          </a:p>
          <a:p>
            <a:pPr eaLnBrk="1" hangingPunct="1"/>
            <a:endParaRPr lang="en-US" altLang="zh-TW" sz="2800" dirty="0"/>
          </a:p>
          <a:p>
            <a:pPr lvl="1" eaLnBrk="1" hangingPunct="1"/>
            <a:r>
              <a:rPr lang="en-US" altLang="zh-TW" sz="2400" dirty="0"/>
              <a:t>A sum of minterms (“sum” meaning the ORing of Both boolean functions are said to be in Canonical form.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800" dirty="0"/>
          </a:p>
        </p:txBody>
      </p:sp>
      <p:sp>
        <p:nvSpPr>
          <p:cNvPr id="33795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25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Sum of Minterms</a:t>
            </a:r>
            <a:endParaRPr lang="zh-TW" altLang="en-US" sz="2500" dirty="0"/>
          </a:p>
        </p:txBody>
      </p:sp>
      <p:sp>
        <p:nvSpPr>
          <p:cNvPr id="34821" name="內容版面配置區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dirty="0"/>
              <a:t>Sum of minterms: there are 2</a:t>
            </a:r>
            <a:r>
              <a:rPr lang="en-US" altLang="zh-TW" i="1" baseline="30000" dirty="0"/>
              <a:t>n</a:t>
            </a:r>
            <a:r>
              <a:rPr lang="en-US" altLang="zh-TW" dirty="0"/>
              <a:t> minterms and 2</a:t>
            </a:r>
            <a:r>
              <a:rPr lang="en-US" altLang="zh-TW" baseline="30000" dirty="0"/>
              <a:t>2n</a:t>
            </a:r>
            <a:r>
              <a:rPr lang="en-US" altLang="zh-TW" dirty="0"/>
              <a:t> combinations of functions with </a:t>
            </a:r>
            <a:r>
              <a:rPr lang="en-US" altLang="zh-TW" i="1" dirty="0"/>
              <a:t>n</a:t>
            </a:r>
            <a:r>
              <a:rPr lang="en-US" altLang="zh-TW" dirty="0"/>
              <a:t> Boolean variables.</a:t>
            </a:r>
          </a:p>
          <a:p>
            <a:pPr eaLnBrk="1" hangingPunct="1"/>
            <a:r>
              <a:rPr lang="en-US" altLang="zh-TW" dirty="0"/>
              <a:t>Example 2.4: express </a:t>
            </a:r>
            <a:r>
              <a:rPr lang="en-US" altLang="zh-TW" i="1" dirty="0"/>
              <a:t>F = A+B’C </a:t>
            </a:r>
            <a:r>
              <a:rPr lang="en-US" altLang="zh-TW" dirty="0"/>
              <a:t>as a sum of minterms.</a:t>
            </a:r>
          </a:p>
          <a:p>
            <a:pPr lvl="1" eaLnBrk="1" hangingPunct="1"/>
            <a:r>
              <a:rPr lang="en-US" altLang="zh-TW" i="1" dirty="0"/>
              <a:t>F = A+B'C = A </a:t>
            </a:r>
            <a:r>
              <a:rPr lang="en-US" altLang="zh-TW" dirty="0"/>
              <a:t>(</a:t>
            </a:r>
            <a:r>
              <a:rPr lang="en-US" altLang="zh-TW" i="1" dirty="0"/>
              <a:t>B+B'</a:t>
            </a:r>
            <a:r>
              <a:rPr lang="en-US" altLang="zh-TW" dirty="0"/>
              <a:t>)</a:t>
            </a:r>
            <a:r>
              <a:rPr lang="en-US" altLang="zh-TW" i="1" dirty="0"/>
              <a:t> + B'C = AB +AB' + B'C = AB</a:t>
            </a:r>
            <a:r>
              <a:rPr lang="en-US" altLang="zh-TW" dirty="0"/>
              <a:t>(</a:t>
            </a:r>
            <a:r>
              <a:rPr lang="en-US" altLang="zh-TW" i="1" dirty="0"/>
              <a:t>C+C'</a:t>
            </a:r>
            <a:r>
              <a:rPr lang="en-US" altLang="zh-TW" dirty="0"/>
              <a:t>)</a:t>
            </a:r>
            <a:r>
              <a:rPr lang="en-US" altLang="zh-TW" i="1" dirty="0"/>
              <a:t> + AB'</a:t>
            </a:r>
            <a:r>
              <a:rPr lang="en-US" altLang="zh-TW" dirty="0"/>
              <a:t>(</a:t>
            </a:r>
            <a:r>
              <a:rPr lang="en-US" altLang="zh-TW" i="1" dirty="0"/>
              <a:t>C+C'</a:t>
            </a:r>
            <a:r>
              <a:rPr lang="en-US" altLang="zh-TW" dirty="0"/>
              <a:t>)</a:t>
            </a:r>
            <a:r>
              <a:rPr lang="en-US" altLang="zh-TW" i="1" dirty="0"/>
              <a:t> + </a:t>
            </a:r>
            <a:r>
              <a:rPr lang="en-US" altLang="zh-TW" dirty="0"/>
              <a:t>(</a:t>
            </a:r>
            <a:r>
              <a:rPr lang="en-US" altLang="zh-TW" i="1" dirty="0"/>
              <a:t>A+A'</a:t>
            </a:r>
            <a:r>
              <a:rPr lang="en-US" altLang="zh-TW" dirty="0"/>
              <a:t>)</a:t>
            </a:r>
            <a:r>
              <a:rPr lang="en-US" altLang="zh-TW" i="1" dirty="0"/>
              <a:t>B'C = ABC+ABC'+AB'C+AB'C'+A'B'C</a:t>
            </a:r>
          </a:p>
          <a:p>
            <a:pPr lvl="1" eaLnBrk="1" hangingPunct="1"/>
            <a:r>
              <a:rPr lang="en-US" altLang="zh-TW" i="1" dirty="0"/>
              <a:t>F = A'B'C +AB'C' +AB'C+ABC'+ ABC</a:t>
            </a:r>
            <a:r>
              <a:rPr lang="en-US" altLang="zh-TW" dirty="0"/>
              <a:t> = </a:t>
            </a:r>
            <a:r>
              <a:rPr lang="en-US" altLang="zh-TW" i="1" dirty="0"/>
              <a:t>m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 + m</a:t>
            </a:r>
            <a:r>
              <a:rPr lang="en-US" altLang="zh-TW" i="1" baseline="-25000" dirty="0"/>
              <a:t>4 </a:t>
            </a:r>
            <a:r>
              <a:rPr lang="en-US" altLang="zh-TW" i="1" dirty="0"/>
              <a:t>+m</a:t>
            </a:r>
            <a:r>
              <a:rPr lang="en-US" altLang="zh-TW" i="1" baseline="-25000" dirty="0"/>
              <a:t>5</a:t>
            </a:r>
            <a:r>
              <a:rPr lang="en-US" altLang="zh-TW" i="1" dirty="0"/>
              <a:t> + m</a:t>
            </a:r>
            <a:r>
              <a:rPr lang="en-US" altLang="zh-TW" i="1" baseline="-25000" dirty="0"/>
              <a:t>6 </a:t>
            </a:r>
            <a:r>
              <a:rPr lang="en-US" altLang="zh-TW" i="1" dirty="0"/>
              <a:t>+ m</a:t>
            </a:r>
            <a:r>
              <a:rPr lang="en-US" altLang="zh-TW" i="1" baseline="-25000" dirty="0"/>
              <a:t>7</a:t>
            </a:r>
            <a:endParaRPr lang="en-US" altLang="zh-TW" i="1" dirty="0"/>
          </a:p>
          <a:p>
            <a:pPr lvl="1" eaLnBrk="1" hangingPunct="1"/>
            <a:r>
              <a:rPr lang="en-US" altLang="zh-TW" dirty="0"/>
              <a:t>F(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, </a:t>
            </a:r>
            <a:r>
              <a:rPr lang="en-US" altLang="zh-TW" i="1" dirty="0"/>
              <a:t>C</a:t>
            </a:r>
            <a:r>
              <a:rPr lang="en-US" altLang="zh-TW" dirty="0"/>
              <a:t>) =  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dirty="0"/>
              <a:t>(1, 4, 5, 6, 7)</a:t>
            </a:r>
          </a:p>
          <a:p>
            <a:pPr lvl="1" eaLnBrk="1" hangingPunct="1"/>
            <a:r>
              <a:rPr lang="en-US" altLang="zh-TW" dirty="0"/>
              <a:t>or, built the truth table first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34819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26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2" name="Picture 4"/>
          <p:cNvPicPr>
            <a:picLocks noChangeAspect="1"/>
          </p:cNvPicPr>
          <p:nvPr/>
        </p:nvPicPr>
        <p:blipFill>
          <a:blip r:embed="rId2">
            <a:lum bright="-23999" contrast="64000"/>
          </a:blip>
          <a:srcRect t="7168"/>
          <a:stretch>
            <a:fillRect/>
          </a:stretch>
        </p:blipFill>
        <p:spPr>
          <a:xfrm>
            <a:off x="4572000" y="3724275"/>
            <a:ext cx="3060700" cy="2837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Product of Maxterms</a:t>
            </a:r>
            <a:endParaRPr lang="zh-TW" altLang="en-US" dirty="0"/>
          </a:p>
        </p:txBody>
      </p:sp>
      <p:sp>
        <p:nvSpPr>
          <p:cNvPr id="35845" name="內容版面配置區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sz="2800" dirty="0"/>
              <a:t>Product of maxterms: using distributive law to expand.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/>
              <a:t>x + yz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 + y</a:t>
            </a:r>
            <a:r>
              <a:rPr lang="en-US" altLang="zh-TW" sz="2400" dirty="0"/>
              <a:t>)(</a:t>
            </a:r>
            <a:r>
              <a:rPr lang="en-US" altLang="zh-TW" sz="2400" i="1" dirty="0"/>
              <a:t>x + z)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x+y+zz'</a:t>
            </a:r>
            <a:r>
              <a:rPr lang="en-US" altLang="zh-TW" sz="2400" dirty="0"/>
              <a:t>)(</a:t>
            </a:r>
            <a:r>
              <a:rPr lang="en-US" altLang="zh-TW" sz="2400" i="1" dirty="0"/>
              <a:t>x+z+yy'</a:t>
            </a:r>
            <a:r>
              <a:rPr lang="en-US" altLang="zh-TW" sz="2400" dirty="0"/>
              <a:t>)</a:t>
            </a:r>
            <a:r>
              <a:rPr lang="en-US" altLang="zh-TW" sz="2400" i="1" dirty="0"/>
              <a:t>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x+y+z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x+y+z'</a:t>
            </a:r>
            <a:r>
              <a:rPr lang="en-US" altLang="zh-TW" sz="2400" dirty="0"/>
              <a:t>)(</a:t>
            </a:r>
            <a:r>
              <a:rPr lang="en-US" altLang="zh-TW" sz="2400" i="1" dirty="0"/>
              <a:t>x+y'+z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Example 2.5: express </a:t>
            </a:r>
            <a:r>
              <a:rPr lang="en-US" altLang="zh-TW" sz="2800" i="1" dirty="0"/>
              <a:t>F = xy + x'z </a:t>
            </a:r>
            <a:r>
              <a:rPr lang="en-US" altLang="zh-TW" sz="2800" dirty="0"/>
              <a:t>as a product of maxterms.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/>
              <a:t>F = xy + x'z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xy + x'</a:t>
            </a:r>
            <a:r>
              <a:rPr lang="en-US" altLang="zh-TW" sz="2400" dirty="0"/>
              <a:t>)(</a:t>
            </a:r>
            <a:r>
              <a:rPr lang="en-US" altLang="zh-TW" sz="2400" i="1" dirty="0"/>
              <a:t>xy +z</a:t>
            </a:r>
            <a:r>
              <a:rPr lang="en-US" altLang="zh-TW" sz="2400" dirty="0"/>
              <a:t>)</a:t>
            </a:r>
            <a:r>
              <a:rPr lang="en-US" altLang="zh-TW" sz="2400" i="1" dirty="0"/>
              <a:t>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x+x'</a:t>
            </a:r>
            <a:r>
              <a:rPr lang="en-US" altLang="zh-TW" sz="2400" dirty="0"/>
              <a:t>)(</a:t>
            </a:r>
            <a:r>
              <a:rPr lang="en-US" altLang="zh-TW" sz="2400" i="1" dirty="0"/>
              <a:t>y+x'</a:t>
            </a:r>
            <a:r>
              <a:rPr lang="en-US" altLang="zh-TW" sz="2400" dirty="0"/>
              <a:t>)(</a:t>
            </a:r>
            <a:r>
              <a:rPr lang="en-US" altLang="zh-TW" sz="2400" i="1" dirty="0"/>
              <a:t>x+z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y+z</a:t>
            </a:r>
            <a:r>
              <a:rPr lang="en-US" altLang="zh-TW" sz="2400" dirty="0"/>
              <a:t>)</a:t>
            </a:r>
            <a:r>
              <a:rPr lang="en-US" altLang="zh-TW" sz="2400" i="1" dirty="0"/>
              <a:t>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x'+y</a:t>
            </a:r>
            <a:r>
              <a:rPr lang="en-US" altLang="zh-TW" sz="2400" dirty="0"/>
              <a:t>)(</a:t>
            </a:r>
            <a:r>
              <a:rPr lang="en-US" altLang="zh-TW" sz="2400" i="1" dirty="0"/>
              <a:t>x+z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y+z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/>
              <a:t>x'+y = x' + y + zz'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x'+y+z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x'+y+z'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/>
              <a:t>F = </a:t>
            </a:r>
            <a:r>
              <a:rPr lang="en-US" altLang="zh-TW" sz="2400" dirty="0"/>
              <a:t>(</a:t>
            </a:r>
            <a:r>
              <a:rPr lang="en-US" altLang="zh-TW" sz="2400" i="1" dirty="0"/>
              <a:t>x+y+z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x+y'+z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x'+y+z</a:t>
            </a:r>
            <a:r>
              <a:rPr lang="en-US" altLang="zh-TW" sz="2400" dirty="0"/>
              <a:t>)(</a:t>
            </a:r>
            <a:r>
              <a:rPr lang="en-US" altLang="zh-TW" sz="2400" i="1" dirty="0"/>
              <a:t>x'+y+z'</a:t>
            </a:r>
            <a:r>
              <a:rPr lang="en-US" altLang="zh-TW" sz="2400" dirty="0"/>
              <a:t>)</a:t>
            </a:r>
            <a:r>
              <a:rPr lang="en-US" altLang="zh-TW" sz="2400" i="1" dirty="0"/>
              <a:t> = M</a:t>
            </a:r>
            <a:r>
              <a:rPr lang="en-US" altLang="zh-TW" sz="2400" i="1" baseline="-25000" dirty="0"/>
              <a:t>0</a:t>
            </a:r>
            <a:r>
              <a:rPr lang="en-US" altLang="zh-TW" sz="2400" i="1" dirty="0"/>
              <a:t>M</a:t>
            </a:r>
            <a:r>
              <a:rPr lang="en-US" altLang="zh-TW" sz="2400" i="1" baseline="-25000" dirty="0"/>
              <a:t>2</a:t>
            </a:r>
            <a:r>
              <a:rPr lang="en-US" altLang="zh-TW" sz="2400" i="1" dirty="0"/>
              <a:t>M</a:t>
            </a:r>
            <a:r>
              <a:rPr lang="en-US" altLang="zh-TW" sz="2400" i="1" baseline="-25000" dirty="0"/>
              <a:t>4</a:t>
            </a:r>
            <a:r>
              <a:rPr lang="en-US" altLang="zh-TW" sz="2400" i="1" dirty="0"/>
              <a:t>M</a:t>
            </a:r>
            <a:r>
              <a:rPr lang="en-US" altLang="zh-TW" sz="2400" i="1" baseline="-25000" dirty="0"/>
              <a:t>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x, y, z</a:t>
            </a:r>
            <a:r>
              <a:rPr lang="en-US" altLang="zh-TW" sz="2400" dirty="0"/>
              <a:t>)</a:t>
            </a:r>
            <a:r>
              <a:rPr lang="en-US" altLang="zh-TW" sz="2400" i="1" dirty="0"/>
              <a:t> </a:t>
            </a:r>
            <a:r>
              <a:rPr lang="en-US" altLang="zh-TW" sz="2400" dirty="0"/>
              <a:t>= </a:t>
            </a:r>
            <a:r>
              <a:rPr lang="en-US" altLang="zh-TW" sz="2400" dirty="0">
                <a:latin typeface="Symbol" panose="05050102010706020507" pitchFamily="18" charset="2"/>
              </a:rPr>
              <a:t>P</a:t>
            </a:r>
            <a:r>
              <a:rPr lang="en-US" altLang="zh-TW" sz="2400" dirty="0"/>
              <a:t>(0, 2, 4, 5)</a:t>
            </a:r>
          </a:p>
        </p:txBody>
      </p:sp>
      <p:sp>
        <p:nvSpPr>
          <p:cNvPr id="35843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27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Conversion between Canonical Forms</a:t>
            </a:r>
            <a:endParaRPr lang="zh-TW" altLang="en-US" dirty="0"/>
          </a:p>
        </p:txBody>
      </p:sp>
      <p:sp>
        <p:nvSpPr>
          <p:cNvPr id="36869" name="內容版面配置區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dirty="0"/>
              <a:t>The complement of a function expressed as the sum of minterms equals the sum of minterms missing from the original function.</a:t>
            </a:r>
          </a:p>
          <a:p>
            <a:pPr lvl="1" eaLnBrk="1" hangingPunct="1"/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A</a:t>
            </a:r>
            <a:r>
              <a:rPr lang="en-US" altLang="zh-TW" sz="2400" dirty="0"/>
              <a:t>,</a:t>
            </a:r>
            <a:r>
              <a:rPr lang="en-US" altLang="zh-TW" sz="2400" i="1" dirty="0"/>
              <a:t> B</a:t>
            </a:r>
            <a:r>
              <a:rPr lang="en-US" altLang="zh-TW" sz="2400" dirty="0"/>
              <a:t>,</a:t>
            </a:r>
            <a:r>
              <a:rPr lang="en-US" altLang="zh-TW" sz="2400" i="1" dirty="0"/>
              <a:t> C</a:t>
            </a:r>
            <a:r>
              <a:rPr lang="en-US" altLang="zh-TW" sz="2400" dirty="0"/>
              <a:t>)</a:t>
            </a:r>
            <a:r>
              <a:rPr lang="en-US" altLang="zh-TW" sz="2400" i="1" dirty="0"/>
              <a:t> </a:t>
            </a:r>
            <a:r>
              <a:rPr lang="en-US" altLang="zh-TW" sz="2400" dirty="0"/>
              <a:t>= </a:t>
            </a:r>
            <a:r>
              <a:rPr lang="en-US" altLang="zh-TW" sz="2400" dirty="0">
                <a:latin typeface="Symbol" panose="05050102010706020507" pitchFamily="18" charset="2"/>
              </a:rPr>
              <a:t>S</a:t>
            </a:r>
            <a:r>
              <a:rPr lang="en-US" altLang="zh-TW" sz="2400" dirty="0"/>
              <a:t>(1, 4, 5, 6, 7)</a:t>
            </a:r>
          </a:p>
          <a:p>
            <a:pPr lvl="1" eaLnBrk="1" hangingPunct="1"/>
            <a:r>
              <a:rPr lang="en-US" altLang="zh-TW" sz="2400" dirty="0"/>
              <a:t>Thus, </a:t>
            </a:r>
            <a:r>
              <a:rPr lang="en-US" altLang="zh-TW" sz="2400" i="1" dirty="0"/>
              <a:t>F‘ </a:t>
            </a:r>
            <a:r>
              <a:rPr lang="en-US" altLang="zh-TW" sz="2400" dirty="0"/>
              <a:t>(</a:t>
            </a:r>
            <a:r>
              <a:rPr lang="en-US" altLang="zh-TW" sz="2400" i="1" dirty="0"/>
              <a:t>A</a:t>
            </a:r>
            <a:r>
              <a:rPr lang="en-US" altLang="zh-TW" sz="2400" dirty="0"/>
              <a:t>,</a:t>
            </a:r>
            <a:r>
              <a:rPr lang="en-US" altLang="zh-TW" sz="2400" i="1" dirty="0"/>
              <a:t> B</a:t>
            </a:r>
            <a:r>
              <a:rPr lang="en-US" altLang="zh-TW" sz="2400" dirty="0"/>
              <a:t>,</a:t>
            </a:r>
            <a:r>
              <a:rPr lang="en-US" altLang="zh-TW" sz="2400" i="1" dirty="0"/>
              <a:t> C</a:t>
            </a:r>
            <a:r>
              <a:rPr lang="en-US" altLang="zh-TW" sz="2400" dirty="0"/>
              <a:t>) = </a:t>
            </a:r>
            <a:r>
              <a:rPr lang="en-US" altLang="zh-TW" sz="2400" dirty="0">
                <a:latin typeface="Symbol" panose="05050102010706020507" pitchFamily="18" charset="2"/>
              </a:rPr>
              <a:t>S</a:t>
            </a:r>
            <a:r>
              <a:rPr lang="en-US" altLang="zh-TW" sz="2400" dirty="0"/>
              <a:t>(0, 2, 3)</a:t>
            </a:r>
          </a:p>
          <a:p>
            <a:pPr lvl="1" eaLnBrk="1" hangingPunct="1"/>
            <a:r>
              <a:rPr lang="en-US" altLang="zh-TW" sz="2400" dirty="0"/>
              <a:t>By DeMorgan's theorem					</a:t>
            </a:r>
          </a:p>
          <a:p>
            <a:pPr lvl="1" eaLnBrk="1" hangingPunct="1">
              <a:buNone/>
            </a:pPr>
            <a:r>
              <a:rPr lang="en-US" altLang="zh-TW" sz="2400" dirty="0"/>
              <a:t>	</a:t>
            </a:r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A</a:t>
            </a:r>
            <a:r>
              <a:rPr lang="en-US" altLang="zh-TW" sz="2400" dirty="0"/>
              <a:t>,</a:t>
            </a:r>
            <a:r>
              <a:rPr lang="en-US" altLang="zh-TW" sz="2400" i="1" dirty="0"/>
              <a:t> B</a:t>
            </a:r>
            <a:r>
              <a:rPr lang="en-US" altLang="zh-TW" sz="2400" dirty="0"/>
              <a:t>,</a:t>
            </a:r>
            <a:r>
              <a:rPr lang="en-US" altLang="zh-TW" sz="2400" i="1" dirty="0"/>
              <a:t> C</a:t>
            </a:r>
            <a:r>
              <a:rPr lang="en-US" altLang="zh-TW" sz="2400" dirty="0"/>
              <a:t>)</a:t>
            </a:r>
            <a:r>
              <a:rPr lang="en-US" altLang="zh-TW" sz="2400" i="1" dirty="0"/>
              <a:t> </a:t>
            </a:r>
            <a:r>
              <a:rPr lang="en-US" altLang="zh-TW" sz="2400" dirty="0"/>
              <a:t>= </a:t>
            </a:r>
            <a:r>
              <a:rPr lang="en-US" altLang="zh-TW" sz="2400" dirty="0">
                <a:latin typeface="Symbol" panose="05050102010706020507" pitchFamily="18" charset="2"/>
              </a:rPr>
              <a:t>P</a:t>
            </a:r>
            <a:r>
              <a:rPr lang="en-US" altLang="zh-TW" sz="2400" dirty="0"/>
              <a:t>(0, 2, 3)</a:t>
            </a:r>
          </a:p>
          <a:p>
            <a:pPr lvl="1" eaLnBrk="1" hangingPunct="1">
              <a:buNone/>
            </a:pPr>
            <a:r>
              <a:rPr lang="en-US" altLang="zh-TW" sz="2400" dirty="0"/>
              <a:t>	</a:t>
            </a:r>
            <a:r>
              <a:rPr lang="en-US" altLang="zh-TW" sz="2400" i="1" dirty="0"/>
              <a:t>F'</a:t>
            </a:r>
            <a:r>
              <a:rPr lang="en-US" altLang="zh-TW" sz="2400" dirty="0"/>
              <a:t>(</a:t>
            </a:r>
            <a:r>
              <a:rPr lang="en-US" altLang="zh-TW" sz="2400" i="1" dirty="0"/>
              <a:t>A</a:t>
            </a:r>
            <a:r>
              <a:rPr lang="en-US" altLang="zh-TW" sz="2400" dirty="0"/>
              <a:t>,</a:t>
            </a:r>
            <a:r>
              <a:rPr lang="en-US" altLang="zh-TW" sz="2400" i="1" dirty="0"/>
              <a:t> B</a:t>
            </a:r>
            <a:r>
              <a:rPr lang="en-US" altLang="zh-TW" sz="2400" dirty="0"/>
              <a:t>,</a:t>
            </a:r>
            <a:r>
              <a:rPr lang="en-US" altLang="zh-TW" sz="2400" i="1" dirty="0"/>
              <a:t> C</a:t>
            </a:r>
            <a:r>
              <a:rPr lang="en-US" altLang="zh-TW" sz="2400" dirty="0"/>
              <a:t>)</a:t>
            </a:r>
            <a:r>
              <a:rPr lang="en-US" altLang="zh-TW" sz="2400" i="1" dirty="0"/>
              <a:t> </a:t>
            </a:r>
            <a:r>
              <a:rPr lang="en-US" altLang="zh-TW" sz="2400" dirty="0"/>
              <a:t>=</a:t>
            </a:r>
            <a:r>
              <a:rPr lang="en-US" altLang="zh-TW" sz="2400" dirty="0">
                <a:latin typeface="Symbol" panose="05050102010706020507" pitchFamily="18" charset="2"/>
              </a:rPr>
              <a:t>P </a:t>
            </a:r>
            <a:r>
              <a:rPr lang="en-US" altLang="zh-TW" sz="2400" dirty="0"/>
              <a:t>(1, 4, 5, 6, 7)</a:t>
            </a:r>
          </a:p>
          <a:p>
            <a:pPr lvl="1" eaLnBrk="1" hangingPunct="1"/>
            <a:r>
              <a:rPr lang="en-US" altLang="zh-TW" sz="2400" i="1" dirty="0"/>
              <a:t>m</a:t>
            </a:r>
            <a:r>
              <a:rPr lang="en-US" altLang="zh-TW" sz="2400" i="1" baseline="-25000" dirty="0"/>
              <a:t>j</a:t>
            </a:r>
            <a:r>
              <a:rPr lang="en-US" altLang="zh-TW" sz="2400" i="1" dirty="0"/>
              <a:t>' = M</a:t>
            </a:r>
            <a:r>
              <a:rPr lang="en-US" altLang="zh-TW" sz="2400" i="1" baseline="-25000" dirty="0"/>
              <a:t>j</a:t>
            </a:r>
            <a:endParaRPr lang="en-US" altLang="zh-TW" sz="2400" i="1" dirty="0"/>
          </a:p>
          <a:p>
            <a:pPr eaLnBrk="1" hangingPunct="1"/>
            <a:r>
              <a:rPr lang="en-US" altLang="zh-TW" dirty="0"/>
              <a:t>To convert from one canonical form to another:  </a:t>
            </a:r>
            <a:r>
              <a:rPr lang="en-US" altLang="zh-TW" b="1" u="sng" dirty="0"/>
              <a:t>interchange</a:t>
            </a:r>
            <a:r>
              <a:rPr lang="en-US" altLang="zh-TW" dirty="0"/>
              <a:t> the symbols 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dirty="0"/>
              <a:t> and </a:t>
            </a:r>
            <a:r>
              <a:rPr lang="en-US" altLang="zh-TW" dirty="0">
                <a:latin typeface="Symbol" panose="05050102010706020507" pitchFamily="18" charset="2"/>
              </a:rPr>
              <a:t>P </a:t>
            </a:r>
            <a:r>
              <a:rPr lang="en-US" altLang="zh-TW" dirty="0"/>
              <a:t>and list those numbers </a:t>
            </a:r>
            <a:r>
              <a:rPr lang="en-US" altLang="zh-TW" b="1" u="sng" dirty="0"/>
              <a:t>missing</a:t>
            </a:r>
            <a:r>
              <a:rPr lang="en-US" altLang="zh-TW" dirty="0"/>
              <a:t> from the original form</a:t>
            </a:r>
          </a:p>
          <a:p>
            <a:pPr lvl="2" eaLnBrk="1" hangingPunct="1"/>
            <a:r>
              <a:rPr lang="en-US" altLang="zh-TW" sz="2000" dirty="0">
                <a:latin typeface="Symbol" panose="05050102010706020507" pitchFamily="18" charset="2"/>
              </a:rPr>
              <a:t>S</a:t>
            </a:r>
            <a:r>
              <a:rPr lang="en-US" altLang="zh-TW" sz="2000" dirty="0"/>
              <a:t> of 1's</a:t>
            </a:r>
          </a:p>
          <a:p>
            <a:pPr lvl="2" eaLnBrk="1" hangingPunct="1"/>
            <a:r>
              <a:rPr lang="en-US" altLang="zh-TW" sz="2000" dirty="0">
                <a:latin typeface="Symbol" panose="05050102010706020507" pitchFamily="18" charset="2"/>
              </a:rPr>
              <a:t>P</a:t>
            </a:r>
            <a:r>
              <a:rPr lang="en-US" altLang="zh-TW" sz="2000" dirty="0"/>
              <a:t> of 0's</a:t>
            </a:r>
          </a:p>
          <a:p>
            <a:pPr eaLnBrk="1" hangingPunct="1"/>
            <a:endParaRPr lang="zh-TW" altLang="en-US" sz="2800" dirty="0"/>
          </a:p>
        </p:txBody>
      </p:sp>
      <p:sp>
        <p:nvSpPr>
          <p:cNvPr id="36867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28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內容版面配置區 2"/>
          <p:cNvSpPr>
            <a:spLocks noGrp="1"/>
          </p:cNvSpPr>
          <p:nvPr>
            <p:ph idx="1"/>
          </p:nvPr>
        </p:nvSpPr>
        <p:spPr>
          <a:xfrm>
            <a:off x="533400" y="1066800"/>
            <a:ext cx="8610600" cy="5181600"/>
          </a:xfrm>
        </p:spPr>
        <p:txBody>
          <a:bodyPr vert="horz" wrap="square" lIns="90488" tIns="44450" rIns="90488" bIns="44450" anchor="t" anchorCtr="0"/>
          <a:lstStyle/>
          <a:p>
            <a:pPr marL="285750" indent="-285750" eaLnBrk="1" hangingPunct="1"/>
            <a:r>
              <a:rPr lang="en-US" altLang="zh-TW" sz="2800" dirty="0"/>
              <a:t> Example</a:t>
            </a:r>
          </a:p>
          <a:p>
            <a:pPr marL="685800" lvl="1" eaLnBrk="1" hangingPunct="1"/>
            <a:r>
              <a:rPr lang="en-US" altLang="zh-TW" sz="2400" i="1" dirty="0"/>
              <a:t>F</a:t>
            </a:r>
            <a:r>
              <a:rPr lang="en-US" altLang="zh-TW" sz="2400" dirty="0"/>
              <a:t> = </a:t>
            </a:r>
            <a:r>
              <a:rPr lang="en-US" altLang="zh-TW" sz="2400" i="1" dirty="0"/>
              <a:t>xy</a:t>
            </a:r>
            <a:r>
              <a:rPr lang="en-US" altLang="zh-TW" sz="2400" dirty="0"/>
              <a:t> + </a:t>
            </a:r>
            <a:r>
              <a:rPr lang="en-US" altLang="zh-TW" sz="2400" i="1" dirty="0"/>
              <a:t>x</a:t>
            </a:r>
            <a:r>
              <a:rPr lang="en-US" altLang="zh-TW" sz="2400" dirty="0">
                <a:sym typeface="Symbol" panose="05050102010706020507" pitchFamily="18" charset="2"/>
              </a:rPr>
              <a:t></a:t>
            </a:r>
            <a:r>
              <a:rPr lang="en-US" altLang="zh-TW" sz="2400" i="1" dirty="0"/>
              <a:t>z</a:t>
            </a:r>
            <a:r>
              <a:rPr lang="en-US" altLang="zh-TW" sz="2400" dirty="0"/>
              <a:t> </a:t>
            </a:r>
          </a:p>
          <a:p>
            <a:pPr marL="685800" lvl="1" eaLnBrk="1" hangingPunct="1"/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x</a:t>
            </a:r>
            <a:r>
              <a:rPr lang="en-US" altLang="zh-TW" sz="2400" dirty="0"/>
              <a:t>, </a:t>
            </a:r>
            <a:r>
              <a:rPr lang="en-US" altLang="zh-TW" sz="2400" i="1" dirty="0"/>
              <a:t>y</a:t>
            </a:r>
            <a:r>
              <a:rPr lang="en-US" altLang="zh-TW" sz="2400" dirty="0"/>
              <a:t>, </a:t>
            </a:r>
            <a:r>
              <a:rPr lang="en-US" altLang="zh-TW" sz="2400" i="1" dirty="0"/>
              <a:t>z</a:t>
            </a:r>
            <a:r>
              <a:rPr lang="en-US" altLang="zh-TW" sz="2400" dirty="0"/>
              <a:t>) = </a:t>
            </a:r>
            <a:r>
              <a:rPr lang="en-US" altLang="zh-TW" sz="2400" dirty="0">
                <a:latin typeface="Symbol" panose="05050102010706020507" pitchFamily="18" charset="2"/>
              </a:rPr>
              <a:t>S</a:t>
            </a:r>
            <a:r>
              <a:rPr lang="en-US" altLang="zh-TW" sz="2400" dirty="0"/>
              <a:t>(1, 3, 6, 7)</a:t>
            </a:r>
          </a:p>
          <a:p>
            <a:pPr marL="685800" lvl="1" eaLnBrk="1" hangingPunct="1"/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x</a:t>
            </a:r>
            <a:r>
              <a:rPr lang="en-US" altLang="zh-TW" sz="2400" dirty="0"/>
              <a:t>, </a:t>
            </a:r>
            <a:r>
              <a:rPr lang="en-US" altLang="zh-TW" sz="2400" i="1" dirty="0"/>
              <a:t>y</a:t>
            </a:r>
            <a:r>
              <a:rPr lang="en-US" altLang="zh-TW" sz="2400" dirty="0"/>
              <a:t>, </a:t>
            </a:r>
            <a:r>
              <a:rPr lang="en-US" altLang="zh-TW" sz="2400" i="1" dirty="0"/>
              <a:t>z</a:t>
            </a:r>
            <a:r>
              <a:rPr lang="en-US" altLang="zh-TW" sz="2400" dirty="0"/>
              <a:t>) = </a:t>
            </a:r>
            <a:r>
              <a:rPr lang="en-US" altLang="zh-TW" sz="2400" dirty="0">
                <a:latin typeface="Symbol" panose="05050102010706020507" pitchFamily="18" charset="2"/>
              </a:rPr>
              <a:t>P</a:t>
            </a:r>
            <a:r>
              <a:rPr lang="en-US" altLang="zh-TW" sz="2400" dirty="0"/>
              <a:t> (0, 2, 4, 6)</a:t>
            </a:r>
          </a:p>
          <a:p>
            <a:pPr marL="285750" indent="-285750" eaLnBrk="1" hangingPunct="1"/>
            <a:endParaRPr lang="zh-TW" altLang="en-US" sz="2800" dirty="0"/>
          </a:p>
        </p:txBody>
      </p:sp>
      <p:sp>
        <p:nvSpPr>
          <p:cNvPr id="37891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29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4" name="Picture 4"/>
          <p:cNvPicPr>
            <a:picLocks noChangeAspect="1"/>
          </p:cNvPicPr>
          <p:nvPr/>
        </p:nvPicPr>
        <p:blipFill>
          <a:blip r:embed="rId2">
            <a:lum bright="-23999" contrast="50000"/>
          </a:blip>
          <a:srcRect t="7490"/>
          <a:stretch>
            <a:fillRect/>
          </a:stretch>
        </p:blipFill>
        <p:spPr>
          <a:xfrm>
            <a:off x="4432300" y="1802447"/>
            <a:ext cx="4127500" cy="369030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x-none" sz="3300" dirty="0"/>
              <a:t>Axiom</a:t>
            </a:r>
            <a:r>
              <a:rPr lang="tr-TR" altLang="x-none" sz="3300" dirty="0"/>
              <a:t>atic Definition</a:t>
            </a:r>
            <a:r>
              <a:rPr lang="en-US" altLang="x-none" sz="3300" dirty="0"/>
              <a:t> of </a:t>
            </a:r>
            <a:r>
              <a:rPr lang="tr-TR" altLang="x-none" sz="3300" dirty="0"/>
              <a:t>Boolean </a:t>
            </a:r>
            <a:r>
              <a:rPr lang="en-US" altLang="x-none" sz="3300" dirty="0"/>
              <a:t>Algebra</a:t>
            </a:r>
          </a:p>
        </p:txBody>
      </p:sp>
      <p:sp>
        <p:nvSpPr>
          <p:cNvPr id="413699" name="Rectangle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vert="horz" wrap="square" lIns="90488" tIns="44450" rIns="90488" bIns="44450" anchor="t" anchorCtr="0"/>
          <a:lstStyle/>
          <a:p>
            <a:pPr eaLnBrk="1" hangingPunct="1">
              <a:buSzPct val="90000"/>
            </a:pP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We need to define algebra for binary values</a:t>
            </a:r>
          </a:p>
          <a:p>
            <a:pPr lvl="1" eaLnBrk="1" hangingPunct="1"/>
            <a:r>
              <a:rPr lang="en-US" altLang="x-none" sz="2400" dirty="0"/>
              <a:t>Developed by George Boole in 1854</a:t>
            </a:r>
          </a:p>
          <a:p>
            <a:pPr eaLnBrk="1" hangingPunct="1">
              <a:buSzPct val="90000"/>
            </a:pPr>
            <a:r>
              <a:rPr kumimoji="1" lang="en-US" altLang="x-none" sz="28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Huntington postulates (1904) for Boolean algebra :</a:t>
            </a:r>
            <a:endParaRPr kumimoji="1" lang="tr-TR" altLang="x-none" sz="28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eaLnBrk="1" hangingPunct="1">
              <a:buSzPct val="90000"/>
            </a:pPr>
            <a:r>
              <a:rPr kumimoji="1" lang="en-US" altLang="zh-TW" i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{0, 1} and two binary operations, (+) and (.)</a:t>
            </a:r>
          </a:p>
          <a:p>
            <a:pPr lvl="1" eaLnBrk="1" hangingPunct="1"/>
            <a:r>
              <a:rPr lang="en-US" altLang="x-none" sz="2400" dirty="0"/>
              <a:t>Closure with respect to operator </a:t>
            </a:r>
            <a:r>
              <a:rPr lang="en-US" altLang="zh-TW" sz="2400" dirty="0"/>
              <a:t>(+)</a:t>
            </a:r>
            <a:r>
              <a:rPr lang="en-US" altLang="x-none" sz="2400" dirty="0"/>
              <a:t> and operator </a:t>
            </a:r>
            <a:r>
              <a:rPr lang="en-US" altLang="zh-TW" sz="2400" dirty="0"/>
              <a:t>(.)</a:t>
            </a:r>
            <a:endParaRPr lang="en-US" altLang="x-none" sz="2400" dirty="0"/>
          </a:p>
          <a:p>
            <a:pPr lvl="1" eaLnBrk="1" hangingPunct="1"/>
            <a:r>
              <a:rPr lang="en-US" altLang="x-none" sz="2400" dirty="0"/>
              <a:t>Identity element 0 for operator </a:t>
            </a:r>
            <a:r>
              <a:rPr lang="en-US" altLang="zh-TW" sz="2400" dirty="0"/>
              <a:t>(+)</a:t>
            </a:r>
            <a:r>
              <a:rPr lang="en-US" altLang="x-none" sz="2400" dirty="0"/>
              <a:t> and 1 for operator </a:t>
            </a:r>
            <a:r>
              <a:rPr lang="en-US" altLang="zh-TW" sz="2400" dirty="0"/>
              <a:t>(.)</a:t>
            </a:r>
            <a:endParaRPr lang="en-US" altLang="x-none" sz="2400" dirty="0"/>
          </a:p>
          <a:p>
            <a:pPr lvl="1" eaLnBrk="1" hangingPunct="1"/>
            <a:r>
              <a:rPr lang="en-US" altLang="x-none" sz="2400" dirty="0"/>
              <a:t>Commutativity with respect to </a:t>
            </a:r>
            <a:r>
              <a:rPr lang="en-US" altLang="zh-TW" sz="2400" dirty="0"/>
              <a:t>(+)</a:t>
            </a:r>
            <a:r>
              <a:rPr lang="en-US" altLang="x-none" sz="2400" dirty="0"/>
              <a:t> and </a:t>
            </a:r>
            <a:r>
              <a:rPr lang="en-US" altLang="zh-TW" sz="2400" dirty="0"/>
              <a:t>(.)</a:t>
            </a:r>
            <a:r>
              <a:rPr lang="en-US" altLang="x-none" sz="2400" dirty="0"/>
              <a:t>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x-none" sz="2000" i="1" dirty="0"/>
              <a:t>		</a:t>
            </a:r>
            <a:r>
              <a:rPr lang="en-US" altLang="x-none" b="1" i="1" dirty="0"/>
              <a:t>x+y = y+x,   x·y = y·x</a:t>
            </a:r>
            <a:endParaRPr lang="en-US" altLang="x-none" sz="2000" b="1" i="1" dirty="0"/>
          </a:p>
          <a:p>
            <a:pPr lvl="1" eaLnBrk="1" hangingPunct="1"/>
            <a:r>
              <a:rPr lang="en-US" altLang="x-none" sz="2400" dirty="0"/>
              <a:t>Distributivity of </a:t>
            </a:r>
            <a:r>
              <a:rPr lang="en-US" altLang="zh-TW" sz="2400" dirty="0"/>
              <a:t>(.)</a:t>
            </a:r>
            <a:r>
              <a:rPr lang="en-US" altLang="x-none" sz="2400" dirty="0"/>
              <a:t> over </a:t>
            </a:r>
            <a:r>
              <a:rPr lang="en-US" altLang="zh-TW" sz="2400" dirty="0"/>
              <a:t>(+)</a:t>
            </a:r>
            <a:r>
              <a:rPr lang="en-US" altLang="x-none" sz="2400" dirty="0"/>
              <a:t>,  and </a:t>
            </a:r>
            <a:r>
              <a:rPr lang="en-US" altLang="zh-TW" sz="2400" dirty="0"/>
              <a:t>(+)</a:t>
            </a:r>
            <a:r>
              <a:rPr lang="en-US" altLang="x-none" sz="2400" dirty="0"/>
              <a:t> over </a:t>
            </a:r>
            <a:r>
              <a:rPr lang="en-US" altLang="zh-TW" sz="2400" dirty="0"/>
              <a:t>(.)</a:t>
            </a:r>
            <a:endParaRPr lang="en-US" altLang="x-none" sz="2400" dirty="0"/>
          </a:p>
          <a:p>
            <a:pPr lvl="1" eaLnBrk="1" hangingPunct="1">
              <a:buNone/>
            </a:pPr>
            <a:r>
              <a:rPr lang="en-US" altLang="x-none" sz="2400" dirty="0"/>
              <a:t>		 </a:t>
            </a:r>
            <a:r>
              <a:rPr lang="en-US" altLang="x-none" b="1" i="1" dirty="0"/>
              <a:t>x·(y+z) = (x·y)+(x·z)</a:t>
            </a:r>
            <a:r>
              <a:rPr lang="en-US" altLang="x-none" b="1" dirty="0"/>
              <a:t>   and   </a:t>
            </a:r>
            <a:r>
              <a:rPr lang="en-US" altLang="x-none" b="1" i="1" dirty="0"/>
              <a:t>x+(y·z) = (x+y)·(x+z)</a:t>
            </a:r>
          </a:p>
          <a:p>
            <a:pPr lvl="4" eaLnBrk="1" hangingPunct="1"/>
            <a:r>
              <a:rPr lang="en-US" altLang="x-none" sz="1600" b="1" dirty="0"/>
              <a:t>Complement for every element </a:t>
            </a:r>
            <a:r>
              <a:rPr lang="en-US" altLang="x-none" sz="1600" b="1" i="1" dirty="0"/>
              <a:t>x </a:t>
            </a:r>
            <a:r>
              <a:rPr lang="en-US" altLang="x-none" sz="1600" b="1" dirty="0"/>
              <a:t> is </a:t>
            </a:r>
            <a:r>
              <a:rPr lang="en-US" altLang="x-none" sz="1600" b="1" i="1" dirty="0"/>
              <a:t>x’</a:t>
            </a:r>
            <a:r>
              <a:rPr lang="en-US" altLang="x-none" sz="1600" b="1" dirty="0"/>
              <a:t> with </a:t>
            </a:r>
            <a:r>
              <a:rPr lang="en-US" altLang="x-none" sz="1600" b="1" i="1" dirty="0"/>
              <a:t>x+x’=1</a:t>
            </a:r>
            <a:r>
              <a:rPr lang="en-US" altLang="x-none" sz="1600" b="1" dirty="0"/>
              <a:t>,  </a:t>
            </a:r>
            <a:r>
              <a:rPr lang="en-US" altLang="x-none" sz="1600" b="1" i="1" dirty="0"/>
              <a:t>x·x’=0</a:t>
            </a:r>
          </a:p>
          <a:p>
            <a:pPr lvl="1" eaLnBrk="1" hangingPunct="1"/>
            <a:r>
              <a:rPr lang="en-US" altLang="x-none" sz="2400" dirty="0"/>
              <a:t>There are at least two elements </a:t>
            </a:r>
            <a:r>
              <a:rPr lang="en-US" altLang="x-none" sz="2400" i="1" dirty="0"/>
              <a:t>x,y</a:t>
            </a:r>
            <a:r>
              <a:rPr lang="en-US" altLang="x-none" sz="2400" i="1" dirty="0">
                <a:sym typeface="Symbol" panose="05050102010706020507" pitchFamily="18" charset="2"/>
              </a:rPr>
              <a:t>B</a:t>
            </a:r>
            <a:r>
              <a:rPr lang="en-US" altLang="x-none" sz="2400" dirty="0">
                <a:sym typeface="Symbol" panose="05050102010706020507" pitchFamily="18" charset="2"/>
              </a:rPr>
              <a:t>  such that  </a:t>
            </a:r>
            <a:r>
              <a:rPr lang="en-US" altLang="x-none" sz="2400" i="1" dirty="0">
                <a:sym typeface="Symbol" panose="05050102010706020507" pitchFamily="18" charset="2"/>
              </a:rPr>
              <a:t>xy</a:t>
            </a:r>
          </a:p>
        </p:txBody>
      </p:sp>
      <p:sp>
        <p:nvSpPr>
          <p:cNvPr id="9219" name="Slide Number Placeholder 5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Standard Forms</a:t>
            </a:r>
            <a:endParaRPr lang="zh-TW" altLang="en-US" sz="2500" dirty="0"/>
          </a:p>
        </p:txBody>
      </p:sp>
      <p:sp>
        <p:nvSpPr>
          <p:cNvPr id="38917" name="內容版面配置區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dirty="0"/>
              <a:t>In canonical forms each minterm or maxterm must contain </a:t>
            </a:r>
            <a:r>
              <a:rPr lang="en-US" altLang="zh-TW" b="1" dirty="0"/>
              <a:t>all the variables </a:t>
            </a:r>
            <a:r>
              <a:rPr lang="en-US" altLang="zh-TW" dirty="0"/>
              <a:t>either complemented or uncomplemented, thus these forms are very seldom the ones with the least number of literals.</a:t>
            </a:r>
          </a:p>
          <a:p>
            <a:pPr eaLnBrk="1" hangingPunct="1"/>
            <a:r>
              <a:rPr lang="en-US" altLang="zh-TW" dirty="0"/>
              <a:t>Standard forms: the terms that form the function may obtain </a:t>
            </a:r>
            <a:r>
              <a:rPr lang="en-US" altLang="zh-TW" b="1" dirty="0"/>
              <a:t>one, two, or any number </a:t>
            </a:r>
            <a:r>
              <a:rPr lang="en-US" altLang="zh-TW" dirty="0"/>
              <a:t>of literals, .There are two types of standard forms:</a:t>
            </a:r>
          </a:p>
          <a:p>
            <a:pPr lvl="1" eaLnBrk="1" hangingPunct="1"/>
            <a:r>
              <a:rPr lang="en-US" altLang="zh-TW" dirty="0"/>
              <a:t>Sum of products: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1</a:t>
            </a:r>
            <a:r>
              <a:rPr lang="en-US" altLang="zh-TW" baseline="-25000" dirty="0"/>
              <a:t> </a:t>
            </a:r>
            <a:r>
              <a:rPr lang="en-US" altLang="zh-TW" dirty="0"/>
              <a:t>= </a:t>
            </a:r>
            <a:r>
              <a:rPr lang="en-US" altLang="zh-TW" i="1" dirty="0"/>
              <a:t>y' + xy+ x'yz'</a:t>
            </a:r>
          </a:p>
          <a:p>
            <a:pPr lvl="1" eaLnBrk="1" hangingPunct="1"/>
            <a:r>
              <a:rPr lang="en-US" altLang="zh-TW" dirty="0"/>
              <a:t>Product of sums: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2</a:t>
            </a:r>
            <a:r>
              <a:rPr lang="en-US" altLang="zh-TW" dirty="0"/>
              <a:t> = </a:t>
            </a:r>
            <a:r>
              <a:rPr lang="en-US" altLang="zh-TW" i="1" dirty="0"/>
              <a:t>x</a:t>
            </a:r>
            <a:r>
              <a:rPr lang="en-US" altLang="zh-TW" dirty="0"/>
              <a:t>(</a:t>
            </a:r>
            <a:r>
              <a:rPr lang="en-US" altLang="zh-TW" i="1" dirty="0"/>
              <a:t>y'+z</a:t>
            </a:r>
            <a:r>
              <a:rPr lang="en-US" altLang="zh-TW" dirty="0"/>
              <a:t>)(</a:t>
            </a:r>
            <a:r>
              <a:rPr lang="en-US" altLang="zh-TW" i="1" dirty="0"/>
              <a:t>x'+y+z'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A Boolean function may be expressed in a nonstandard form</a:t>
            </a:r>
          </a:p>
          <a:p>
            <a:pPr lvl="1" eaLnBrk="1" hangingPunct="1"/>
            <a:r>
              <a:rPr lang="en-US" altLang="zh-TW" i="1" dirty="0"/>
              <a:t>F</a:t>
            </a:r>
            <a:r>
              <a:rPr lang="en-US" altLang="zh-TW" i="1" baseline="-25000" dirty="0"/>
              <a:t>3</a:t>
            </a:r>
            <a:r>
              <a:rPr lang="en-US" altLang="zh-TW" dirty="0"/>
              <a:t> =</a:t>
            </a:r>
            <a:r>
              <a:rPr lang="de-DE" altLang="zh-TW" i="1" dirty="0"/>
              <a:t> AB + C(D + E) </a:t>
            </a:r>
          </a:p>
          <a:p>
            <a:r>
              <a:rPr lang="en-US" altLang="x-none" dirty="0"/>
              <a:t>But it can be changed to a standard form by</a:t>
            </a:r>
            <a:r>
              <a:rPr lang="en-US" altLang="x-none" sz="800" dirty="0"/>
              <a:t>. </a:t>
            </a:r>
            <a:r>
              <a:rPr lang="en-US" altLang="x-none" dirty="0"/>
              <a:t>using</a:t>
            </a:r>
            <a:r>
              <a:rPr lang="en-US" altLang="x-none" sz="800" dirty="0"/>
              <a:t>. </a:t>
            </a:r>
            <a:r>
              <a:rPr lang="en-US" altLang="x-none" dirty="0"/>
              <a:t>The distributive law </a:t>
            </a:r>
            <a:endParaRPr lang="de-DE" altLang="zh-TW" i="1" dirty="0"/>
          </a:p>
          <a:p>
            <a:pPr lvl="1" eaLnBrk="1" hangingPunct="1"/>
            <a:r>
              <a:rPr lang="en-US" altLang="zh-TW" i="1" dirty="0"/>
              <a:t>F3 =</a:t>
            </a:r>
            <a:r>
              <a:rPr lang="de-DE" altLang="zh-TW" i="1" dirty="0"/>
              <a:t> AB + C(D + E) = AB + CD + CE</a:t>
            </a:r>
            <a:endParaRPr lang="zh-TW" altLang="en-US" i="1" dirty="0"/>
          </a:p>
          <a:p>
            <a:pPr eaLnBrk="1" hangingPunct="1"/>
            <a:endParaRPr lang="zh-TW" altLang="en-US" dirty="0"/>
          </a:p>
        </p:txBody>
      </p:sp>
      <p:sp>
        <p:nvSpPr>
          <p:cNvPr id="38915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30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Implementation</a:t>
            </a:r>
            <a:endParaRPr lang="zh-TW" altLang="en-US" sz="2500" dirty="0"/>
          </a:p>
        </p:txBody>
      </p:sp>
      <p:sp>
        <p:nvSpPr>
          <p:cNvPr id="39941" name="內容版面配置區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dirty="0"/>
              <a:t>Two-level implementation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Multi-level implementation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39939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31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2" name="Picture 8"/>
          <p:cNvPicPr>
            <a:picLocks noChangeAspect="1"/>
          </p:cNvPicPr>
          <p:nvPr/>
        </p:nvPicPr>
        <p:blipFill>
          <a:blip r:embed="rId2">
            <a:lum bright="-26001" contrast="56000"/>
          </a:blip>
          <a:stretch>
            <a:fillRect/>
          </a:stretch>
        </p:blipFill>
        <p:spPr>
          <a:xfrm>
            <a:off x="495300" y="4481513"/>
            <a:ext cx="7732713" cy="21113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9"/>
          <p:cNvGrpSpPr/>
          <p:nvPr/>
        </p:nvGrpSpPr>
        <p:grpSpPr>
          <a:xfrm>
            <a:off x="304800" y="1600200"/>
            <a:ext cx="8582025" cy="1981200"/>
            <a:chOff x="457200" y="1847850"/>
            <a:chExt cx="8582025" cy="1981200"/>
          </a:xfrm>
        </p:grpSpPr>
        <p:pic>
          <p:nvPicPr>
            <p:cNvPr id="53255" name="Picture 7"/>
            <p:cNvPicPr>
              <a:picLocks noChangeAspect="1"/>
            </p:cNvPicPr>
            <p:nvPr/>
          </p:nvPicPr>
          <p:blipFill>
            <a:blip r:embed="rId3">
              <a:lum bright="-28000" contrast="54000"/>
            </a:blip>
            <a:stretch>
              <a:fillRect/>
            </a:stretch>
          </p:blipFill>
          <p:spPr>
            <a:xfrm>
              <a:off x="457200" y="1847850"/>
              <a:ext cx="8432800" cy="1981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3256" name="矩形 5"/>
            <p:cNvSpPr/>
            <p:nvPr/>
          </p:nvSpPr>
          <p:spPr>
            <a:xfrm>
              <a:off x="2260600" y="3140075"/>
              <a:ext cx="1698625" cy="3381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sz="1600" i="1" dirty="0">
                  <a:latin typeface="Times New Roman" panose="02020603050405020304" pitchFamily="18" charset="0"/>
                  <a:ea typeface="Angsana New" pitchFamily="18" charset="-34"/>
                </a:rPr>
                <a:t>F</a:t>
              </a:r>
              <a:r>
                <a:rPr lang="en-US" altLang="zh-TW" sz="1600" baseline="-25000" dirty="0">
                  <a:latin typeface="Times New Roman" panose="02020603050405020304" pitchFamily="18" charset="0"/>
                  <a:ea typeface="Angsana New" pitchFamily="18" charset="-34"/>
                </a:rPr>
                <a:t>1</a:t>
              </a:r>
              <a:r>
                <a:rPr lang="en-US" altLang="zh-TW" sz="1600" i="1" baseline="-25000" dirty="0">
                  <a:latin typeface="Times New Roman" panose="02020603050405020304" pitchFamily="18" charset="0"/>
                  <a:ea typeface="Angsana New" pitchFamily="18" charset="-34"/>
                </a:rPr>
                <a:t> </a:t>
              </a:r>
              <a:r>
                <a:rPr lang="en-US" altLang="zh-TW" sz="1600" i="1" dirty="0">
                  <a:latin typeface="Times New Roman" panose="02020603050405020304" pitchFamily="18" charset="0"/>
                  <a:ea typeface="Angsana New" pitchFamily="18" charset="-34"/>
                </a:rPr>
                <a:t>= y' + xy+ x'yz'</a:t>
              </a:r>
              <a:endParaRPr lang="zh-TW" altLang="en-US" sz="1600" i="1" dirty="0">
                <a:latin typeface="Times New Roman" panose="02020603050405020304" pitchFamily="18" charset="0"/>
                <a:ea typeface="Angsana New" pitchFamily="18" charset="-34"/>
              </a:endParaRPr>
            </a:p>
          </p:txBody>
        </p:sp>
        <p:sp>
          <p:nvSpPr>
            <p:cNvPr id="53257" name="矩形 6"/>
            <p:cNvSpPr/>
            <p:nvPr/>
          </p:nvSpPr>
          <p:spPr>
            <a:xfrm>
              <a:off x="7075488" y="3198813"/>
              <a:ext cx="1963737" cy="338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sz="1600" i="1" dirty="0">
                  <a:latin typeface="Times New Roman" panose="02020603050405020304" pitchFamily="18" charset="0"/>
                  <a:ea typeface="Angsana New" pitchFamily="18" charset="-34"/>
                </a:rPr>
                <a:t>F</a:t>
              </a:r>
              <a:r>
                <a:rPr lang="en-US" altLang="zh-TW" sz="1600" baseline="-25000" dirty="0">
                  <a:latin typeface="Times New Roman" panose="02020603050405020304" pitchFamily="18" charset="0"/>
                  <a:ea typeface="Angsana New" pitchFamily="18" charset="-34"/>
                </a:rPr>
                <a:t>2</a:t>
              </a:r>
              <a:r>
                <a:rPr lang="en-US" altLang="zh-TW" sz="1600" i="1" dirty="0">
                  <a:latin typeface="Times New Roman" panose="02020603050405020304" pitchFamily="18" charset="0"/>
                  <a:ea typeface="Angsana New" pitchFamily="18" charset="-34"/>
                </a:rPr>
                <a:t> = x</a:t>
              </a:r>
              <a:r>
                <a:rPr lang="en-US" altLang="zh-TW" sz="1600" dirty="0">
                  <a:latin typeface="Times New Roman" panose="02020603050405020304" pitchFamily="18" charset="0"/>
                  <a:ea typeface="Angsana New" pitchFamily="18" charset="-34"/>
                </a:rPr>
                <a:t>(</a:t>
              </a:r>
              <a:r>
                <a:rPr lang="en-US" altLang="zh-TW" sz="1600" i="1" dirty="0">
                  <a:latin typeface="Times New Roman" panose="02020603050405020304" pitchFamily="18" charset="0"/>
                  <a:ea typeface="Angsana New" pitchFamily="18" charset="-34"/>
                </a:rPr>
                <a:t>y'+z</a:t>
              </a:r>
              <a:r>
                <a:rPr lang="en-US" altLang="zh-TW" sz="1600" dirty="0">
                  <a:latin typeface="Times New Roman" panose="02020603050405020304" pitchFamily="18" charset="0"/>
                  <a:ea typeface="Angsana New" pitchFamily="18" charset="-34"/>
                </a:rPr>
                <a:t>)(</a:t>
              </a:r>
              <a:r>
                <a:rPr lang="en-US" altLang="zh-TW" sz="1600" i="1" dirty="0">
                  <a:latin typeface="Times New Roman" panose="02020603050405020304" pitchFamily="18" charset="0"/>
                  <a:ea typeface="Angsana New" pitchFamily="18" charset="-34"/>
                </a:rPr>
                <a:t>x'+y+z'</a:t>
              </a:r>
              <a:r>
                <a:rPr lang="en-US" altLang="zh-TW" sz="1600" dirty="0">
                  <a:latin typeface="Times New Roman" panose="02020603050405020304" pitchFamily="18" charset="0"/>
                  <a:ea typeface="Angsana New" pitchFamily="18" charset="-34"/>
                </a:rPr>
                <a:t>)</a:t>
              </a:r>
              <a:endParaRPr lang="zh-TW" altLang="en-US" sz="1600" dirty="0">
                <a:latin typeface="Times New Roman" panose="02020603050405020304" pitchFamily="18" charset="0"/>
                <a:ea typeface="Angsana New" pitchFamily="18" charset="-34"/>
              </a:endParaRPr>
            </a:p>
          </p:txBody>
        </p:sp>
      </p:grpSp>
    </p:spTree>
  </p:cSld>
  <p:clrMapOvr>
    <a:masterClrMapping/>
  </p:clrMapOvr>
  <p:transition>
    <p:cover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algn="l" eaLnBrk="1" hangingPunct="1"/>
            <a:r>
              <a:rPr lang="en-US" altLang="zh-TW" dirty="0"/>
              <a:t>2.8	Digital Logic Gates</a:t>
            </a:r>
            <a:endParaRPr lang="zh-TW" altLang="en-US" sz="2500" dirty="0"/>
          </a:p>
        </p:txBody>
      </p:sp>
      <p:sp>
        <p:nvSpPr>
          <p:cNvPr id="43013" name="內容版面配置區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sz="2800" dirty="0"/>
              <a:t>Boolean expression: AND, OR and NOT operations</a:t>
            </a:r>
          </a:p>
          <a:p>
            <a:pPr eaLnBrk="1" hangingPunct="1"/>
            <a:r>
              <a:rPr lang="en-US" altLang="zh-TW" sz="2800" dirty="0"/>
              <a:t>Constructing gates of other  logic operations</a:t>
            </a:r>
          </a:p>
          <a:p>
            <a:pPr lvl="1" eaLnBrk="1" hangingPunct="1"/>
            <a:r>
              <a:rPr lang="en-US" altLang="zh-TW" sz="2400" dirty="0"/>
              <a:t>The </a:t>
            </a:r>
            <a:r>
              <a:rPr lang="en-US" altLang="zh-TW" sz="2800" dirty="0"/>
              <a:t>feasibility</a:t>
            </a:r>
            <a:r>
              <a:rPr lang="en-US" altLang="zh-TW" sz="2400" dirty="0"/>
              <a:t> and economy;</a:t>
            </a:r>
          </a:p>
          <a:p>
            <a:pPr lvl="1" eaLnBrk="1" hangingPunct="1"/>
            <a:r>
              <a:rPr lang="en-US" altLang="zh-TW" sz="2400" dirty="0"/>
              <a:t>The possibility of extending gate's inputs;</a:t>
            </a:r>
          </a:p>
          <a:p>
            <a:pPr lvl="1" eaLnBrk="1" hangingPunct="1"/>
            <a:r>
              <a:rPr lang="en-US" altLang="zh-TW" sz="2400" dirty="0"/>
              <a:t>The basic properties of the binary operations (commutative and associative);</a:t>
            </a:r>
          </a:p>
          <a:p>
            <a:pPr lvl="1" eaLnBrk="1" hangingPunct="1"/>
            <a:r>
              <a:rPr lang="en-US" altLang="zh-TW" sz="2400" dirty="0"/>
              <a:t>The ability of the gate to implement Boolean functions.</a:t>
            </a:r>
          </a:p>
        </p:txBody>
      </p:sp>
      <p:sp>
        <p:nvSpPr>
          <p:cNvPr id="43011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32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Summary of Logic Gates</a:t>
            </a:r>
            <a:endParaRPr lang="zh-TW" altLang="en-US" sz="2500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33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>
            <a:lum bright="-6000" contrast="18000"/>
          </a:blip>
          <a:stretch>
            <a:fillRect/>
          </a:stretch>
        </p:blipFill>
        <p:spPr>
          <a:xfrm>
            <a:off x="1417638" y="1371600"/>
            <a:ext cx="6242050" cy="486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3" name="Text Box 4"/>
          <p:cNvSpPr txBox="1"/>
          <p:nvPr/>
        </p:nvSpPr>
        <p:spPr>
          <a:xfrm>
            <a:off x="2514600" y="6319838"/>
            <a:ext cx="25609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Angsana New" pitchFamily="18" charset="-34"/>
              </a:rPr>
              <a:t> Digital logic gates</a:t>
            </a:r>
          </a:p>
        </p:txBody>
      </p:sp>
    </p:spTree>
  </p:cSld>
  <p:clrMapOvr>
    <a:masterClrMapping/>
  </p:clrMapOvr>
  <p:transition>
    <p:cover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34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lum bright="-6000" contrast="20000"/>
          </a:blip>
          <a:stretch>
            <a:fillRect/>
          </a:stretch>
        </p:blipFill>
        <p:spPr>
          <a:xfrm>
            <a:off x="1593850" y="1350963"/>
            <a:ext cx="5900738" cy="482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6" name="Text Box 4"/>
          <p:cNvSpPr txBox="1"/>
          <p:nvPr/>
        </p:nvSpPr>
        <p:spPr>
          <a:xfrm>
            <a:off x="2895600" y="6305550"/>
            <a:ext cx="21653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Angsana New" pitchFamily="18" charset="-34"/>
              </a:rPr>
              <a:t> Digital logic gates</a:t>
            </a:r>
          </a:p>
        </p:txBody>
      </p:sp>
      <p:sp>
        <p:nvSpPr>
          <p:cNvPr id="59397" name="標題 3"/>
          <p:cNvSpPr txBox="1"/>
          <p:nvPr/>
        </p:nvSpPr>
        <p:spPr>
          <a:xfrm>
            <a:off x="298450" y="228600"/>
            <a:ext cx="8575675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TW" sz="3600" dirty="0">
                <a:latin typeface="Book Antiqua" panose="02040602050305030304" pitchFamily="18" charset="0"/>
                <a:ea typeface="Angsana New" pitchFamily="18" charset="-34"/>
              </a:rPr>
              <a:t>Summary of Logic Gates</a:t>
            </a:r>
            <a:endParaRPr lang="zh-TW" altLang="en-US" sz="2000" dirty="0">
              <a:latin typeface="Book Antiqua" panose="02040602050305030304" pitchFamily="18" charset="0"/>
              <a:ea typeface="Angsana New" pitchFamily="18" charset="-34"/>
            </a:endParaRPr>
          </a:p>
        </p:txBody>
      </p:sp>
    </p:spTree>
  </p:cSld>
  <p:clrMapOvr>
    <a:masterClrMapping/>
  </p:clrMapOvr>
  <p:transition>
    <p:cover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Multiple Inputs</a:t>
            </a:r>
            <a:endParaRPr lang="zh-TW" altLang="en-US" sz="2500" dirty="0"/>
          </a:p>
        </p:txBody>
      </p:sp>
      <p:sp>
        <p:nvSpPr>
          <p:cNvPr id="47109" name="內容版面配置區 2"/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sz="3200" dirty="0"/>
              <a:t>Extension to multiple inputs</a:t>
            </a:r>
          </a:p>
          <a:p>
            <a:pPr lvl="1" eaLnBrk="1" hangingPunct="1"/>
            <a:r>
              <a:rPr lang="en-US" altLang="zh-TW" sz="2800" dirty="0"/>
              <a:t>A gate can be extended to multiple inputs.</a:t>
            </a:r>
          </a:p>
          <a:p>
            <a:pPr lvl="2" eaLnBrk="1" hangingPunct="1"/>
            <a:r>
              <a:rPr lang="en-US" altLang="zh-TW" dirty="0"/>
              <a:t>If its binary operation is commutative and associative.</a:t>
            </a:r>
          </a:p>
          <a:p>
            <a:pPr lvl="1" eaLnBrk="1" hangingPunct="1"/>
            <a:r>
              <a:rPr lang="en-US" altLang="zh-TW" sz="2400" dirty="0"/>
              <a:t>AND</a:t>
            </a:r>
            <a:r>
              <a:rPr lang="en-US" altLang="zh-TW" sz="2800" dirty="0"/>
              <a:t> and </a:t>
            </a:r>
            <a:r>
              <a:rPr lang="en-US" altLang="zh-TW" sz="2400" dirty="0"/>
              <a:t>OR</a:t>
            </a:r>
            <a:r>
              <a:rPr lang="en-US" altLang="zh-TW" sz="2800" dirty="0"/>
              <a:t> are commutative and associative.</a:t>
            </a:r>
          </a:p>
          <a:p>
            <a:pPr lvl="2" eaLnBrk="1" hangingPunct="1"/>
            <a:r>
              <a:rPr lang="en-US" altLang="zh-TW" dirty="0"/>
              <a:t>OR</a:t>
            </a:r>
          </a:p>
          <a:p>
            <a:pPr lvl="3" eaLnBrk="1" hangingPunct="1"/>
            <a:r>
              <a:rPr lang="en-US" altLang="zh-TW" sz="2000" i="1" dirty="0"/>
              <a:t>x+y = y+x</a:t>
            </a:r>
          </a:p>
          <a:p>
            <a:pPr lvl="3" eaLnBrk="1" hangingPunct="1"/>
            <a:r>
              <a:rPr lang="en-US" altLang="zh-TW" sz="2000" dirty="0"/>
              <a:t>(</a:t>
            </a:r>
            <a:r>
              <a:rPr lang="en-US" altLang="zh-TW" sz="2000" i="1" dirty="0"/>
              <a:t>x+y</a:t>
            </a:r>
            <a:r>
              <a:rPr lang="en-US" altLang="zh-TW" sz="2000" dirty="0"/>
              <a:t>)</a:t>
            </a:r>
            <a:r>
              <a:rPr lang="en-US" altLang="zh-TW" sz="2000" i="1" dirty="0"/>
              <a:t>+z = x+</a:t>
            </a:r>
            <a:r>
              <a:rPr lang="en-US" altLang="zh-TW" sz="2000" dirty="0"/>
              <a:t>(</a:t>
            </a:r>
            <a:r>
              <a:rPr lang="en-US" altLang="zh-TW" sz="2000" i="1" dirty="0"/>
              <a:t>y+z</a:t>
            </a:r>
            <a:r>
              <a:rPr lang="en-US" altLang="zh-TW" sz="2000" dirty="0"/>
              <a:t>)</a:t>
            </a:r>
            <a:r>
              <a:rPr lang="en-US" altLang="zh-TW" sz="2000" i="1" dirty="0"/>
              <a:t> = x+y+z</a:t>
            </a:r>
          </a:p>
          <a:p>
            <a:pPr lvl="2" eaLnBrk="1" hangingPunct="1"/>
            <a:r>
              <a:rPr lang="en-US" altLang="zh-TW" dirty="0"/>
              <a:t>AND</a:t>
            </a:r>
          </a:p>
          <a:p>
            <a:pPr lvl="3" eaLnBrk="1" hangingPunct="1"/>
            <a:r>
              <a:rPr lang="en-US" altLang="zh-TW" sz="2000" i="1" dirty="0"/>
              <a:t>xy = yx</a:t>
            </a:r>
          </a:p>
          <a:p>
            <a:pPr lvl="3" eaLnBrk="1" hangingPunct="1"/>
            <a:r>
              <a:rPr lang="en-US" altLang="zh-TW" sz="2000" dirty="0"/>
              <a:t>(</a:t>
            </a:r>
            <a:r>
              <a:rPr lang="en-US" altLang="zh-TW" sz="2000" i="1" dirty="0"/>
              <a:t>x y</a:t>
            </a:r>
            <a:r>
              <a:rPr lang="en-US" altLang="zh-TW" sz="2000" dirty="0"/>
              <a:t>)</a:t>
            </a:r>
            <a:r>
              <a:rPr lang="en-US" altLang="zh-TW" sz="2000" i="1" dirty="0"/>
              <a:t>z = x</a:t>
            </a:r>
            <a:r>
              <a:rPr lang="en-US" altLang="zh-TW" sz="2000" dirty="0"/>
              <a:t>(</a:t>
            </a:r>
            <a:r>
              <a:rPr lang="en-US" altLang="zh-TW" sz="2000" i="1" dirty="0"/>
              <a:t>y z</a:t>
            </a:r>
            <a:r>
              <a:rPr lang="en-US" altLang="zh-TW" sz="2000" dirty="0"/>
              <a:t>)</a:t>
            </a:r>
            <a:r>
              <a:rPr lang="en-US" altLang="zh-TW" sz="2000" i="1" dirty="0"/>
              <a:t> = x y z</a:t>
            </a:r>
          </a:p>
          <a:p>
            <a:pPr eaLnBrk="1" hangingPunct="1"/>
            <a:endParaRPr lang="zh-TW" altLang="en-US" sz="3200" dirty="0"/>
          </a:p>
        </p:txBody>
      </p:sp>
      <p:sp>
        <p:nvSpPr>
          <p:cNvPr id="47107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35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Multiple Inputs</a:t>
            </a:r>
            <a:endParaRPr lang="zh-TW" altLang="en-US" dirty="0"/>
          </a:p>
        </p:txBody>
      </p:sp>
      <p:sp>
        <p:nvSpPr>
          <p:cNvPr id="49157" name="內容版面配置區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dirty="0"/>
              <a:t>Multiple NOR = a complement of OR gate, Multiple NAND = a complement of AND.</a:t>
            </a:r>
          </a:p>
          <a:p>
            <a:pPr eaLnBrk="1" hangingPunct="1"/>
            <a:r>
              <a:rPr lang="en-US" altLang="zh-TW" dirty="0"/>
              <a:t>The cascaded NAND operations = sum of products.</a:t>
            </a:r>
          </a:p>
          <a:p>
            <a:pPr eaLnBrk="1" hangingPunct="1"/>
            <a:r>
              <a:rPr lang="en-US" altLang="zh-TW" dirty="0"/>
              <a:t>The cascaded NOR operations = product of sums.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49155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36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158" name="Picture 8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995363" y="2965450"/>
            <a:ext cx="7078662" cy="1069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9" name="Picture 9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920750" y="4156075"/>
            <a:ext cx="7334250" cy="1963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60" name="Text Box 4"/>
          <p:cNvSpPr txBox="1"/>
          <p:nvPr/>
        </p:nvSpPr>
        <p:spPr>
          <a:xfrm>
            <a:off x="1143000" y="6096000"/>
            <a:ext cx="6096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ea typeface="Angsana New" pitchFamily="18" charset="-34"/>
              </a:rPr>
              <a:t> Multiple-input and casca</a:t>
            </a:r>
            <a:r>
              <a:rPr lang="en-IN" altLang="en-US" sz="2000" b="1" dirty="0">
                <a:latin typeface="Times New Roman" panose="02020603050405020304" pitchFamily="18" charset="0"/>
                <a:ea typeface="Angsana New" pitchFamily="18" charset="-34"/>
              </a:rPr>
              <a:t>d</a:t>
            </a:r>
            <a:r>
              <a:rPr lang="en-US" altLang="zh-TW" sz="2000" b="1" dirty="0">
                <a:latin typeface="Times New Roman" panose="02020603050405020304" pitchFamily="18" charset="0"/>
                <a:ea typeface="Angsana New" pitchFamily="18" charset="-34"/>
              </a:rPr>
              <a:t>ed NOR and NAND gates</a:t>
            </a:r>
          </a:p>
        </p:txBody>
      </p:sp>
    </p:spTree>
  </p:cSld>
  <p:clrMapOvr>
    <a:masterClrMapping/>
  </p:clrMapOvr>
  <p:transition>
    <p:cover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Multiple Inputs</a:t>
            </a:r>
            <a:endParaRPr lang="zh-TW" altLang="en-US" dirty="0"/>
          </a:p>
        </p:txBody>
      </p:sp>
      <p:sp>
        <p:nvSpPr>
          <p:cNvPr id="50181" name="內容版面配置區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dirty="0"/>
              <a:t>The XOR and XNOR gates are commutative and associative.</a:t>
            </a:r>
          </a:p>
          <a:p>
            <a:pPr eaLnBrk="1" hangingPunct="1"/>
            <a:r>
              <a:rPr lang="en-US" altLang="zh-TW" dirty="0"/>
              <a:t>Multiple-input XOR gates are uncommon?</a:t>
            </a:r>
          </a:p>
          <a:p>
            <a:pPr eaLnBrk="1" hangingPunct="1"/>
            <a:r>
              <a:rPr lang="en-US" altLang="zh-TW" dirty="0"/>
              <a:t>XOR is an odd function: it is equal to 1 if the inputs variables have an odd number of 1's.</a:t>
            </a:r>
            <a:endParaRPr lang="zh-TW" altLang="en-US" dirty="0"/>
          </a:p>
          <a:p>
            <a:pPr eaLnBrk="1" hangingPunct="1"/>
            <a:endParaRPr lang="zh-TW" altLang="en-US" dirty="0"/>
          </a:p>
        </p:txBody>
      </p:sp>
      <p:sp>
        <p:nvSpPr>
          <p:cNvPr id="50179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37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182" name="Picture 6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563563" y="2954338"/>
            <a:ext cx="7993062" cy="319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3" name="Text Box 4"/>
          <p:cNvSpPr txBox="1"/>
          <p:nvPr/>
        </p:nvSpPr>
        <p:spPr>
          <a:xfrm>
            <a:off x="2743200" y="6326188"/>
            <a:ext cx="33242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ea typeface="Angsana New" pitchFamily="18" charset="-34"/>
              </a:rPr>
              <a:t> 3-input XOR gate</a:t>
            </a:r>
          </a:p>
        </p:txBody>
      </p:sp>
    </p:spTree>
  </p:cSld>
  <p:clrMapOvr>
    <a:masterClrMapping/>
  </p:clrMapOvr>
  <p:transition>
    <p:cover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Positive and Negative Logic</a:t>
            </a:r>
            <a:endParaRPr lang="zh-TW" altLang="en-US" sz="2500" dirty="0"/>
          </a:p>
        </p:txBody>
      </p:sp>
      <p:sp>
        <p:nvSpPr>
          <p:cNvPr id="51205" name="內容版面配置區 2"/>
          <p:cNvSpPr>
            <a:spLocks noGrp="1"/>
          </p:cNvSpPr>
          <p:nvPr>
            <p:ph idx="1"/>
          </p:nvPr>
        </p:nvSpPr>
        <p:spPr>
          <a:xfrm>
            <a:off x="0" y="1295400"/>
            <a:ext cx="4718050" cy="5181600"/>
          </a:xfrm>
        </p:spPr>
        <p:txBody>
          <a:bodyPr vert="horz" wrap="square" lIns="90488" tIns="44450" rIns="90488" bIns="44450" anchor="t" anchorCtr="0"/>
          <a:lstStyle/>
          <a:p>
            <a:pPr eaLnBrk="1" hangingPunct="1"/>
            <a:r>
              <a:rPr lang="en-US" altLang="zh-TW" sz="2800" dirty="0"/>
              <a:t>Positive and Negative Logic</a:t>
            </a:r>
          </a:p>
          <a:p>
            <a:pPr lvl="1" eaLnBrk="1" hangingPunct="1"/>
            <a:r>
              <a:rPr lang="en-US" altLang="zh-TW" sz="2400" dirty="0"/>
              <a:t>Two signal values &lt;=&gt; two logic values</a:t>
            </a:r>
          </a:p>
          <a:p>
            <a:pPr lvl="1" eaLnBrk="1" hangingPunct="1"/>
            <a:r>
              <a:rPr lang="en-US" altLang="zh-TW" sz="2400" dirty="0"/>
              <a:t>Positive logic: H=1; L=0</a:t>
            </a:r>
          </a:p>
          <a:p>
            <a:pPr lvl="1" eaLnBrk="1" hangingPunct="1"/>
            <a:r>
              <a:rPr lang="en-US" altLang="zh-TW" sz="2400" dirty="0"/>
              <a:t>Negative logic: H=0; L=1</a:t>
            </a:r>
          </a:p>
          <a:p>
            <a:pPr eaLnBrk="1" hangingPunct="1"/>
            <a:r>
              <a:rPr lang="en-US" altLang="zh-TW" sz="2800" dirty="0"/>
              <a:t>Consider a TTL gates</a:t>
            </a:r>
          </a:p>
          <a:p>
            <a:pPr lvl="1" eaLnBrk="1" hangingPunct="1"/>
            <a:r>
              <a:rPr lang="en-US" altLang="zh-TW" sz="2400" dirty="0"/>
              <a:t>A positive logic AND gate</a:t>
            </a:r>
          </a:p>
          <a:p>
            <a:pPr lvl="1" eaLnBrk="1" hangingPunct="1"/>
            <a:r>
              <a:rPr lang="en-US" altLang="zh-TW" sz="2400" dirty="0"/>
              <a:t>A negative logic OR gate</a:t>
            </a:r>
          </a:p>
          <a:p>
            <a:pPr eaLnBrk="1" hangingPunct="1"/>
            <a:endParaRPr lang="zh-TW" altLang="en-US" sz="2800" dirty="0"/>
          </a:p>
        </p:txBody>
      </p:sp>
      <p:sp>
        <p:nvSpPr>
          <p:cNvPr id="51203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38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06" name="Picture 4" descr="AACFLMW0"/>
          <p:cNvPicPr>
            <a:picLocks noChangeAspect="1"/>
          </p:cNvPicPr>
          <p:nvPr/>
        </p:nvPicPr>
        <p:blipFill>
          <a:blip r:embed="rId2">
            <a:lum bright="-7999" contrast="26000"/>
          </a:blip>
          <a:srcRect r="58424" b="18289"/>
          <a:stretch>
            <a:fillRect/>
          </a:stretch>
        </p:blipFill>
        <p:spPr>
          <a:xfrm>
            <a:off x="5410200" y="1524000"/>
            <a:ext cx="3024188" cy="2305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7" name="Picture 5" descr="AACFLMW0"/>
          <p:cNvPicPr>
            <a:picLocks noChangeAspect="1"/>
          </p:cNvPicPr>
          <p:nvPr/>
        </p:nvPicPr>
        <p:blipFill>
          <a:blip r:embed="rId3">
            <a:lum bright="-7999" contrast="26000"/>
          </a:blip>
          <a:srcRect l="60381" b="19472"/>
          <a:stretch>
            <a:fillRect/>
          </a:stretch>
        </p:blipFill>
        <p:spPr>
          <a:xfrm>
            <a:off x="5481638" y="3940175"/>
            <a:ext cx="2881312" cy="2271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8" name="Text Box 4"/>
          <p:cNvSpPr txBox="1"/>
          <p:nvPr/>
        </p:nvSpPr>
        <p:spPr>
          <a:xfrm>
            <a:off x="3200400" y="6172200"/>
            <a:ext cx="59023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IN" altLang="en-US" sz="2000" b="1" dirty="0">
                <a:latin typeface="Times New Roman" panose="02020603050405020304" pitchFamily="18" charset="0"/>
                <a:ea typeface="Angsana New" pitchFamily="18" charset="-34"/>
              </a:rPr>
              <a:t>          </a:t>
            </a:r>
            <a:r>
              <a:rPr lang="en-US" altLang="zh-TW" sz="2000" b="1" dirty="0">
                <a:latin typeface="Times New Roman" panose="02020603050405020304" pitchFamily="18" charset="0"/>
                <a:ea typeface="Angsana New" pitchFamily="18" charset="-34"/>
              </a:rPr>
              <a:t>Signal assignment and logic polarity</a:t>
            </a:r>
          </a:p>
        </p:txBody>
      </p:sp>
    </p:spTree>
  </p:cSld>
  <p:clrMapOvr>
    <a:masterClrMapping/>
  </p:clrMapOvr>
  <p:transition>
    <p:cover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Positive and Negative Logic</a:t>
            </a:r>
            <a:endParaRPr lang="zh-TW" altLang="en-US" sz="2500" dirty="0"/>
          </a:p>
        </p:txBody>
      </p:sp>
      <p:sp>
        <p:nvSpPr>
          <p:cNvPr id="52227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39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228" name="Picture 6"/>
          <p:cNvPicPr>
            <a:picLocks noChangeAspect="1"/>
          </p:cNvPicPr>
          <p:nvPr/>
        </p:nvPicPr>
        <p:blipFill>
          <a:blip r:embed="rId2">
            <a:lum bright="-12000" contrast="30000"/>
          </a:blip>
          <a:stretch>
            <a:fillRect/>
          </a:stretch>
        </p:blipFill>
        <p:spPr>
          <a:xfrm>
            <a:off x="1858963" y="1219200"/>
            <a:ext cx="1520825" cy="1644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9" name="Picture 7"/>
          <p:cNvPicPr>
            <a:picLocks noChangeAspect="1"/>
          </p:cNvPicPr>
          <p:nvPr/>
        </p:nvPicPr>
        <p:blipFill>
          <a:blip r:embed="rId3">
            <a:lum bright="-12000" contrast="30000"/>
          </a:blip>
          <a:stretch>
            <a:fillRect/>
          </a:stretch>
        </p:blipFill>
        <p:spPr>
          <a:xfrm>
            <a:off x="1836738" y="3048000"/>
            <a:ext cx="1516062" cy="159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0" name="Picture 8"/>
          <p:cNvPicPr>
            <a:picLocks noChangeAspect="1"/>
          </p:cNvPicPr>
          <p:nvPr/>
        </p:nvPicPr>
        <p:blipFill>
          <a:blip r:embed="rId4">
            <a:lum bright="-12000" contrast="30000"/>
          </a:blip>
          <a:stretch>
            <a:fillRect/>
          </a:stretch>
        </p:blipFill>
        <p:spPr>
          <a:xfrm>
            <a:off x="1774825" y="4694238"/>
            <a:ext cx="1593850" cy="1711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1" name="Picture 9"/>
          <p:cNvPicPr>
            <a:picLocks noChangeAspect="1"/>
          </p:cNvPicPr>
          <p:nvPr/>
        </p:nvPicPr>
        <p:blipFill>
          <a:blip r:embed="rId5">
            <a:lum bright="-12000" contrast="30000"/>
          </a:blip>
          <a:stretch>
            <a:fillRect/>
          </a:stretch>
        </p:blipFill>
        <p:spPr>
          <a:xfrm>
            <a:off x="4181475" y="1227138"/>
            <a:ext cx="3211513" cy="162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2" name="Picture 10"/>
          <p:cNvPicPr>
            <a:picLocks noChangeAspect="1"/>
          </p:cNvPicPr>
          <p:nvPr/>
        </p:nvPicPr>
        <p:blipFill>
          <a:blip r:embed="rId6">
            <a:lum bright="-12000" contrast="30000"/>
          </a:blip>
          <a:stretch>
            <a:fillRect/>
          </a:stretch>
        </p:blipFill>
        <p:spPr>
          <a:xfrm>
            <a:off x="4365625" y="3400425"/>
            <a:ext cx="2798763" cy="100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3" name="Picture 11"/>
          <p:cNvPicPr>
            <a:picLocks noChangeAspect="1"/>
          </p:cNvPicPr>
          <p:nvPr/>
        </p:nvPicPr>
        <p:blipFill>
          <a:blip r:embed="rId7">
            <a:lum bright="-12000" contrast="30000"/>
          </a:blip>
          <a:stretch>
            <a:fillRect/>
          </a:stretch>
        </p:blipFill>
        <p:spPr>
          <a:xfrm>
            <a:off x="4327525" y="5053013"/>
            <a:ext cx="2730500" cy="103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x-none" dirty="0"/>
              <a:t>Boolean Algebra</a:t>
            </a:r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>
              <a:buSzPct val="90000"/>
              <a:buFont typeface="Wingdings" panose="05000000000000000000" charset="0"/>
              <a:buChar char="§"/>
            </a:pPr>
            <a:r>
              <a:rPr kumimoji="1" lang="en-US" altLang="x-none" sz="28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Terminology:</a:t>
            </a:r>
          </a:p>
          <a:p>
            <a:pPr lvl="1" eaLnBrk="1" hangingPunct="1">
              <a:buFont typeface="Wingdings" panose="05000000000000000000" charset="0"/>
              <a:buChar char="§"/>
            </a:pPr>
            <a:r>
              <a:rPr lang="en-US" altLang="x-none" sz="2400" i="1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Literal:</a:t>
            </a:r>
            <a:r>
              <a:rPr lang="en-US" altLang="x-none" sz="24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variable or its complement</a:t>
            </a:r>
          </a:p>
          <a:p>
            <a:pPr lvl="1" eaLnBrk="1" hangingPunct="1">
              <a:buFont typeface="Wingdings" panose="05000000000000000000" charset="0"/>
              <a:buChar char="§"/>
            </a:pPr>
            <a:r>
              <a:rPr lang="en-US" altLang="x-none" sz="2400" i="1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term:</a:t>
            </a:r>
            <a:r>
              <a:rPr lang="en-US" altLang="x-none" sz="24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literals connected by </a:t>
            </a:r>
            <a:r>
              <a:rPr lang="en-US" altLang="zh-TW" sz="24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(·)</a:t>
            </a:r>
            <a:endParaRPr lang="en-US" altLang="x-none" sz="2400" dirty="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eaLnBrk="1" hangingPunct="1">
              <a:buFont typeface="Wingdings" panose="05000000000000000000" charset="0"/>
              <a:buChar char="§"/>
            </a:pPr>
            <a:r>
              <a:rPr lang="en-US" altLang="x-none" sz="2400" i="1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 term:</a:t>
            </a:r>
            <a:r>
              <a:rPr lang="en-US" altLang="x-none" sz="24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literals connected by </a:t>
            </a:r>
            <a:r>
              <a:rPr lang="en-US" altLang="zh-TW" sz="24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(+)</a:t>
            </a:r>
            <a:endParaRPr lang="en-US" altLang="x-none" sz="2400" i="1" dirty="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eaLnBrk="1" hangingPunct="1">
              <a:buSzPct val="90000"/>
              <a:buNone/>
            </a:pPr>
            <a:endParaRPr kumimoji="1" lang="en-US" altLang="x-none" sz="2400" i="1" dirty="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243" name="Slide Number Placeholder 5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4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2560" y="1212215"/>
            <a:ext cx="8776970" cy="5415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have unspecified outputs for some input combinations are called incompletely specified functions.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most applications, we simply don’t care what value is assumed by the function for the unspecified minterms thus the unspecified minterms of a function are called don’t-care conditions.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These don’t-care conditions can be used on a map to provide further simplification of the Boolean expression.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71800" y="45720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Donot care terms</a:t>
            </a:r>
          </a:p>
        </p:txBody>
      </p:sp>
    </p:spTree>
  </p:cSld>
  <p:clrMapOvr>
    <a:masterClrMapping/>
  </p:clrMapOvr>
  <p:transition>
    <p:cover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05435" y="1338580"/>
            <a:ext cx="8305165" cy="356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don’t-care minterm is a combination of variables whose logical value is not specified.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Such a minterm cannot be marked with a 1 in the map, because it would require that the function always be a 1 for such a combination.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Likewise, putting a 0 on the square requires the function to be 0.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distinguish the don’t-care condition from 1’s and 0’s, an X is used.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choosing adjacent squares to simplify the function in a map, the don’t-care minterms may be assumed to be either 0 or 1.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3048000" y="30480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Donot care terms</a:t>
            </a:r>
          </a:p>
        </p:txBody>
      </p:sp>
    </p:spTree>
  </p:cSld>
  <p:clrMapOvr>
    <a:masterClrMapping/>
  </p:clrMapOvr>
  <p:transition>
    <p:cover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dirty="0"/>
              <a:t>Postulates of Boolean Algebra</a:t>
            </a:r>
            <a:endParaRPr lang="zh-TW" altLang="en-US" sz="2400" dirty="0"/>
          </a:p>
        </p:txBody>
      </p:sp>
      <p:sp>
        <p:nvSpPr>
          <p:cNvPr id="11269" name="內容版面配置區 2"/>
          <p:cNvSpPr>
            <a:spLocks noGrp="1"/>
          </p:cNvSpPr>
          <p:nvPr>
            <p:ph idx="1"/>
          </p:nvPr>
        </p:nvSpPr>
        <p:spPr>
          <a:xfrm>
            <a:off x="573088" y="1066800"/>
            <a:ext cx="8570912" cy="5202238"/>
          </a:xfrm>
        </p:spPr>
        <p:txBody>
          <a:bodyPr vert="horz" wrap="square" lIns="90488" tIns="44450" rIns="90488" bIns="4445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/>
              <a:t>B</a:t>
            </a:r>
            <a:r>
              <a:rPr lang="en-US" altLang="zh-TW" dirty="0"/>
              <a:t> = {0, 1} and two binary operations, (+) and (.)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rules of operations: AND</a:t>
            </a:r>
            <a:r>
              <a:rPr lang="en-IN" altLang="en-US" dirty="0"/>
              <a:t>, </a:t>
            </a:r>
            <a:r>
              <a:rPr lang="en-US" altLang="zh-TW" dirty="0"/>
              <a:t>OR and NOT.</a:t>
            </a:r>
          </a:p>
          <a:p>
            <a:pPr eaLnBrk="1" hangingPunct="1">
              <a:lnSpc>
                <a:spcPct val="90000"/>
              </a:lnSpc>
            </a:pPr>
            <a:endParaRPr lang="zh-TW" altLang="en-US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sz="1200" dirty="0"/>
          </a:p>
          <a:p>
            <a:pPr eaLnBrk="1" hangingPunct="1">
              <a:lnSpc>
                <a:spcPct val="90000"/>
              </a:lnSpc>
              <a:buClrTx/>
              <a:buSzPct val="100000"/>
              <a:buFont typeface="Book Antiqua" panose="02040602050305030304" pitchFamily="18" charset="0"/>
              <a:buAutoNum type="arabicPeriod"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ClrTx/>
              <a:buSzPct val="100000"/>
              <a:buFont typeface="Book Antiqua" panose="02040602050305030304" pitchFamily="18" charset="0"/>
              <a:buAutoNum type="arabicPeriod"/>
            </a:pPr>
            <a:r>
              <a:rPr lang="en-US" altLang="zh-TW" dirty="0"/>
              <a:t>Closure (+ and‧)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Book Antiqua" panose="02040602050305030304" pitchFamily="18" charset="0"/>
              <a:buAutoNum type="arabicPeriod"/>
            </a:pPr>
            <a:r>
              <a:rPr lang="en-US" altLang="zh-TW" dirty="0"/>
              <a:t>The identity elements</a:t>
            </a:r>
          </a:p>
          <a:p>
            <a:pPr lvl="1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TW" dirty="0"/>
              <a:t>(1) + = 0</a:t>
            </a:r>
          </a:p>
          <a:p>
            <a:pPr lvl="1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TW" dirty="0"/>
              <a:t>(2)  </a:t>
            </a:r>
            <a:r>
              <a:rPr lang="en-US" altLang="zh-TW" sz="2400" b="1" dirty="0"/>
              <a:t>·</a:t>
            </a:r>
            <a:r>
              <a:rPr lang="en-US" altLang="zh-TW" dirty="0"/>
              <a:t> =</a:t>
            </a:r>
            <a:r>
              <a:rPr lang="zh-TW" altLang="en-US" dirty="0"/>
              <a:t> 1</a:t>
            </a:r>
          </a:p>
        </p:txBody>
      </p:sp>
      <p:sp>
        <p:nvSpPr>
          <p:cNvPr id="11267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5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/>
        </p:nvGraphicFramePr>
        <p:xfrm>
          <a:off x="971550" y="2297113"/>
          <a:ext cx="2160588" cy="2392364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X.y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 Box 70"/>
          <p:cNvSpPr txBox="1"/>
          <p:nvPr/>
        </p:nvSpPr>
        <p:spPr>
          <a:xfrm>
            <a:off x="971550" y="1825625"/>
            <a:ext cx="2160588" cy="38417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x-none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AND</a:t>
            </a:r>
          </a:p>
        </p:txBody>
      </p:sp>
      <p:graphicFrame>
        <p:nvGraphicFramePr>
          <p:cNvPr id="17" name="Group 30"/>
          <p:cNvGraphicFramePr>
            <a:graphicFrameLocks noGrp="1"/>
          </p:cNvGraphicFramePr>
          <p:nvPr/>
        </p:nvGraphicFramePr>
        <p:xfrm>
          <a:off x="4211638" y="2368550"/>
          <a:ext cx="2160588" cy="2392364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x+y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 Box 71"/>
          <p:cNvSpPr txBox="1"/>
          <p:nvPr/>
        </p:nvSpPr>
        <p:spPr>
          <a:xfrm>
            <a:off x="4211638" y="1828800"/>
            <a:ext cx="2160587" cy="38417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x-none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OR</a:t>
            </a:r>
          </a:p>
        </p:txBody>
      </p:sp>
      <p:graphicFrame>
        <p:nvGraphicFramePr>
          <p:cNvPr id="19" name="Group 56"/>
          <p:cNvGraphicFramePr>
            <a:graphicFrameLocks noGrp="1"/>
          </p:cNvGraphicFramePr>
          <p:nvPr/>
        </p:nvGraphicFramePr>
        <p:xfrm>
          <a:off x="7270750" y="2374900"/>
          <a:ext cx="1441450" cy="1435101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X’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 Box 72"/>
          <p:cNvSpPr txBox="1"/>
          <p:nvPr/>
        </p:nvSpPr>
        <p:spPr>
          <a:xfrm>
            <a:off x="7451725" y="1835150"/>
            <a:ext cx="1079500" cy="38417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x-none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NOT</a:t>
            </a:r>
          </a:p>
        </p:txBody>
      </p:sp>
    </p:spTree>
  </p:cSld>
  <p:clrMapOvr>
    <a:masterClrMapping/>
  </p:clrMapOvr>
  <p:transition>
    <p:cover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sz="3200" dirty="0"/>
              <a:t>Postulates of Boolean Algebra</a:t>
            </a:r>
            <a:endParaRPr lang="zh-TW" altLang="en-US" sz="2000" dirty="0"/>
          </a:p>
        </p:txBody>
      </p:sp>
      <p:sp>
        <p:nvSpPr>
          <p:cNvPr id="12293" name="內容版面配置區 2"/>
          <p:cNvSpPr>
            <a:spLocks noGrp="1"/>
          </p:cNvSpPr>
          <p:nvPr>
            <p:ph idx="1"/>
          </p:nvPr>
        </p:nvSpPr>
        <p:spPr>
          <a:xfrm>
            <a:off x="1066800" y="10668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marL="457200" lvl="2" indent="-457200" eaLnBrk="1" hangingPunct="1">
              <a:buClrTx/>
              <a:buSzPct val="100000"/>
              <a:buFont typeface="Book Antiqua" panose="02040602050305030304" pitchFamily="18" charset="0"/>
              <a:buAutoNum type="arabicPeriod" startAt="3"/>
            </a:pPr>
            <a:r>
              <a:rPr lang="en-US" altLang="zh-TW" sz="2800" dirty="0"/>
              <a:t>The commutative laws  </a:t>
            </a:r>
            <a:r>
              <a:rPr lang="en-US" altLang="zh-TW" dirty="0"/>
              <a:t>x+y = y+x, 	x.y = y.x</a:t>
            </a:r>
            <a:endParaRPr lang="en-US" altLang="zh-TW" sz="2800" dirty="0"/>
          </a:p>
          <a:p>
            <a:pPr marL="457200" lvl="2" indent="-457200" eaLnBrk="1" hangingPunct="1">
              <a:buClrTx/>
              <a:buSzPct val="100000"/>
              <a:buFont typeface="Book Antiqua" panose="02040602050305030304" pitchFamily="18" charset="0"/>
              <a:buAutoNum type="arabicPeriod" startAt="3"/>
            </a:pPr>
            <a:r>
              <a:rPr lang="en-US" altLang="zh-TW" sz="2800" dirty="0"/>
              <a:t>The distributive laws</a:t>
            </a:r>
          </a:p>
          <a:p>
            <a:pPr marL="457200" indent="-457200" eaLnBrk="1" hangingPunct="1">
              <a:buFont typeface="Wingdings 2" panose="05020102010507070707" pitchFamily="18" charset="2"/>
              <a:buAutoNum type="arabicPeriod" startAt="3"/>
            </a:pPr>
            <a:endParaRPr lang="zh-TW" altLang="en-US" sz="2800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6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581" name="Table 24580"/>
          <p:cNvGraphicFramePr/>
          <p:nvPr/>
        </p:nvGraphicFramePr>
        <p:xfrm>
          <a:off x="1371600" y="2514600"/>
          <a:ext cx="6096000" cy="3343275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zh-TW" altLang="en-US" b="1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y</a:t>
                      </a:r>
                      <a:endParaRPr lang="zh-TW" altLang="en-US" b="1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z</a:t>
                      </a:r>
                      <a:endParaRPr lang="zh-TW" altLang="en-US" b="1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y+z</a:t>
                      </a:r>
                      <a:endParaRPr lang="zh-TW" altLang="en-US" b="1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b="1" i="1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zh-TW" altLang="en-US" b="1" i="1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．</a:t>
                      </a:r>
                      <a:r>
                        <a:rPr lang="en-US" altLang="zh-TW" b="1" i="1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(y+z)</a:t>
                      </a:r>
                      <a:endParaRPr lang="zh-TW" altLang="en-US" b="1" i="1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zh-TW" altLang="en-US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．</a:t>
                      </a:r>
                      <a:r>
                        <a:rPr lang="en-US" altLang="zh-TW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y</a:t>
                      </a:r>
                      <a:endParaRPr lang="zh-TW" altLang="en-US" b="1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zh-TW" altLang="en-US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．</a:t>
                      </a:r>
                      <a:r>
                        <a:rPr lang="en-US" altLang="zh-TW" b="1" i="1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z</a:t>
                      </a:r>
                      <a:endParaRPr lang="zh-TW" altLang="en-US" b="1" i="1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b="1" i="1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(x</a:t>
                      </a:r>
                      <a:r>
                        <a:rPr lang="zh-TW" altLang="en-US" b="1" i="1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．</a:t>
                      </a:r>
                      <a:r>
                        <a:rPr lang="en-US" altLang="zh-TW" b="1" i="1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y)+(x</a:t>
                      </a:r>
                      <a:r>
                        <a:rPr lang="zh-TW" altLang="en-US" b="1" i="1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．</a:t>
                      </a:r>
                      <a:r>
                        <a:rPr lang="en-US" altLang="zh-TW" b="1" i="1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z)</a:t>
                      </a:r>
                      <a:endParaRPr lang="zh-TW" altLang="en-US" b="1" i="1" dirty="0">
                        <a:solidFill>
                          <a:srgbClr val="0000FF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dirty="0">
                          <a:solidFill>
                            <a:srgbClr val="0000FF"/>
                          </a:solidFill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Book Antiqua" panose="02040602050305030304" pitchFamily="18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71278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zh-TW" sz="3200" dirty="0"/>
              <a:t>Postulates of Two-Valued Boolean Algebra</a:t>
            </a:r>
            <a:endParaRPr lang="zh-TW" altLang="en-US" sz="2000" dirty="0"/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>
          <a:xfrm>
            <a:off x="914400" y="1295400"/>
            <a:ext cx="8077200" cy="5181600"/>
          </a:xfrm>
        </p:spPr>
        <p:txBody>
          <a:bodyPr vert="horz" wrap="square" lIns="90488" tIns="44450" rIns="90488" bIns="44450" anchor="t" anchorCtr="0"/>
          <a:lstStyle/>
          <a:p>
            <a:pPr marL="457200" indent="-457200" eaLnBrk="1" hangingPunct="1">
              <a:buClrTx/>
              <a:buSzPct val="100000"/>
              <a:buFont typeface="Book Antiqua" panose="02040602050305030304" pitchFamily="18" charset="0"/>
              <a:buAutoNum type="arabicPeriod" startAt="5"/>
            </a:pPr>
            <a:r>
              <a:rPr lang="en-US" altLang="zh-TW" sz="2800" dirty="0"/>
              <a:t>Complement</a:t>
            </a:r>
          </a:p>
          <a:p>
            <a:pPr lvl="1" eaLnBrk="1" hangingPunct="1"/>
            <a:r>
              <a:rPr lang="en-US" altLang="zh-TW" sz="2400" i="1" dirty="0"/>
              <a:t>x+x'=</a:t>
            </a:r>
            <a:r>
              <a:rPr lang="en-US" altLang="zh-TW" sz="2400" dirty="0"/>
              <a:t>1 → 0+0'=0+1=1; 1+1'=1+0=1</a:t>
            </a:r>
          </a:p>
          <a:p>
            <a:pPr lvl="1" eaLnBrk="1" hangingPunct="1"/>
            <a:r>
              <a:rPr lang="en-US" altLang="zh-TW" sz="2400" i="1" dirty="0"/>
              <a:t>x</a:t>
            </a:r>
            <a:r>
              <a:rPr lang="zh-TW" altLang="en-US" sz="2400" dirty="0"/>
              <a:t>．</a:t>
            </a:r>
            <a:r>
              <a:rPr lang="en-US" altLang="zh-TW" sz="2400" i="1" dirty="0"/>
              <a:t>x'=</a:t>
            </a:r>
            <a:r>
              <a:rPr lang="en-US" altLang="zh-TW" sz="2400" dirty="0"/>
              <a:t>0 → 0</a:t>
            </a:r>
            <a:r>
              <a:rPr lang="zh-TW" altLang="en-US" sz="2400" dirty="0"/>
              <a:t>．</a:t>
            </a:r>
            <a:r>
              <a:rPr lang="en-US" altLang="zh-TW" sz="2400" dirty="0"/>
              <a:t>0'=0</a:t>
            </a:r>
            <a:r>
              <a:rPr lang="zh-TW" altLang="en-US" sz="2400" dirty="0"/>
              <a:t>．</a:t>
            </a:r>
            <a:r>
              <a:rPr lang="en-US" altLang="zh-TW" sz="2400" dirty="0"/>
              <a:t>1=0; 1</a:t>
            </a:r>
            <a:r>
              <a:rPr lang="zh-TW" altLang="en-US" sz="2400" dirty="0"/>
              <a:t>．</a:t>
            </a:r>
            <a:r>
              <a:rPr lang="en-US" altLang="zh-TW" sz="2400" dirty="0"/>
              <a:t>1'=1</a:t>
            </a:r>
            <a:r>
              <a:rPr lang="zh-TW" altLang="en-US" sz="2400" dirty="0"/>
              <a:t>．</a:t>
            </a:r>
            <a:r>
              <a:rPr lang="en-US" altLang="zh-TW" sz="2400" dirty="0"/>
              <a:t>0=0</a:t>
            </a:r>
          </a:p>
          <a:p>
            <a:pPr marL="457200" indent="-457200" eaLnBrk="1" hangingPunct="1">
              <a:buClrTx/>
              <a:buSzPct val="100000"/>
              <a:buFont typeface="Book Antiqua" panose="02040602050305030304" pitchFamily="18" charset="0"/>
              <a:buAutoNum type="arabicPeriod" startAt="6"/>
            </a:pPr>
            <a:r>
              <a:rPr lang="en-US" altLang="zh-TW" sz="2800" dirty="0"/>
              <a:t>Has two distinct elements 1 and 0, with 0 </a:t>
            </a:r>
            <a:r>
              <a:rPr lang="en-US" altLang="zh-TW" sz="2800" i="1" dirty="0"/>
              <a:t>≠ </a:t>
            </a:r>
            <a:r>
              <a:rPr lang="en-US" altLang="zh-TW" sz="2800" dirty="0"/>
              <a:t>1</a:t>
            </a:r>
          </a:p>
          <a:p>
            <a:pPr marL="457200" indent="-457200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TW" sz="2800" i="1" dirty="0"/>
              <a:t> </a:t>
            </a:r>
          </a:p>
          <a:p>
            <a:pPr marL="457200" indent="-457200" eaLnBrk="1" hangingPunct="1"/>
            <a:r>
              <a:rPr lang="en-US" altLang="zh-TW" sz="2800" dirty="0"/>
              <a:t>Note</a:t>
            </a:r>
          </a:p>
          <a:p>
            <a:pPr lvl="1" eaLnBrk="1" hangingPunct="1"/>
            <a:r>
              <a:rPr lang="en-US" altLang="zh-TW" sz="2400" dirty="0"/>
              <a:t>A set of two elements</a:t>
            </a:r>
          </a:p>
          <a:p>
            <a:pPr lvl="1" eaLnBrk="1" hangingPunct="1"/>
            <a:r>
              <a:rPr lang="en-US" altLang="zh-TW" sz="2400" dirty="0"/>
              <a:t>(+) : OR operation; 	(·) : AND operation</a:t>
            </a:r>
          </a:p>
          <a:p>
            <a:pPr lvl="1" eaLnBrk="1" hangingPunct="1"/>
            <a:r>
              <a:rPr lang="en-US" altLang="zh-TW" sz="2400" dirty="0"/>
              <a:t>A complement operator: NOT operation</a:t>
            </a:r>
          </a:p>
          <a:p>
            <a:pPr lvl="1" eaLnBrk="1" hangingPunct="1"/>
            <a:r>
              <a:rPr lang="en-US" altLang="zh-TW" sz="2400" dirty="0"/>
              <a:t>Binary logic is a two-valued Boolean algebra</a:t>
            </a:r>
            <a:endParaRPr lang="zh-TW" altLang="en-US" sz="2400" dirty="0"/>
          </a:p>
        </p:txBody>
      </p:sp>
      <p:sp>
        <p:nvSpPr>
          <p:cNvPr id="13315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7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x-none" dirty="0"/>
              <a:t>Duality</a:t>
            </a:r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>
          <a:xfrm>
            <a:off x="304800" y="1474788"/>
            <a:ext cx="8458200" cy="4545012"/>
          </a:xfrm>
        </p:spPr>
        <p:txBody>
          <a:bodyPr vert="horz" wrap="square" lIns="90488" tIns="44450" rIns="90488" bIns="44450" anchor="t" anchorCtr="0"/>
          <a:lstStyle/>
          <a:p>
            <a:pPr eaLnBrk="1" hangingPunct="1">
              <a:buSzPct val="90000"/>
            </a:pP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The principle of </a:t>
            </a:r>
            <a:r>
              <a:rPr kumimoji="1" lang="en-US" altLang="x-none" i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duality</a:t>
            </a: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is an important concept.  This says that if an expression is valid in Boolean algebra, the dual of that expression is also valid.</a:t>
            </a:r>
          </a:p>
          <a:p>
            <a:pPr eaLnBrk="1" hangingPunct="1">
              <a:buSzPct val="90000"/>
            </a:pP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To form the dual of an expression, replace all (+) operators with (·) operators, all (·) operators with (+) operators, all ones with zeros, and all zeros with ones.</a:t>
            </a:r>
          </a:p>
          <a:p>
            <a:pPr eaLnBrk="1" hangingPunct="1">
              <a:buSzPct val="90000"/>
            </a:pP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Following the replacement rules…</a:t>
            </a:r>
          </a:p>
          <a:p>
            <a:pPr lvl="1" eaLnBrk="1" hangingPunct="1">
              <a:buNone/>
            </a:pPr>
            <a:r>
              <a:rPr lang="en-US" altLang="x-none" b="1" dirty="0"/>
              <a:t>a(b + c) = ab + ac</a:t>
            </a:r>
          </a:p>
          <a:p>
            <a:pPr eaLnBrk="1" hangingPunct="1">
              <a:buSzPct val="90000"/>
            </a:pP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Form the dual of the expression</a:t>
            </a:r>
          </a:p>
          <a:p>
            <a:pPr lvl="1" eaLnBrk="1" hangingPunct="1">
              <a:buNone/>
            </a:pPr>
            <a:r>
              <a:rPr lang="en-US" altLang="x-none" b="1" dirty="0"/>
              <a:t>a + (bc) = (a + b)(a + c)</a:t>
            </a:r>
          </a:p>
          <a:p>
            <a:pPr eaLnBrk="1" hangingPunct="1">
              <a:buSzPct val="90000"/>
            </a:pPr>
            <a:r>
              <a:rPr kumimoji="1" lang="en-US" altLang="x-none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Take care not to alter the location of the parentheses if they are present.</a:t>
            </a:r>
          </a:p>
        </p:txBody>
      </p:sp>
      <p:sp>
        <p:nvSpPr>
          <p:cNvPr id="14339" name="Slide Number Placeholder 5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8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26413" cy="685800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x-none" sz="3200" dirty="0"/>
              <a:t>Basic Theorems</a:t>
            </a:r>
            <a:endParaRPr sz="3200" dirty="0"/>
          </a:p>
        </p:txBody>
      </p:sp>
      <p:sp>
        <p:nvSpPr>
          <p:cNvPr id="15363" name="Slide Number Placeholder 5"/>
          <p:cNvSpPr txBox="1"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152400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400" b="1" dirty="0">
                <a:solidFill>
                  <a:srgbClr val="898989"/>
                </a:solidFill>
                <a:cs typeface="Arial" panose="020B0604020202020204" pitchFamily="34" charset="0"/>
              </a:rPr>
              <a:t>9</a:t>
            </a:fld>
            <a:endParaRPr lang="en-US" altLang="x-none" sz="1400" b="1" dirty="0">
              <a:solidFill>
                <a:srgbClr val="898989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6" name="Picture 4"/>
          <p:cNvPicPr>
            <a:picLocks noChangeAspect="1"/>
          </p:cNvPicPr>
          <p:nvPr/>
        </p:nvPicPr>
        <p:blipFill>
          <a:blip r:embed="rId2">
            <a:lum bright="-17999" contrast="42000"/>
          </a:blip>
          <a:srcRect t="7711"/>
          <a:stretch>
            <a:fillRect/>
          </a:stretch>
        </p:blipFill>
        <p:spPr>
          <a:xfrm>
            <a:off x="255905" y="1876425"/>
            <a:ext cx="8507095" cy="368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12196</Words>
  <Application>Microsoft Office PowerPoint</Application>
  <PresentationFormat>On-screen Show (4:3)</PresentationFormat>
  <Paragraphs>1000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Theme1</vt:lpstr>
      <vt:lpstr>PowerPoint Presentation</vt:lpstr>
      <vt:lpstr>George Boole</vt:lpstr>
      <vt:lpstr>Axiomatic Definition of Boolean Algebra</vt:lpstr>
      <vt:lpstr>Boolean Algebra</vt:lpstr>
      <vt:lpstr>Postulates of Boolean Algebra</vt:lpstr>
      <vt:lpstr>Postulates of Boolean Algebra</vt:lpstr>
      <vt:lpstr>Postulates of Two-Valued Boolean Algebra</vt:lpstr>
      <vt:lpstr>Duality</vt:lpstr>
      <vt:lpstr>Basic Theorems</vt:lpstr>
      <vt:lpstr>Proof of x+x=x</vt:lpstr>
      <vt:lpstr> Absorption Property </vt:lpstr>
      <vt:lpstr> DeMorgan’s Theorem</vt:lpstr>
      <vt:lpstr> Consensus Theorem</vt:lpstr>
      <vt:lpstr>Operator Precedence</vt:lpstr>
      <vt:lpstr> 2.5 Boolean Functions</vt:lpstr>
      <vt:lpstr>Boolean Functions</vt:lpstr>
      <vt:lpstr>Boolean Functions</vt:lpstr>
      <vt:lpstr>Algebraic Manipulation</vt:lpstr>
      <vt:lpstr>Complement of a Function</vt:lpstr>
      <vt:lpstr>Examples</vt:lpstr>
      <vt:lpstr>Canonical and Standard Forms </vt:lpstr>
      <vt:lpstr>Minterms and Maxterms</vt:lpstr>
      <vt:lpstr>PowerPoint Presentation</vt:lpstr>
      <vt:lpstr>Minterms and Maxterms</vt:lpstr>
      <vt:lpstr>Minterms and Maxterms</vt:lpstr>
      <vt:lpstr>Sum of Minterms</vt:lpstr>
      <vt:lpstr>Product of Maxterms</vt:lpstr>
      <vt:lpstr>Conversion between Canonical Forms</vt:lpstr>
      <vt:lpstr>PowerPoint Presentation</vt:lpstr>
      <vt:lpstr>Standard Forms</vt:lpstr>
      <vt:lpstr>Implementation</vt:lpstr>
      <vt:lpstr>2.8 Digital Logic Gates</vt:lpstr>
      <vt:lpstr>Summary of Logic Gates</vt:lpstr>
      <vt:lpstr>PowerPoint Presentation</vt:lpstr>
      <vt:lpstr>Multiple Inputs</vt:lpstr>
      <vt:lpstr>Multiple Inputs</vt:lpstr>
      <vt:lpstr>Multiple Inputs</vt:lpstr>
      <vt:lpstr>Positive and Negative Logic</vt:lpstr>
      <vt:lpstr>Positive and Negative Logic</vt:lpstr>
      <vt:lpstr>PowerPoint Presentation</vt:lpstr>
      <vt:lpstr>PowerPoint Presentation</vt:lpstr>
    </vt:vector>
  </TitlesOfParts>
  <Company>Kasetsart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Pradondet Nilagupta</dc:creator>
  <cp:lastModifiedBy>Bibek sha</cp:lastModifiedBy>
  <cp:revision>361</cp:revision>
  <dcterms:created xsi:type="dcterms:W3CDTF">2007-10-31T16:45:00Z</dcterms:created>
  <dcterms:modified xsi:type="dcterms:W3CDTF">2023-10-11T17:17:14Z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TC102037551033</vt:lpwstr>
  </property>
  <property fmtid="{D5CDD505-2E9C-101B-9397-08002B2CF9AE}" pid="3" name="KSOProductBuildVer">
    <vt:lpwstr>1033-12.2.0.13201</vt:lpwstr>
  </property>
  <property fmtid="{D5CDD505-2E9C-101B-9397-08002B2CF9AE}" pid="4" name="ICV">
    <vt:lpwstr>A1DB0BF87D80404B9D92B54F441A7BA5_12</vt:lpwstr>
  </property>
</Properties>
</file>