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5" r:id="rId21"/>
    <p:sldId id="275" r:id="rId22"/>
    <p:sldId id="280" r:id="rId23"/>
    <p:sldId id="282" r:id="rId24"/>
    <p:sldId id="281" r:id="rId25"/>
    <p:sldId id="283" r:id="rId26"/>
    <p:sldId id="313" r:id="rId27"/>
    <p:sldId id="314" r:id="rId28"/>
    <p:sldId id="277" r:id="rId29"/>
    <p:sldId id="276" r:id="rId30"/>
    <p:sldId id="317" r:id="rId31"/>
    <p:sldId id="363" r:id="rId32"/>
    <p:sldId id="364" r:id="rId33"/>
    <p:sldId id="319" r:id="rId34"/>
    <p:sldId id="320" r:id="rId35"/>
    <p:sldId id="321" r:id="rId36"/>
    <p:sldId id="327" r:id="rId37"/>
    <p:sldId id="326" r:id="rId38"/>
    <p:sldId id="329" r:id="rId39"/>
    <p:sldId id="35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FF77E-8910-4EFA-8C5B-944BC4E15F84}" v="1" dt="2023-12-07T07:38:10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bek sha" userId="9d8b83ef5ac06e23" providerId="LiveId" clId="{2ABFF77E-8910-4EFA-8C5B-944BC4E15F84}"/>
    <pc:docChg chg="undo custSel modSld">
      <pc:chgData name="Bibek sha" userId="9d8b83ef5ac06e23" providerId="LiveId" clId="{2ABFF77E-8910-4EFA-8C5B-944BC4E15F84}" dt="2023-12-07T08:49:07.805" v="136" actId="27636"/>
      <pc:docMkLst>
        <pc:docMk/>
      </pc:docMkLst>
      <pc:sldChg chg="modSp mod">
        <pc:chgData name="Bibek sha" userId="9d8b83ef5ac06e23" providerId="LiveId" clId="{2ABFF77E-8910-4EFA-8C5B-944BC4E15F84}" dt="2023-12-07T07:38:10.761" v="112" actId="27636"/>
        <pc:sldMkLst>
          <pc:docMk/>
          <pc:sldMk cId="0" sldId="257"/>
        </pc:sldMkLst>
        <pc:spChg chg="mod">
          <ac:chgData name="Bibek sha" userId="9d8b83ef5ac06e23" providerId="LiveId" clId="{2ABFF77E-8910-4EFA-8C5B-944BC4E15F84}" dt="2023-12-07T07:38:10.761" v="112" actId="27636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Bibek sha" userId="9d8b83ef5ac06e23" providerId="LiveId" clId="{2ABFF77E-8910-4EFA-8C5B-944BC4E15F84}" dt="2023-12-07T07:38:10.783" v="113" actId="27636"/>
        <pc:sldMkLst>
          <pc:docMk/>
          <pc:sldMk cId="0" sldId="265"/>
        </pc:sldMkLst>
        <pc:spChg chg="mod">
          <ac:chgData name="Bibek sha" userId="9d8b83ef5ac06e23" providerId="LiveId" clId="{2ABFF77E-8910-4EFA-8C5B-944BC4E15F84}" dt="2023-12-07T07:38:10.783" v="113" actId="27636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Bibek sha" userId="9d8b83ef5ac06e23" providerId="LiveId" clId="{2ABFF77E-8910-4EFA-8C5B-944BC4E15F84}" dt="2023-12-07T07:38:10.800" v="114" actId="27636"/>
        <pc:sldMkLst>
          <pc:docMk/>
          <pc:sldMk cId="0" sldId="270"/>
        </pc:sldMkLst>
        <pc:spChg chg="mod">
          <ac:chgData name="Bibek sha" userId="9d8b83ef5ac06e23" providerId="LiveId" clId="{2ABFF77E-8910-4EFA-8C5B-944BC4E15F84}" dt="2023-12-07T07:38:10.800" v="114" actId="27636"/>
          <ac:spMkLst>
            <pc:docMk/>
            <pc:sldMk cId="0" sldId="270"/>
            <ac:spMk id="2" creationId="{00000000-0000-0000-0000-000000000000}"/>
          </ac:spMkLst>
        </pc:spChg>
      </pc:sldChg>
      <pc:sldChg chg="modSp mod">
        <pc:chgData name="Bibek sha" userId="9d8b83ef5ac06e23" providerId="LiveId" clId="{2ABFF77E-8910-4EFA-8C5B-944BC4E15F84}" dt="2023-12-07T07:38:10.845" v="117" actId="27636"/>
        <pc:sldMkLst>
          <pc:docMk/>
          <pc:sldMk cId="0" sldId="276"/>
        </pc:sldMkLst>
        <pc:spChg chg="mod">
          <ac:chgData name="Bibek sha" userId="9d8b83ef5ac06e23" providerId="LiveId" clId="{2ABFF77E-8910-4EFA-8C5B-944BC4E15F84}" dt="2023-12-07T07:38:10.845" v="117" actId="27636"/>
          <ac:spMkLst>
            <pc:docMk/>
            <pc:sldMk cId="0" sldId="276"/>
            <ac:spMk id="2" creationId="{00000000-0000-0000-0000-000000000000}"/>
          </ac:spMkLst>
        </pc:spChg>
      </pc:sldChg>
      <pc:sldChg chg="modSp mod">
        <pc:chgData name="Bibek sha" userId="9d8b83ef5ac06e23" providerId="LiveId" clId="{2ABFF77E-8910-4EFA-8C5B-944BC4E15F84}" dt="2023-12-07T07:27:26.750" v="108" actId="20577"/>
        <pc:sldMkLst>
          <pc:docMk/>
          <pc:sldMk cId="0" sldId="277"/>
        </pc:sldMkLst>
        <pc:spChg chg="mod">
          <ac:chgData name="Bibek sha" userId="9d8b83ef5ac06e23" providerId="LiveId" clId="{2ABFF77E-8910-4EFA-8C5B-944BC4E15F84}" dt="2023-12-07T07:27:26.750" v="108" actId="20577"/>
          <ac:spMkLst>
            <pc:docMk/>
            <pc:sldMk cId="0" sldId="277"/>
            <ac:spMk id="2" creationId="{00000000-0000-0000-0000-000000000000}"/>
          </ac:spMkLst>
        </pc:spChg>
      </pc:sldChg>
      <pc:sldChg chg="modSp mod">
        <pc:chgData name="Bibek sha" userId="9d8b83ef5ac06e23" providerId="LiveId" clId="{2ABFF77E-8910-4EFA-8C5B-944BC4E15F84}" dt="2023-12-07T07:26:39.914" v="86"/>
        <pc:sldMkLst>
          <pc:docMk/>
          <pc:sldMk cId="0" sldId="281"/>
        </pc:sldMkLst>
        <pc:spChg chg="mod">
          <ac:chgData name="Bibek sha" userId="9d8b83ef5ac06e23" providerId="LiveId" clId="{2ABFF77E-8910-4EFA-8C5B-944BC4E15F84}" dt="2023-12-07T07:26:39.914" v="86"/>
          <ac:spMkLst>
            <pc:docMk/>
            <pc:sldMk cId="0" sldId="281"/>
            <ac:spMk id="2" creationId="{00000000-0000-0000-0000-000000000000}"/>
          </ac:spMkLst>
        </pc:spChg>
      </pc:sldChg>
      <pc:sldChg chg="modSp mod">
        <pc:chgData name="Bibek sha" userId="9d8b83ef5ac06e23" providerId="LiveId" clId="{2ABFF77E-8910-4EFA-8C5B-944BC4E15F84}" dt="2023-12-07T07:38:10.830" v="115" actId="27636"/>
        <pc:sldMkLst>
          <pc:docMk/>
          <pc:sldMk cId="0" sldId="283"/>
        </pc:sldMkLst>
        <pc:spChg chg="mod">
          <ac:chgData name="Bibek sha" userId="9d8b83ef5ac06e23" providerId="LiveId" clId="{2ABFF77E-8910-4EFA-8C5B-944BC4E15F84}" dt="2023-12-07T07:38:10.830" v="115" actId="27636"/>
          <ac:spMkLst>
            <pc:docMk/>
            <pc:sldMk cId="0" sldId="283"/>
            <ac:spMk id="2" creationId="{00000000-0000-0000-0000-000000000000}"/>
          </ac:spMkLst>
        </pc:spChg>
      </pc:sldChg>
      <pc:sldChg chg="modSp mod">
        <pc:chgData name="Bibek sha" userId="9d8b83ef5ac06e23" providerId="LiveId" clId="{2ABFF77E-8910-4EFA-8C5B-944BC4E15F84}" dt="2023-12-07T07:38:10.837" v="116" actId="27636"/>
        <pc:sldMkLst>
          <pc:docMk/>
          <pc:sldMk cId="0" sldId="314"/>
        </pc:sldMkLst>
        <pc:spChg chg="mod">
          <ac:chgData name="Bibek sha" userId="9d8b83ef5ac06e23" providerId="LiveId" clId="{2ABFF77E-8910-4EFA-8C5B-944BC4E15F84}" dt="2023-12-07T07:38:10.837" v="116" actId="27636"/>
          <ac:spMkLst>
            <pc:docMk/>
            <pc:sldMk cId="0" sldId="314"/>
            <ac:spMk id="2" creationId="{00000000-0000-0000-0000-000000000000}"/>
          </ac:spMkLst>
        </pc:spChg>
      </pc:sldChg>
      <pc:sldChg chg="modSp mod">
        <pc:chgData name="Bibek sha" userId="9d8b83ef5ac06e23" providerId="LiveId" clId="{2ABFF77E-8910-4EFA-8C5B-944BC4E15F84}" dt="2023-12-07T07:25:04.907" v="48"/>
        <pc:sldMkLst>
          <pc:docMk/>
          <pc:sldMk cId="0" sldId="319"/>
        </pc:sldMkLst>
        <pc:spChg chg="mod">
          <ac:chgData name="Bibek sha" userId="9d8b83ef5ac06e23" providerId="LiveId" clId="{2ABFF77E-8910-4EFA-8C5B-944BC4E15F84}" dt="2023-12-07T07:25:04.907" v="48"/>
          <ac:spMkLst>
            <pc:docMk/>
            <pc:sldMk cId="0" sldId="319"/>
            <ac:spMk id="2" creationId="{00000000-0000-0000-0000-000000000000}"/>
          </ac:spMkLst>
        </pc:spChg>
      </pc:sldChg>
      <pc:sldChg chg="modSp mod">
        <pc:chgData name="Bibek sha" userId="9d8b83ef5ac06e23" providerId="LiveId" clId="{2ABFF77E-8910-4EFA-8C5B-944BC4E15F84}" dt="2023-12-07T07:37:28.863" v="111"/>
        <pc:sldMkLst>
          <pc:docMk/>
          <pc:sldMk cId="0" sldId="327"/>
        </pc:sldMkLst>
        <pc:spChg chg="mod">
          <ac:chgData name="Bibek sha" userId="9d8b83ef5ac06e23" providerId="LiveId" clId="{2ABFF77E-8910-4EFA-8C5B-944BC4E15F84}" dt="2023-12-07T07:37:28.863" v="111"/>
          <ac:spMkLst>
            <pc:docMk/>
            <pc:sldMk cId="0" sldId="327"/>
            <ac:spMk id="2" creationId="{00000000-0000-0000-0000-000000000000}"/>
          </ac:spMkLst>
        </pc:spChg>
      </pc:sldChg>
      <pc:sldChg chg="modSp mod">
        <pc:chgData name="Bibek sha" userId="9d8b83ef5ac06e23" providerId="LiveId" clId="{2ABFF77E-8910-4EFA-8C5B-944BC4E15F84}" dt="2023-12-07T08:49:07.805" v="136" actId="27636"/>
        <pc:sldMkLst>
          <pc:docMk/>
          <pc:sldMk cId="0" sldId="357"/>
        </pc:sldMkLst>
        <pc:spChg chg="mod">
          <ac:chgData name="Bibek sha" userId="9d8b83ef5ac06e23" providerId="LiveId" clId="{2ABFF77E-8910-4EFA-8C5B-944BC4E15F84}" dt="2023-12-07T08:49:07.805" v="136" actId="27636"/>
          <ac:spMkLst>
            <pc:docMk/>
            <pc:sldMk cId="0" sldId="357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youtube.com/watch?v=TJ0EG5fmTWM&amp;ab_channel=EngineeringFunda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Mi0iDQeyvY&amp;ab_channel=EngineeringFund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15.bin"/><Relationship Id="rId2" Type="http://schemas.openxmlformats.org/officeDocument/2006/relationships/image" Target="../media/image22.png"/><Relationship Id="rId16" Type="http://schemas.openxmlformats.org/officeDocument/2006/relationships/image" Target="../media/image29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watch?v=NWiPVMDh7GE&amp;ab_channel=ALLABOUTELECTRONICS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htEP_9QzjQ?si=diP6jCoc3Fwj4DFF&amp;t=395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SNFuAZ45K8&amp;list=PL-JvKqQx2AteVzvGca3NXux1FzFK1xXIF&amp;index=46&amp;ab_channel=UniversityAcademy" TargetMode="External"/><Relationship Id="rId2" Type="http://schemas.openxmlformats.org/officeDocument/2006/relationships/hyperlink" Target="https://www.youtube.com/watch?v=3Zm-LgpSQT4&amp;list=PL-JvKqQx2AteVzvGca3NXux1FzFK1xXIF&amp;index=45&amp;ab_channel=UniversityAcadem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Combinational Circuits</a:t>
            </a:r>
            <a:br>
              <a:rPr lang="en-IN" altLang="en-US" dirty="0"/>
            </a:b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altLang="en-US"/>
              <a:t>Mr. Bikash Kumar Behera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Half Subtractor</a:t>
            </a:r>
            <a:br>
              <a:rPr lang="en-US"/>
            </a:b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930" y="1691005"/>
            <a:ext cx="451739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Full Subtractor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805"/>
          </a:xfrm>
        </p:spPr>
        <p:txBody>
          <a:bodyPr/>
          <a:lstStyle/>
          <a:p>
            <a:r>
              <a:rPr lang="en-US"/>
              <a:t>Full Subtractor is a combinational logic circuit.</a:t>
            </a:r>
          </a:p>
          <a:p>
            <a:r>
              <a:rPr lang="en-US"/>
              <a:t>Thus, full subtractor has the ability to perform the subtraction of three bits.</a:t>
            </a:r>
          </a:p>
          <a:p>
            <a:r>
              <a:rPr lang="en-US"/>
              <a:t>Full subtractor contains 3 inputs and 2 outputs (Difference and Borrow)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Full Subtractor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249045" y="1972945"/>
          <a:ext cx="9693275" cy="3291840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Difference(D)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Borrow(B)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Full Subtractor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9700"/>
            <a:ext cx="10127615" cy="34124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Full Subtractor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IN" altLang="en-US">
                <a:sym typeface="+mn-ea"/>
              </a:rPr>
              <a:t>                      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IN" altLang="en-US">
                <a:sym typeface="+mn-ea"/>
              </a:rPr>
              <a:t>		</a:t>
            </a:r>
            <a:r>
              <a:rPr lang="en-IN" altLang="en-US" sz="4000">
                <a:sym typeface="+mn-ea"/>
              </a:rPr>
              <a:t>	Difference</a:t>
            </a:r>
            <a:r>
              <a:rPr lang="en-US" altLang="zh-TW" sz="4000">
                <a:sym typeface="+mn-ea"/>
              </a:rPr>
              <a:t> = </a:t>
            </a:r>
            <a:r>
              <a:rPr lang="en-IN" altLang="en-US" sz="4000">
                <a:sym typeface="+mn-ea"/>
              </a:rPr>
              <a:t>Z</a:t>
            </a:r>
            <a:r>
              <a:rPr lang="en-US" altLang="zh-TW" sz="4000">
                <a:sym typeface="+mn-ea"/>
              </a:rPr>
              <a:t>  ⊕(</a:t>
            </a:r>
            <a:r>
              <a:rPr lang="en-IN" altLang="en-US" sz="4000">
                <a:sym typeface="+mn-ea"/>
              </a:rPr>
              <a:t>X</a:t>
            </a:r>
            <a:r>
              <a:rPr lang="en-US" altLang="zh-TW" sz="4000">
                <a:sym typeface="+mn-ea"/>
              </a:rPr>
              <a:t>  ⊕</a:t>
            </a:r>
            <a:r>
              <a:rPr lang="en-IN" altLang="en-US" sz="4000">
                <a:sym typeface="+mn-ea"/>
              </a:rPr>
              <a:t>Y</a:t>
            </a:r>
            <a:r>
              <a:rPr lang="en-US" altLang="zh-TW" sz="4000">
                <a:sym typeface="+mn-ea"/>
              </a:rPr>
              <a:t>)</a:t>
            </a:r>
            <a:endParaRPr lang="en-US" altLang="zh-TW">
              <a:sym typeface="+mn-ea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err="1">
                <a:sym typeface="+mn-ea"/>
              </a:rPr>
              <a:t>		   	</a:t>
            </a:r>
            <a:r>
              <a:rPr lang="en-IN" altLang="en-US" sz="4000" err="1">
                <a:sym typeface="+mn-ea"/>
              </a:rPr>
              <a:t>Borrow = X'Y + </a:t>
            </a:r>
            <a:r>
              <a:rPr lang="en-US" altLang="zh-TW" sz="4000">
                <a:sym typeface="+mn-ea"/>
              </a:rPr>
              <a:t>(</a:t>
            </a:r>
            <a:r>
              <a:rPr lang="en-IN" altLang="en-US" sz="4000">
                <a:sym typeface="+mn-ea"/>
              </a:rPr>
              <a:t>X</a:t>
            </a:r>
            <a:r>
              <a:rPr lang="en-US" altLang="zh-TW" sz="4000">
                <a:sym typeface="+mn-ea"/>
              </a:rPr>
              <a:t>  ⊕</a:t>
            </a:r>
            <a:r>
              <a:rPr lang="en-IN" altLang="en-US" sz="4000">
                <a:sym typeface="+mn-ea"/>
              </a:rPr>
              <a:t>Y</a:t>
            </a:r>
            <a:r>
              <a:rPr lang="en-US" altLang="zh-TW" sz="4000">
                <a:sym typeface="+mn-ea"/>
              </a:rPr>
              <a:t>)</a:t>
            </a:r>
            <a:r>
              <a:rPr lang="en-IN" altLang="en-US" sz="4000">
                <a:sym typeface="+mn-ea"/>
              </a:rPr>
              <a:t>' Z</a:t>
            </a:r>
            <a:endParaRPr lang="en-US" altLang="zh-TW">
              <a:sym typeface="+mn-ea"/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ym typeface="+mn-ea"/>
              </a:rPr>
              <a:t>Binary adder</a:t>
            </a:r>
            <a:br>
              <a:rPr lang="en-US" altLang="zh-TW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ym typeface="+mn-ea"/>
              </a:rPr>
              <a:t>This is also called </a:t>
            </a:r>
            <a:r>
              <a:rPr lang="en-US" altLang="zh-TW">
                <a:solidFill>
                  <a:schemeClr val="hlink"/>
                </a:solidFill>
                <a:sym typeface="+mn-ea"/>
              </a:rPr>
              <a:t>Ripple Carry Adder</a:t>
            </a:r>
            <a:r>
              <a:rPr lang="en-US" altLang="zh-TW">
                <a:sym typeface="+mn-ea"/>
              </a:rPr>
              <a:t> ,because of the construction with full adders are connected in cascade.</a:t>
            </a:r>
          </a:p>
          <a:p>
            <a:endParaRPr lang="en-US"/>
          </a:p>
        </p:txBody>
      </p:sp>
      <p:pic>
        <p:nvPicPr>
          <p:cNvPr id="46088" name="Content Placeholder 46087" descr="AACFLOS0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2463800" y="3003550"/>
            <a:ext cx="6969125" cy="270700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105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TW">
                <a:sym typeface="+mn-ea"/>
              </a:rPr>
            </a:br>
            <a:r>
              <a:rPr lang="en-US" altLang="zh-TW">
                <a:sym typeface="+mn-ea"/>
              </a:rPr>
              <a:t>Carry Propagation</a:t>
            </a:r>
            <a:br>
              <a:rPr lang="en-US" altLang="zh-TW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230"/>
            <a:ext cx="10515600" cy="4718050"/>
          </a:xfrm>
        </p:spPr>
        <p:txBody>
          <a:bodyPr/>
          <a:lstStyle/>
          <a:p>
            <a:r>
              <a:rPr lang="en-US" altLang="zh-TW" sz="3200" err="1">
                <a:sym typeface="+mn-ea"/>
              </a:rPr>
              <a:t>The signal from C</a:t>
            </a:r>
            <a:r>
              <a:rPr lang="en-US" altLang="zh-TW" sz="3200" baseline="-22000" err="1">
                <a:sym typeface="+mn-ea"/>
              </a:rPr>
              <a:t>i</a:t>
            </a:r>
            <a:r>
              <a:rPr lang="en-US" altLang="zh-TW" sz="3200">
                <a:sym typeface="+mn-ea"/>
              </a:rPr>
              <a:t> to the output carry C</a:t>
            </a:r>
            <a:r>
              <a:rPr lang="en-US" altLang="zh-TW" sz="3200" baseline="-22000">
                <a:sym typeface="+mn-ea"/>
              </a:rPr>
              <a:t>i+1</a:t>
            </a:r>
            <a:r>
              <a:rPr lang="en-US" altLang="zh-TW" sz="3200">
                <a:sym typeface="+mn-ea"/>
              </a:rPr>
              <a:t>, </a:t>
            </a:r>
            <a:r>
              <a:rPr lang="en-US" altLang="zh-TW" sz="3200" err="1">
                <a:solidFill>
                  <a:schemeClr val="hlink"/>
                </a:solidFill>
                <a:sym typeface="+mn-ea"/>
              </a:rPr>
              <a:t>propagates through an AND and</a:t>
            </a:r>
            <a:r>
              <a:rPr lang="en-US" altLang="zh-TW" sz="3200">
                <a:solidFill>
                  <a:schemeClr val="hlink"/>
                </a:solidFill>
                <a:sym typeface="+mn-ea"/>
              </a:rPr>
              <a:t> OR gates</a:t>
            </a:r>
            <a:r>
              <a:rPr lang="en-US" altLang="zh-TW" sz="3200">
                <a:sym typeface="+mn-ea"/>
              </a:rPr>
              <a:t>, so, for an n-bit RCA, there are </a:t>
            </a:r>
            <a:r>
              <a:rPr lang="en-US" altLang="zh-TW" sz="3200">
                <a:solidFill>
                  <a:schemeClr val="hlink"/>
                </a:solidFill>
                <a:sym typeface="+mn-ea"/>
              </a:rPr>
              <a:t>2n</a:t>
            </a:r>
            <a:r>
              <a:rPr lang="en-US" altLang="zh-TW" sz="3200">
                <a:sym typeface="+mn-ea"/>
              </a:rPr>
              <a:t> gate levels for the carry to propagate from input to output.</a:t>
            </a:r>
          </a:p>
          <a:p>
            <a:pPr marL="0" indent="0">
              <a:buNone/>
            </a:pPr>
            <a:endParaRPr lang="en-US" altLang="zh-TW" sz="3200">
              <a:sym typeface="+mn-ea"/>
            </a:endParaRPr>
          </a:p>
          <a:p>
            <a:r>
              <a:rPr lang="en-US" altLang="zh-TW" sz="3200">
                <a:sym typeface="+mn-ea"/>
              </a:rPr>
              <a:t>Because the propagation delay will affect the output signals on different time, so the signals are </a:t>
            </a:r>
            <a:r>
              <a:rPr lang="en-US" altLang="zh-TW" sz="3200">
                <a:solidFill>
                  <a:schemeClr val="hlink"/>
                </a:solidFill>
                <a:sym typeface="+mn-ea"/>
              </a:rPr>
              <a:t>given enough time to get the precise and stable outputs</a:t>
            </a:r>
            <a:r>
              <a:rPr lang="en-US" altLang="zh-TW" sz="3200">
                <a:sym typeface="+mn-ea"/>
              </a:rPr>
              <a:t>.</a:t>
            </a:r>
            <a:endParaRPr lang="en-US" altLang="zh-TW" sz="3200"/>
          </a:p>
          <a:p>
            <a:endParaRPr 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arry look-ahead </a:t>
            </a: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Adder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790" y="2848610"/>
            <a:ext cx="6915150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arry look-ahead </a:t>
            </a: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97459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altLang="zh-TW" sz="2300">
                <a:sym typeface="+mn-ea"/>
              </a:rPr>
              <a:t>P</a:t>
            </a:r>
            <a:r>
              <a:rPr lang="en-US" altLang="zh-TW" sz="2300" baseline="-22000">
                <a:sym typeface="+mn-ea"/>
              </a:rPr>
              <a:t>i</a:t>
            </a:r>
            <a:r>
              <a:rPr lang="en-US" altLang="zh-TW" sz="2300">
                <a:sym typeface="+mn-ea"/>
              </a:rPr>
              <a:t> = A</a:t>
            </a:r>
            <a:r>
              <a:rPr lang="en-US" altLang="zh-TW" sz="2300" baseline="-22000">
                <a:sym typeface="+mn-ea"/>
              </a:rPr>
              <a:t>i</a:t>
            </a:r>
            <a:r>
              <a:rPr lang="en-US" altLang="zh-TW" sz="2300">
                <a:sym typeface="+mn-ea"/>
              </a:rPr>
              <a:t> </a:t>
            </a:r>
            <a:r>
              <a:rPr lang="en-US" altLang="zh-TW" sz="2300">
                <a:latin typeface="標楷體" pitchFamily="65" charset="-120"/>
                <a:ea typeface="標楷體" pitchFamily="65" charset="-120"/>
                <a:sym typeface="+mn-ea"/>
              </a:rPr>
              <a:t>⊕</a:t>
            </a:r>
            <a:r>
              <a:rPr lang="en-US" altLang="zh-TW" sz="2300">
                <a:sym typeface="+mn-ea"/>
              </a:rPr>
              <a:t> B</a:t>
            </a:r>
            <a:r>
              <a:rPr lang="en-US" altLang="zh-TW" sz="2300" baseline="-22000">
                <a:sym typeface="+mn-ea"/>
              </a:rPr>
              <a:t>i</a:t>
            </a:r>
            <a:r>
              <a:rPr lang="en-US" altLang="zh-TW" sz="2300">
                <a:sym typeface="+mn-ea"/>
              </a:rPr>
              <a:t>	</a:t>
            </a:r>
            <a:r>
              <a:rPr lang="en-IN" altLang="en-US" sz="2300">
                <a:sym typeface="+mn-ea"/>
              </a:rPr>
              <a:t>Carry Propagating term</a:t>
            </a:r>
            <a:endParaRPr lang="en-US" altLang="zh-TW" sz="2300"/>
          </a:p>
          <a:p>
            <a:pPr algn="l">
              <a:buNone/>
            </a:pPr>
            <a:r>
              <a:rPr lang="en-US" altLang="zh-TW" sz="2300" err="1">
                <a:sym typeface="+mn-ea"/>
              </a:rPr>
              <a:t>G</a:t>
            </a:r>
            <a:r>
              <a:rPr lang="en-US" altLang="zh-TW" sz="2300" baseline="-22000" err="1">
                <a:sym typeface="+mn-ea"/>
              </a:rPr>
              <a:t>i</a:t>
            </a:r>
            <a:r>
              <a:rPr lang="en-US" altLang="zh-TW" sz="2300" err="1">
                <a:sym typeface="+mn-ea"/>
              </a:rPr>
              <a:t> = A</a:t>
            </a:r>
            <a:r>
              <a:rPr lang="en-US" altLang="zh-TW" sz="2300" baseline="-22000" err="1">
                <a:sym typeface="+mn-ea"/>
              </a:rPr>
              <a:t>i</a:t>
            </a:r>
            <a:r>
              <a:rPr lang="en-US" altLang="zh-TW" sz="2300" err="1">
                <a:sym typeface="+mn-ea"/>
              </a:rPr>
              <a:t>B</a:t>
            </a:r>
            <a:r>
              <a:rPr lang="en-US" altLang="zh-TW" sz="2300" baseline="-22000" err="1">
                <a:sym typeface="+mn-ea"/>
              </a:rPr>
              <a:t>i</a:t>
            </a:r>
            <a:r>
              <a:rPr lang="en-US" altLang="zh-TW" sz="2300">
                <a:sym typeface="+mn-ea"/>
              </a:rPr>
              <a:t>	</a:t>
            </a:r>
            <a:r>
              <a:rPr lang="en-IN" altLang="en-US" sz="2300">
                <a:sym typeface="+mn-ea"/>
              </a:rPr>
              <a:t>	Carry Generating term</a:t>
            </a:r>
            <a:endParaRPr lang="en-US" altLang="zh-TW" sz="2300"/>
          </a:p>
          <a:p>
            <a:pPr algn="l">
              <a:buNone/>
            </a:pPr>
            <a:r>
              <a:rPr lang="en-US" altLang="zh-TW" sz="2300">
                <a:sym typeface="+mn-ea"/>
              </a:rPr>
              <a:t>Output sum and carry</a:t>
            </a:r>
            <a:endParaRPr lang="en-US" altLang="zh-TW" sz="2300"/>
          </a:p>
          <a:p>
            <a:pPr algn="l">
              <a:buNone/>
            </a:pPr>
            <a:r>
              <a:rPr lang="en-US" altLang="zh-TW" sz="2300" err="1">
                <a:sym typeface="+mn-ea"/>
              </a:rPr>
              <a:t>		S</a:t>
            </a:r>
            <a:r>
              <a:rPr lang="en-US" altLang="zh-TW" sz="2300" baseline="-22000" err="1">
                <a:sym typeface="+mn-ea"/>
              </a:rPr>
              <a:t>i</a:t>
            </a:r>
            <a:r>
              <a:rPr lang="en-US" altLang="zh-TW" sz="2300">
                <a:sym typeface="+mn-ea"/>
              </a:rPr>
              <a:t> = P</a:t>
            </a:r>
            <a:r>
              <a:rPr lang="en-US" altLang="zh-TW" sz="2300" baseline="-22000">
                <a:sym typeface="+mn-ea"/>
              </a:rPr>
              <a:t>i</a:t>
            </a:r>
            <a:r>
              <a:rPr lang="en-US" altLang="zh-TW" sz="2300">
                <a:sym typeface="+mn-ea"/>
              </a:rPr>
              <a:t> </a:t>
            </a:r>
            <a:r>
              <a:rPr lang="en-US" altLang="zh-TW" sz="2300">
                <a:latin typeface="標楷體" pitchFamily="65" charset="-120"/>
                <a:ea typeface="標楷體" pitchFamily="65" charset="-120"/>
                <a:sym typeface="+mn-ea"/>
              </a:rPr>
              <a:t>⊕</a:t>
            </a:r>
            <a:r>
              <a:rPr lang="en-US" altLang="zh-TW" sz="2300" err="1">
                <a:sym typeface="+mn-ea"/>
              </a:rPr>
              <a:t> C</a:t>
            </a:r>
            <a:r>
              <a:rPr lang="en-US" altLang="zh-TW" sz="2300" baseline="-22000" err="1">
                <a:sym typeface="+mn-ea"/>
              </a:rPr>
              <a:t>i</a:t>
            </a:r>
            <a:endParaRPr lang="en-US" altLang="zh-TW" sz="2300" baseline="-22000"/>
          </a:p>
          <a:p>
            <a:pPr algn="l">
              <a:buNone/>
            </a:pPr>
            <a:r>
              <a:rPr lang="en-US" altLang="zh-TW" sz="2300">
                <a:sym typeface="+mn-ea"/>
              </a:rPr>
              <a:t>		C</a:t>
            </a:r>
            <a:r>
              <a:rPr lang="en-US" altLang="zh-TW" sz="2300" baseline="-22000">
                <a:sym typeface="+mn-ea"/>
              </a:rPr>
              <a:t>i+1</a:t>
            </a:r>
            <a:r>
              <a:rPr lang="en-US" altLang="zh-TW" sz="2300" err="1">
                <a:sym typeface="+mn-ea"/>
              </a:rPr>
              <a:t> = G</a:t>
            </a:r>
            <a:r>
              <a:rPr lang="en-US" altLang="zh-TW" sz="2300" baseline="-22000" err="1">
                <a:sym typeface="+mn-ea"/>
              </a:rPr>
              <a:t>i</a:t>
            </a:r>
            <a:r>
              <a:rPr lang="en-US" altLang="zh-TW" sz="2300" err="1">
                <a:sym typeface="+mn-ea"/>
              </a:rPr>
              <a:t> + P</a:t>
            </a:r>
            <a:r>
              <a:rPr lang="en-US" altLang="zh-TW" sz="2300" baseline="-22000" err="1">
                <a:sym typeface="+mn-ea"/>
              </a:rPr>
              <a:t>i</a:t>
            </a:r>
            <a:r>
              <a:rPr lang="en-US" altLang="zh-TW" sz="2300" err="1">
                <a:sym typeface="+mn-ea"/>
              </a:rPr>
              <a:t>C</a:t>
            </a:r>
            <a:r>
              <a:rPr lang="en-US" altLang="zh-TW" sz="2300" baseline="-22000" err="1">
                <a:sym typeface="+mn-ea"/>
              </a:rPr>
              <a:t>i</a:t>
            </a:r>
            <a:endParaRPr lang="en-US" altLang="zh-TW" sz="2300" baseline="-22000"/>
          </a:p>
          <a:p>
            <a:pPr algn="l">
              <a:buNone/>
            </a:pPr>
            <a:r>
              <a:rPr lang="en-US" altLang="zh-TW" sz="2300" err="1">
                <a:sym typeface="+mn-ea"/>
              </a:rPr>
              <a:t>G</a:t>
            </a:r>
            <a:r>
              <a:rPr lang="en-US" altLang="zh-TW" sz="2300" baseline="-22000" err="1">
                <a:sym typeface="+mn-ea"/>
              </a:rPr>
              <a:t>i</a:t>
            </a:r>
            <a:r>
              <a:rPr lang="en-US" altLang="zh-TW" sz="2300">
                <a:sym typeface="+mn-ea"/>
              </a:rPr>
              <a:t> : carry generate	 P</a:t>
            </a:r>
            <a:r>
              <a:rPr lang="en-US" altLang="zh-TW" sz="2300" baseline="-22000">
                <a:sym typeface="+mn-ea"/>
              </a:rPr>
              <a:t>i</a:t>
            </a:r>
            <a:r>
              <a:rPr lang="en-US" altLang="zh-TW" sz="2300">
                <a:sym typeface="+mn-ea"/>
              </a:rPr>
              <a:t> : carry propagate</a:t>
            </a:r>
            <a:endParaRPr lang="en-US" altLang="zh-TW" sz="2300"/>
          </a:p>
          <a:p>
            <a:pPr algn="l">
              <a:buNone/>
            </a:pPr>
            <a:r>
              <a:rPr lang="en-US" altLang="zh-TW" sz="2300">
                <a:sym typeface="+mn-ea"/>
              </a:rPr>
              <a:t>		C</a:t>
            </a:r>
            <a:r>
              <a:rPr lang="en-US" altLang="zh-TW" sz="2300" baseline="-22000">
                <a:sym typeface="+mn-ea"/>
              </a:rPr>
              <a:t>0</a:t>
            </a:r>
            <a:r>
              <a:rPr lang="en-US" altLang="zh-TW" sz="2300">
                <a:sym typeface="+mn-ea"/>
              </a:rPr>
              <a:t> = input  carry</a:t>
            </a:r>
            <a:endParaRPr lang="en-US" altLang="zh-TW" sz="2300"/>
          </a:p>
          <a:p>
            <a:pPr algn="l">
              <a:buNone/>
            </a:pPr>
            <a:r>
              <a:rPr lang="en-US" altLang="zh-TW" sz="2300">
                <a:sym typeface="+mn-ea"/>
              </a:rPr>
              <a:t>		C</a:t>
            </a:r>
            <a:r>
              <a:rPr lang="en-US" altLang="zh-TW" sz="2300" baseline="-22000">
                <a:sym typeface="+mn-ea"/>
              </a:rPr>
              <a:t>1</a:t>
            </a:r>
            <a:r>
              <a:rPr lang="en-US" altLang="zh-TW" sz="2300">
                <a:sym typeface="+mn-ea"/>
              </a:rPr>
              <a:t> = G</a:t>
            </a:r>
            <a:r>
              <a:rPr lang="en-US" altLang="zh-TW" sz="2300" baseline="-22000">
                <a:sym typeface="+mn-ea"/>
              </a:rPr>
              <a:t>0</a:t>
            </a:r>
            <a:r>
              <a:rPr lang="en-US" altLang="zh-TW" sz="2300">
                <a:sym typeface="+mn-ea"/>
              </a:rPr>
              <a:t> + P</a:t>
            </a:r>
            <a:r>
              <a:rPr lang="en-US" altLang="zh-TW" sz="2300" baseline="-22000">
                <a:sym typeface="+mn-ea"/>
              </a:rPr>
              <a:t>0</a:t>
            </a:r>
            <a:r>
              <a:rPr lang="en-US" altLang="zh-TW" sz="2300">
                <a:sym typeface="+mn-ea"/>
              </a:rPr>
              <a:t>C</a:t>
            </a:r>
            <a:r>
              <a:rPr lang="en-US" altLang="zh-TW" sz="2300" baseline="-22000">
                <a:sym typeface="+mn-ea"/>
              </a:rPr>
              <a:t>0</a:t>
            </a:r>
            <a:endParaRPr lang="en-US" altLang="zh-TW" sz="2300"/>
          </a:p>
          <a:p>
            <a:pPr algn="l">
              <a:buNone/>
            </a:pPr>
            <a:r>
              <a:rPr lang="en-US" altLang="zh-TW" sz="2300">
                <a:sym typeface="+mn-ea"/>
              </a:rPr>
              <a:t>		C</a:t>
            </a:r>
            <a:r>
              <a:rPr lang="en-US" altLang="zh-TW" sz="2300" baseline="-22000">
                <a:sym typeface="+mn-ea"/>
              </a:rPr>
              <a:t>2</a:t>
            </a:r>
            <a:r>
              <a:rPr lang="en-US" altLang="zh-TW" sz="2300">
                <a:sym typeface="+mn-ea"/>
              </a:rPr>
              <a:t> = G</a:t>
            </a:r>
            <a:r>
              <a:rPr lang="en-US" altLang="zh-TW" sz="2300" baseline="-22000">
                <a:sym typeface="+mn-ea"/>
              </a:rPr>
              <a:t>1</a:t>
            </a:r>
            <a:r>
              <a:rPr lang="en-US" altLang="zh-TW" sz="2300">
                <a:sym typeface="+mn-ea"/>
              </a:rPr>
              <a:t> + P</a:t>
            </a:r>
            <a:r>
              <a:rPr lang="en-US" altLang="zh-TW" sz="2300" baseline="-22000">
                <a:sym typeface="+mn-ea"/>
              </a:rPr>
              <a:t>1</a:t>
            </a:r>
            <a:r>
              <a:rPr lang="en-US" altLang="zh-TW" sz="2300">
                <a:sym typeface="+mn-ea"/>
              </a:rPr>
              <a:t>C</a:t>
            </a:r>
            <a:r>
              <a:rPr lang="en-US" altLang="zh-TW" sz="2300" baseline="-22000">
                <a:sym typeface="+mn-ea"/>
              </a:rPr>
              <a:t>1  </a:t>
            </a:r>
            <a:r>
              <a:rPr lang="en-US" altLang="zh-TW" sz="2300">
                <a:sym typeface="+mn-ea"/>
              </a:rPr>
              <a:t>= G</a:t>
            </a:r>
            <a:r>
              <a:rPr lang="en-US" altLang="zh-TW" sz="2300" baseline="-22000">
                <a:sym typeface="+mn-ea"/>
              </a:rPr>
              <a:t>1</a:t>
            </a:r>
            <a:r>
              <a:rPr lang="en-US" altLang="zh-TW" sz="2300">
                <a:sym typeface="+mn-ea"/>
              </a:rPr>
              <a:t> + P</a:t>
            </a:r>
            <a:r>
              <a:rPr lang="en-US" altLang="zh-TW" sz="2300" baseline="-22000">
                <a:sym typeface="+mn-ea"/>
              </a:rPr>
              <a:t>1</a:t>
            </a:r>
            <a:r>
              <a:rPr lang="en-US" altLang="zh-TW" sz="2300">
                <a:sym typeface="+mn-ea"/>
              </a:rPr>
              <a:t>G</a:t>
            </a:r>
            <a:r>
              <a:rPr lang="en-US" altLang="zh-TW" sz="2300" baseline="-22000">
                <a:sym typeface="+mn-ea"/>
              </a:rPr>
              <a:t>0</a:t>
            </a:r>
            <a:r>
              <a:rPr lang="en-US" altLang="zh-TW" sz="2300">
                <a:sym typeface="+mn-ea"/>
              </a:rPr>
              <a:t> + P</a:t>
            </a:r>
            <a:r>
              <a:rPr lang="en-US" altLang="zh-TW" sz="2300" baseline="-22000">
                <a:sym typeface="+mn-ea"/>
              </a:rPr>
              <a:t>1</a:t>
            </a:r>
            <a:r>
              <a:rPr lang="en-US" altLang="zh-TW" sz="2300">
                <a:sym typeface="+mn-ea"/>
              </a:rPr>
              <a:t>P</a:t>
            </a:r>
            <a:r>
              <a:rPr lang="en-US" altLang="zh-TW" sz="2300" baseline="-22000">
                <a:sym typeface="+mn-ea"/>
              </a:rPr>
              <a:t>0</a:t>
            </a:r>
            <a:r>
              <a:rPr lang="en-US" altLang="zh-TW" sz="2300">
                <a:sym typeface="+mn-ea"/>
              </a:rPr>
              <a:t>C</a:t>
            </a:r>
            <a:r>
              <a:rPr lang="en-US" altLang="zh-TW" sz="2300" baseline="-22000">
                <a:sym typeface="+mn-ea"/>
              </a:rPr>
              <a:t>0</a:t>
            </a:r>
            <a:endParaRPr lang="en-US" altLang="zh-TW" sz="2300"/>
          </a:p>
          <a:p>
            <a:pPr algn="l">
              <a:buNone/>
            </a:pPr>
            <a:r>
              <a:rPr lang="en-US" altLang="zh-TW" sz="2300">
                <a:sym typeface="+mn-ea"/>
              </a:rPr>
              <a:t>		C</a:t>
            </a:r>
            <a:r>
              <a:rPr lang="en-US" altLang="zh-TW" sz="2300" baseline="-22000">
                <a:sym typeface="+mn-ea"/>
              </a:rPr>
              <a:t>3</a:t>
            </a:r>
            <a:r>
              <a:rPr lang="en-US" altLang="zh-TW" sz="2300">
                <a:sym typeface="+mn-ea"/>
              </a:rPr>
              <a:t> = G</a:t>
            </a:r>
            <a:r>
              <a:rPr lang="en-US" altLang="zh-TW" sz="2300" baseline="-22000">
                <a:sym typeface="+mn-ea"/>
              </a:rPr>
              <a:t>2</a:t>
            </a:r>
            <a:r>
              <a:rPr lang="en-US" altLang="zh-TW" sz="2300">
                <a:sym typeface="+mn-ea"/>
              </a:rPr>
              <a:t> + P</a:t>
            </a:r>
            <a:r>
              <a:rPr lang="en-US" altLang="zh-TW" sz="2300" baseline="-22000">
                <a:sym typeface="+mn-ea"/>
              </a:rPr>
              <a:t>2</a:t>
            </a:r>
            <a:r>
              <a:rPr lang="en-US" altLang="zh-TW" sz="2300">
                <a:sym typeface="+mn-ea"/>
              </a:rPr>
              <a:t>C</a:t>
            </a:r>
            <a:r>
              <a:rPr lang="en-US" altLang="zh-TW" sz="2300" baseline="-22000">
                <a:sym typeface="+mn-ea"/>
              </a:rPr>
              <a:t>2</a:t>
            </a:r>
            <a:r>
              <a:rPr lang="en-US" altLang="zh-TW" sz="2300">
                <a:sym typeface="+mn-ea"/>
              </a:rPr>
              <a:t> = G</a:t>
            </a:r>
            <a:r>
              <a:rPr lang="en-US" altLang="zh-TW" sz="2300" baseline="-22000">
                <a:sym typeface="+mn-ea"/>
              </a:rPr>
              <a:t>2</a:t>
            </a:r>
            <a:r>
              <a:rPr lang="en-US" altLang="zh-TW" sz="2300">
                <a:sym typeface="+mn-ea"/>
              </a:rPr>
              <a:t> + P</a:t>
            </a:r>
            <a:r>
              <a:rPr lang="en-US" altLang="zh-TW" sz="2300" baseline="-22000">
                <a:sym typeface="+mn-ea"/>
              </a:rPr>
              <a:t>2</a:t>
            </a:r>
            <a:r>
              <a:rPr lang="en-US" altLang="zh-TW" sz="2300">
                <a:sym typeface="+mn-ea"/>
              </a:rPr>
              <a:t>G</a:t>
            </a:r>
            <a:r>
              <a:rPr lang="en-US" altLang="zh-TW" sz="2300" baseline="-22000">
                <a:sym typeface="+mn-ea"/>
              </a:rPr>
              <a:t>1</a:t>
            </a:r>
            <a:r>
              <a:rPr lang="en-US" altLang="zh-TW" sz="2300">
                <a:sym typeface="+mn-ea"/>
              </a:rPr>
              <a:t> + P</a:t>
            </a:r>
            <a:r>
              <a:rPr lang="en-US" altLang="zh-TW" sz="2300" baseline="-22000">
                <a:sym typeface="+mn-ea"/>
              </a:rPr>
              <a:t>2</a:t>
            </a:r>
            <a:r>
              <a:rPr lang="en-US" altLang="zh-TW" sz="2300">
                <a:sym typeface="+mn-ea"/>
              </a:rPr>
              <a:t>P</a:t>
            </a:r>
            <a:r>
              <a:rPr lang="en-US" altLang="zh-TW" sz="2300" baseline="-22000">
                <a:sym typeface="+mn-ea"/>
              </a:rPr>
              <a:t>1</a:t>
            </a:r>
            <a:r>
              <a:rPr lang="en-US" altLang="zh-TW" sz="2300">
                <a:sym typeface="+mn-ea"/>
              </a:rPr>
              <a:t>G</a:t>
            </a:r>
            <a:r>
              <a:rPr lang="en-US" altLang="zh-TW" sz="2300" baseline="-22000">
                <a:sym typeface="+mn-ea"/>
              </a:rPr>
              <a:t>0</a:t>
            </a:r>
            <a:r>
              <a:rPr lang="en-US" altLang="zh-TW" sz="2300">
                <a:sym typeface="+mn-ea"/>
              </a:rPr>
              <a:t> + P</a:t>
            </a:r>
            <a:r>
              <a:rPr lang="en-US" altLang="zh-TW" sz="2300" baseline="-22000">
                <a:sym typeface="+mn-ea"/>
              </a:rPr>
              <a:t>2</a:t>
            </a:r>
            <a:r>
              <a:rPr lang="en-US" altLang="zh-TW" sz="2300">
                <a:sym typeface="+mn-ea"/>
              </a:rPr>
              <a:t>P</a:t>
            </a:r>
            <a:r>
              <a:rPr lang="en-US" altLang="zh-TW" sz="2300" baseline="-22000">
                <a:sym typeface="+mn-ea"/>
              </a:rPr>
              <a:t>1</a:t>
            </a:r>
            <a:r>
              <a:rPr lang="en-US" altLang="zh-TW" sz="2300">
                <a:sym typeface="+mn-ea"/>
              </a:rPr>
              <a:t>P</a:t>
            </a:r>
            <a:r>
              <a:rPr lang="en-US" altLang="zh-TW" sz="2300" baseline="-22000">
                <a:sym typeface="+mn-ea"/>
              </a:rPr>
              <a:t>0</a:t>
            </a:r>
            <a:r>
              <a:rPr lang="en-US" altLang="zh-TW" sz="2300">
                <a:sym typeface="+mn-ea"/>
              </a:rPr>
              <a:t>C</a:t>
            </a:r>
            <a:r>
              <a:rPr lang="en-US" altLang="zh-TW" sz="2300" baseline="-22000">
                <a:sym typeface="+mn-ea"/>
              </a:rPr>
              <a:t>0</a:t>
            </a:r>
            <a:endParaRPr lang="en-US" altLang="zh-TW" sz="2300" baseline="-22000"/>
          </a:p>
          <a:p>
            <a:pPr algn="l">
              <a:buNone/>
            </a:pPr>
            <a:r>
              <a:rPr lang="en-US" altLang="zh-TW" sz="2300">
                <a:sym typeface="+mn-ea"/>
              </a:rPr>
              <a:t>C</a:t>
            </a:r>
            <a:r>
              <a:rPr lang="en-US" altLang="zh-TW" sz="2300" baseline="-22000">
                <a:sym typeface="+mn-ea"/>
              </a:rPr>
              <a:t>3</a:t>
            </a:r>
            <a:r>
              <a:rPr lang="en-US" altLang="zh-TW" sz="2300">
                <a:sym typeface="+mn-ea"/>
              </a:rPr>
              <a:t> does not have to wait for C</a:t>
            </a:r>
            <a:r>
              <a:rPr lang="en-US" altLang="zh-TW" sz="2300" baseline="-22000">
                <a:sym typeface="+mn-ea"/>
              </a:rPr>
              <a:t>2</a:t>
            </a:r>
            <a:r>
              <a:rPr lang="en-US" altLang="zh-TW" sz="2300">
                <a:sym typeface="+mn-ea"/>
              </a:rPr>
              <a:t> and C</a:t>
            </a:r>
            <a:r>
              <a:rPr lang="en-US" altLang="zh-TW" sz="2300" baseline="-22000">
                <a:sym typeface="+mn-ea"/>
              </a:rPr>
              <a:t>1</a:t>
            </a:r>
            <a:r>
              <a:rPr lang="en-US" altLang="zh-TW" sz="2300">
                <a:sym typeface="+mn-ea"/>
              </a:rPr>
              <a:t> to propagate.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>
                <a:sym typeface="+mn-ea"/>
              </a:rPr>
              <a:t>4-bit adder with carry lookahead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925" y="1504950"/>
            <a:ext cx="5516880" cy="4864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>
                <a:sym typeface="+mn-ea"/>
              </a:rPr>
              <a:t>Combinational Logic</a:t>
            </a:r>
            <a:br>
              <a:rPr lang="en-US" altLang="zh-TW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Logic circuits</a:t>
            </a:r>
            <a:r>
              <a:rPr lang="en-US" altLang="zh-TW">
                <a:sym typeface="+mn-ea"/>
              </a:rPr>
              <a:t> for digital systems may be </a:t>
            </a:r>
            <a:r>
              <a:rPr lang="en-US" altLang="zh-TW">
                <a:solidFill>
                  <a:schemeClr val="hlink"/>
                </a:solidFill>
                <a:sym typeface="+mn-ea"/>
              </a:rPr>
              <a:t>combinational</a:t>
            </a:r>
            <a:r>
              <a:rPr lang="en-US" altLang="zh-TW">
                <a:sym typeface="+mn-ea"/>
              </a:rPr>
              <a:t> or </a:t>
            </a:r>
            <a:r>
              <a:rPr lang="en-US" altLang="zh-TW">
                <a:solidFill>
                  <a:schemeClr val="hlink"/>
                </a:solidFill>
                <a:sym typeface="+mn-ea"/>
              </a:rPr>
              <a:t>sequential</a:t>
            </a:r>
            <a:r>
              <a:rPr lang="en-US" altLang="zh-TW">
                <a:sym typeface="+mn-ea"/>
              </a:rPr>
              <a:t>.</a:t>
            </a:r>
          </a:p>
          <a:p>
            <a:r>
              <a:rPr lang="en-US" altLang="zh-TW">
                <a:sym typeface="+mn-ea"/>
              </a:rPr>
              <a:t>A combinational circuit consists of input variables, logic gates, and output variables.</a:t>
            </a:r>
            <a:endParaRPr lang="en-US" altLang="zh-TW"/>
          </a:p>
          <a:p>
            <a:r>
              <a:rPr lang="en-IN" altLang="en-US" b="1"/>
              <a:t>The outputs are functions of inputs</a:t>
            </a:r>
            <a:r>
              <a:rPr lang="en-IN" altLang="en-US"/>
              <a:t>.</a:t>
            </a:r>
          </a:p>
          <a:p>
            <a:endParaRPr lang="en-IN" altLang="en-US"/>
          </a:p>
        </p:txBody>
      </p:sp>
      <p:pic>
        <p:nvPicPr>
          <p:cNvPr id="10246" name="Content Placeholder 10245" descr="AACFLOK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2275" y="3933825"/>
            <a:ext cx="5616575" cy="2103438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Binary Subtractor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35" y="2150745"/>
            <a:ext cx="1043813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err="1">
                <a:sym typeface="+mn-ea"/>
              </a:rPr>
              <a:t>Binary </a:t>
            </a:r>
            <a:r>
              <a:rPr lang="en-IN" altLang="en-US" err="1">
                <a:sym typeface="+mn-ea"/>
              </a:rPr>
              <a:t>Adder/S</a:t>
            </a:r>
            <a:r>
              <a:rPr lang="en-US" altLang="zh-TW" err="1">
                <a:sym typeface="+mn-ea"/>
              </a:rPr>
              <a:t>ubtractor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6294"/>
          <a:stretch>
            <a:fillRect/>
          </a:stretch>
        </p:blipFill>
        <p:spPr>
          <a:xfrm>
            <a:off x="3366770" y="1482725"/>
            <a:ext cx="6511290" cy="38925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27985" y="5853430"/>
            <a:ext cx="6443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3200">
                <a:sym typeface="+mn-ea"/>
              </a:rPr>
              <a:t>M = 1</a:t>
            </a:r>
            <a:r>
              <a:rPr lang="en-US" altLang="zh-TW" sz="3200">
                <a:sym typeface="Wingdings" panose="05000000000000000000" pitchFamily="2" charset="2"/>
              </a:rPr>
              <a:t>subtractor </a:t>
            </a:r>
            <a:r>
              <a:rPr lang="en-IN" altLang="en-US" sz="3200">
                <a:sym typeface="Wingdings" panose="05000000000000000000" pitchFamily="2" charset="2"/>
              </a:rPr>
              <a:t>and </a:t>
            </a:r>
            <a:r>
              <a:rPr lang="en-US" altLang="zh-TW" sz="3200">
                <a:sym typeface="Wingdings" panose="05000000000000000000" pitchFamily="2" charset="2"/>
              </a:rPr>
              <a:t> M = 0adder</a:t>
            </a:r>
            <a:endParaRPr lang="en-US"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3500"/>
            <a:ext cx="10516235" cy="4843780"/>
          </a:xfrm>
        </p:spPr>
        <p:txBody>
          <a:bodyPr>
            <a:normAutofit fontScale="90000" lnSpcReduction="20000"/>
          </a:bodyPr>
          <a:lstStyle/>
          <a:p>
            <a:pPr algn="just"/>
            <a:r>
              <a:rPr lang="en-US" sz="3200"/>
              <a:t>Decoder is a combinational circuit that has ‘</a:t>
            </a:r>
            <a:r>
              <a:rPr lang="en-IN" altLang="en-US" sz="3200"/>
              <a:t>N</a:t>
            </a:r>
            <a:r>
              <a:rPr lang="en-US" sz="3200"/>
              <a:t>’ input lines and maximum of </a:t>
            </a:r>
            <a:r>
              <a:rPr lang="en-IN" altLang="en-US" sz="3200"/>
              <a:t>(2)</a:t>
            </a:r>
            <a:r>
              <a:rPr lang="en-IN" altLang="en-US" sz="3200" baseline="30000"/>
              <a:t>N </a:t>
            </a:r>
            <a:r>
              <a:rPr lang="en-US" sz="3200" baseline="30000"/>
              <a:t> </a:t>
            </a:r>
            <a:r>
              <a:rPr lang="en-IN" altLang="en-US" sz="3200"/>
              <a:t>unique </a:t>
            </a:r>
            <a:r>
              <a:rPr lang="en-US" sz="3200"/>
              <a:t>output lines</a:t>
            </a:r>
            <a:r>
              <a:rPr lang="en-IN" altLang="en-US" sz="3200"/>
              <a:t>.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pPr algn="just"/>
            <a:r>
              <a:rPr lang="en-IN" altLang="en-US" sz="3200"/>
              <a:t>The name “Decoder” means to translate or decode coded information from one format into another, so a digital decoder transforms a set of digital input signals into an equivalent decimal code at its output.</a:t>
            </a:r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23500"/>
          <a:stretch>
            <a:fillRect/>
          </a:stretch>
        </p:blipFill>
        <p:spPr>
          <a:xfrm>
            <a:off x="2430145" y="2466975"/>
            <a:ext cx="4902200" cy="17487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b="1"/>
              <a:t>Active High Decoder - </a:t>
            </a:r>
            <a:r>
              <a:rPr lang="en-IN" altLang="en-US"/>
              <a:t>The output line that is active will be High(1) and rest all the outputs will be low(0).</a:t>
            </a:r>
          </a:p>
          <a:p>
            <a:pPr marL="0" indent="0">
              <a:buNone/>
            </a:pPr>
            <a:endParaRPr lang="en-IN" altLang="en-US"/>
          </a:p>
          <a:p>
            <a:r>
              <a:rPr lang="en-IN" altLang="en-US" b="1">
                <a:sym typeface="+mn-ea"/>
              </a:rPr>
              <a:t>Active Low Decoder - </a:t>
            </a:r>
            <a:r>
              <a:rPr lang="en-IN" altLang="en-US">
                <a:sym typeface="+mn-ea"/>
              </a:rPr>
              <a:t>The output line that is active will be </a:t>
            </a:r>
            <a:r>
              <a:rPr lang="en-US" altLang="en-IN">
                <a:sym typeface="+mn-ea"/>
              </a:rPr>
              <a:t>Low</a:t>
            </a:r>
            <a:r>
              <a:rPr lang="en-IN" altLang="en-US">
                <a:sym typeface="+mn-ea"/>
              </a:rPr>
              <a:t>(0) and rest all the outputs will be </a:t>
            </a:r>
            <a:r>
              <a:rPr lang="en-US" altLang="en-IN">
                <a:sym typeface="+mn-ea"/>
              </a:rPr>
              <a:t>High</a:t>
            </a:r>
            <a:r>
              <a:rPr lang="en-IN" altLang="en-US">
                <a:sym typeface="+mn-ea"/>
              </a:rPr>
              <a:t>(1)</a:t>
            </a:r>
            <a:r>
              <a:rPr lang="en-US" altLang="en-IN">
                <a:sym typeface="+mn-ea"/>
              </a:rPr>
              <a:t>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2:4 active high Decoder</a:t>
            </a:r>
            <a:br>
              <a:rPr lang="en-IN" altLang="en-US" dirty="0"/>
            </a:br>
            <a:r>
              <a:rPr lang="en-US" dirty="0">
                <a:hlinkClick r:id="rId2"/>
              </a:rPr>
              <a:t>Decoder Basics and 2 to 4 </a:t>
            </a:r>
            <a:r>
              <a:rPr lang="en-US" dirty="0" err="1">
                <a:hlinkClick r:id="rId2"/>
              </a:rPr>
              <a:t>Decodee</a:t>
            </a:r>
            <a:endParaRPr lang="en-I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1949450" y="1673860"/>
          <a:ext cx="6732270" cy="243522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112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I</a:t>
                      </a:r>
                      <a:r>
                        <a:rPr lang="en-IN" altLang="en-US" sz="3600" baseline="-25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I</a:t>
                      </a:r>
                      <a:r>
                        <a:rPr lang="en-IN" altLang="en-US" sz="3600" baseline="-25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D</a:t>
                      </a:r>
                      <a:r>
                        <a:rPr lang="en-IN" altLang="en-US" sz="3600" baseline="-25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D</a:t>
                      </a:r>
                      <a:r>
                        <a:rPr lang="en-IN" altLang="en-US" sz="3600" baseline="-25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IN" altLang="en-US" sz="360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D</a:t>
                      </a:r>
                      <a:r>
                        <a:rPr lang="en-IN" altLang="en-US" sz="3600" baseline="-250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305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7" name="Content Placeholder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5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32163" y="4258310"/>
          <a:ext cx="3731895" cy="230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00200" imgH="1117600" progId="Equation.KSEE3">
                  <p:embed/>
                </p:oleObj>
              </mc:Choice>
              <mc:Fallback>
                <p:oleObj r:id="rId5" imgW="1600200" imgH="1117600" progId="Equation.KSEE3">
                  <p:embed/>
                  <p:pic>
                    <p:nvPicPr>
                      <p:cNvPr id="8" name="Object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2163" y="4258310"/>
                        <a:ext cx="3731895" cy="230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>
                <a:sym typeface="+mn-ea"/>
              </a:rPr>
              <a:t>2:4 active high Decoder</a:t>
            </a:r>
            <a:br>
              <a:rPr lang="en-IN" altLang="en-US"/>
            </a:b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18995" y="1795145"/>
            <a:ext cx="8030845" cy="387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2:4 active low Decoder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216785" y="1463040"/>
          <a:ext cx="8324850" cy="237045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600"/>
                        <a:t>I</a:t>
                      </a:r>
                      <a:r>
                        <a:rPr lang="en-IN" altLang="en-US" sz="3600" baseline="-25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600"/>
                        <a:t>I</a:t>
                      </a:r>
                      <a:r>
                        <a:rPr lang="en-IN" altLang="en-US" sz="3600" baseline="-25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600"/>
                        <a:t>D</a:t>
                      </a:r>
                      <a:r>
                        <a:rPr lang="en-IN" altLang="en-US" sz="3600" baseline="-25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600"/>
                        <a:t>D</a:t>
                      </a:r>
                      <a:r>
                        <a:rPr lang="en-IN" altLang="en-US" sz="3600" baseline="-25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6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IN" altLang="en-US" sz="360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600"/>
                        <a:t>D</a:t>
                      </a:r>
                      <a:r>
                        <a:rPr lang="en-IN" altLang="en-US" sz="3600" baseline="-250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5" name="Object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930968" y="3944779"/>
          <a:ext cx="3731895" cy="25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00200" imgH="1219200" progId="Equation.KSEE3">
                  <p:embed/>
                </p:oleObj>
              </mc:Choice>
              <mc:Fallback>
                <p:oleObj r:id="rId4" imgW="1600200" imgH="1219200" progId="Equation.KSEE3">
                  <p:embed/>
                  <p:pic>
                    <p:nvPicPr>
                      <p:cNvPr id="10" name="Content Placeholder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0968" y="3944779"/>
                        <a:ext cx="3731895" cy="25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>
                <a:sym typeface="+mn-ea"/>
              </a:rPr>
              <a:t>2:4 active low Decoder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58192" t="23318" r="5713" b="14986"/>
          <a:stretch>
            <a:fillRect/>
          </a:stretch>
        </p:blipFill>
        <p:spPr>
          <a:xfrm>
            <a:off x="3188970" y="1691005"/>
            <a:ext cx="5181600" cy="3886200"/>
          </a:xfrm>
          <a:prstGeom prst="rect">
            <a:avLst/>
          </a:prstGeom>
        </p:spPr>
      </p:pic>
      <p:graphicFrame>
        <p:nvGraphicFramePr>
          <p:cNvPr id="6" name="Content Placeholder 5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305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6" name="Content Placeholder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5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8305800" y="4785360"/>
            <a:ext cx="961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/>
              <a:t>D</a:t>
            </a:r>
            <a:r>
              <a:rPr lang="en-IN" altLang="en-US" sz="3600" baseline="-25000"/>
              <a:t>3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305800" y="3823970"/>
            <a:ext cx="951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/>
              <a:t>D</a:t>
            </a:r>
            <a:r>
              <a:rPr lang="en-IN" altLang="en-US" sz="3600" baseline="-25000"/>
              <a:t>2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305800" y="2915920"/>
            <a:ext cx="843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/>
              <a:t>D</a:t>
            </a:r>
            <a:r>
              <a:rPr lang="en-IN" altLang="en-US" sz="3600" baseline="-25000"/>
              <a:t>1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8305800" y="1943100"/>
            <a:ext cx="75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/>
              <a:t>D</a:t>
            </a:r>
            <a:r>
              <a:rPr lang="en-IN" altLang="en-US" sz="3600" baseline="-25000"/>
              <a:t>0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743200" y="1691005"/>
            <a:ext cx="75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/>
              <a:t>I</a:t>
            </a:r>
            <a:r>
              <a:rPr lang="en-IN" altLang="en-US" sz="3600" baseline="-25000"/>
              <a:t>0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2751455" y="2150110"/>
            <a:ext cx="75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/>
              <a:t>I</a:t>
            </a:r>
            <a:r>
              <a:rPr lang="en-IN" altLang="en-US" sz="3600" baseline="-25000"/>
              <a:t>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3:8 line Decoder</a:t>
            </a:r>
            <a:br>
              <a:rPr lang="en-IN" altLang="en-US" dirty="0"/>
            </a:br>
            <a:r>
              <a:rPr lang="en-US" dirty="0">
                <a:hlinkClick r:id="rId2"/>
              </a:rPr>
              <a:t>3 to 8 Decoder </a:t>
            </a:r>
            <a:r>
              <a:rPr lang="en-US" dirty="0" err="1">
                <a:hlinkClick r:id="rId2"/>
              </a:rPr>
              <a:t>workinge</a:t>
            </a:r>
            <a:endParaRPr lang="en-I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643110" cy="413258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87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9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69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I</a:t>
                      </a:r>
                      <a:r>
                        <a:rPr lang="en-IN" altLang="en-US" sz="3600" baseline="-250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I</a:t>
                      </a:r>
                      <a:r>
                        <a:rPr lang="en-IN" altLang="en-US" sz="3600" baseline="-25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I</a:t>
                      </a:r>
                      <a:r>
                        <a:rPr lang="en-IN" altLang="en-US" sz="3600" baseline="-25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D</a:t>
                      </a:r>
                      <a:r>
                        <a:rPr lang="en-IN" altLang="en-US" sz="3600" baseline="-25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D</a:t>
                      </a:r>
                      <a:r>
                        <a:rPr lang="en-IN" altLang="en-US" sz="3600" baseline="-25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IN" altLang="en-US" sz="360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D</a:t>
                      </a:r>
                      <a:r>
                        <a:rPr lang="en-IN" altLang="en-US" sz="3600" baseline="-250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D</a:t>
                      </a:r>
                      <a:r>
                        <a:rPr lang="en-IN" altLang="en-US" sz="3600" baseline="-250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D</a:t>
                      </a:r>
                      <a:r>
                        <a:rPr lang="en-IN" altLang="en-US" sz="3600" baseline="-2500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D</a:t>
                      </a:r>
                      <a:r>
                        <a:rPr lang="en-IN" altLang="en-US" sz="3600" baseline="-2500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3600"/>
                        <a:t>D</a:t>
                      </a:r>
                      <a:r>
                        <a:rPr lang="en-IN" altLang="en-US" sz="3600" baseline="-2500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>
                <a:sym typeface="+mn-ea"/>
              </a:rPr>
              <a:t>3:8 line </a:t>
            </a:r>
            <a:r>
              <a:rPr lang="en-US" altLang="zh-TW">
                <a:sym typeface="+mn-ea"/>
              </a:rPr>
              <a:t>Decoder</a:t>
            </a:r>
            <a:br>
              <a:rPr lang="en-US" altLang="zh-TW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3701" r="11103"/>
          <a:stretch>
            <a:fillRect/>
          </a:stretch>
        </p:blipFill>
        <p:spPr>
          <a:xfrm>
            <a:off x="1470025" y="1825625"/>
            <a:ext cx="643064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69415" y="1772285"/>
            <a:ext cx="75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/>
              <a:t>I</a:t>
            </a:r>
            <a:r>
              <a:rPr lang="en-IN" altLang="en-US" sz="3600" baseline="-25000"/>
              <a:t>0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674495" y="2576830"/>
            <a:ext cx="75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/>
              <a:t>I</a:t>
            </a:r>
            <a:r>
              <a:rPr lang="en-IN" altLang="en-US" sz="3600" baseline="-25000"/>
              <a:t>1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674495" y="3531870"/>
            <a:ext cx="75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/>
              <a:t>I</a:t>
            </a:r>
            <a:r>
              <a:rPr lang="en-IN" altLang="en-US" sz="3600" baseline="-25000"/>
              <a:t>2</a:t>
            </a:r>
          </a:p>
        </p:txBody>
      </p:sp>
      <p:graphicFrame>
        <p:nvGraphicFramePr>
          <p:cNvPr id="8" name="Content Placeholder 7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566785" y="1651953"/>
          <a:ext cx="159448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87400" imgH="254000" progId="Equation.KSEE3">
                  <p:embed/>
                </p:oleObj>
              </mc:Choice>
              <mc:Fallback>
                <p:oleObj r:id="rId3" imgW="787400" imgH="254000" progId="Equation.KSEE3">
                  <p:embed/>
                  <p:pic>
                    <p:nvPicPr>
                      <p:cNvPr id="8" name="Content Placeholder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66785" y="1651953"/>
                        <a:ext cx="159448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80438" y="2169795"/>
          <a:ext cx="151638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49300" imgH="254000" progId="Equation.KSEE3">
                  <p:embed/>
                </p:oleObj>
              </mc:Choice>
              <mc:Fallback>
                <p:oleObj r:id="rId5" imgW="749300" imgH="254000" progId="Equation.KSEE3">
                  <p:embed/>
                  <p:pic>
                    <p:nvPicPr>
                      <p:cNvPr id="9" name="Object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0438" y="2169795"/>
                        <a:ext cx="151638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74405" y="2779395"/>
          <a:ext cx="156654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74065" imgH="254000" progId="Equation.KSEE3">
                  <p:embed/>
                </p:oleObj>
              </mc:Choice>
              <mc:Fallback>
                <p:oleObj r:id="rId7" imgW="774065" imgH="254000" progId="Equation.KSEE3">
                  <p:embed/>
                  <p:pic>
                    <p:nvPicPr>
                      <p:cNvPr id="10" name="Object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74405" y="2779395"/>
                        <a:ext cx="156654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99488" y="3303270"/>
          <a:ext cx="151638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749300" imgH="254000" progId="Equation.KSEE3">
                  <p:embed/>
                </p:oleObj>
              </mc:Choice>
              <mc:Fallback>
                <p:oleObj r:id="rId9" imgW="749300" imgH="254000" progId="Equation.KSEE3">
                  <p:embed/>
                  <p:pic>
                    <p:nvPicPr>
                      <p:cNvPr id="12" name="Object 1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99488" y="3303270"/>
                        <a:ext cx="151638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60435" y="3836670"/>
          <a:ext cx="159448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787400" imgH="254000" progId="Equation.KSEE3">
                  <p:embed/>
                </p:oleObj>
              </mc:Choice>
              <mc:Fallback>
                <p:oleObj r:id="rId11" imgW="787400" imgH="254000" progId="Equation.KSEE3">
                  <p:embed/>
                  <p:pic>
                    <p:nvPicPr>
                      <p:cNvPr id="14" name="Object 1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60435" y="3836670"/>
                        <a:ext cx="159448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86470" y="4341495"/>
          <a:ext cx="154241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762000" imgH="254000" progId="Equation.KSEE3">
                  <p:embed/>
                </p:oleObj>
              </mc:Choice>
              <mc:Fallback>
                <p:oleObj r:id="rId13" imgW="762000" imgH="254000" progId="Equation.KSEE3">
                  <p:embed/>
                  <p:pic>
                    <p:nvPicPr>
                      <p:cNvPr id="16" name="Object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86470" y="4341495"/>
                        <a:ext cx="154241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74088" y="4903470"/>
          <a:ext cx="156718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74065" imgH="254000" progId="Equation.KSEE3">
                  <p:embed/>
                </p:oleObj>
              </mc:Choice>
              <mc:Fallback>
                <p:oleObj r:id="rId15" imgW="774065" imgH="254000" progId="Equation.KSEE3">
                  <p:embed/>
                  <p:pic>
                    <p:nvPicPr>
                      <p:cNvPr id="18" name="Object 1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74088" y="4903470"/>
                        <a:ext cx="156718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99488" y="5405438"/>
          <a:ext cx="1516380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749300" imgH="228600" progId="Equation.KSEE3">
                  <p:embed/>
                </p:oleObj>
              </mc:Choice>
              <mc:Fallback>
                <p:oleObj r:id="rId17" imgW="749300" imgH="228600" progId="Equation.KSEE3">
                  <p:embed/>
                  <p:pic>
                    <p:nvPicPr>
                      <p:cNvPr id="20" name="Object 1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99488" y="5405438"/>
                        <a:ext cx="1516380" cy="46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Design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69963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altLang="en-US"/>
              <a:t>From the pspecifications of the circuit determine the required number of inputs and outputs and assign a symbol to each.</a:t>
            </a:r>
          </a:p>
          <a:p>
            <a:pPr marL="514350" indent="-514350">
              <a:buAutoNum type="arabicPeriod"/>
            </a:pPr>
            <a:r>
              <a:rPr lang="en-IN" altLang="en-US"/>
              <a:t>Derive the truth table that defines the required relationship between inputs and outputs.</a:t>
            </a:r>
          </a:p>
          <a:p>
            <a:pPr marL="514350" indent="-514350">
              <a:buAutoNum type="arabicPeriod"/>
            </a:pPr>
            <a:r>
              <a:rPr lang="en-IN" altLang="en-US"/>
              <a:t>Obtain the simplified Boolean functions for each output as a function of the input variables</a:t>
            </a:r>
            <a:r>
              <a:rPr lang="en-US" altLang="en-IN"/>
              <a:t> using K-Map</a:t>
            </a:r>
            <a:r>
              <a:rPr lang="en-IN" altLang="en-US"/>
              <a:t>.</a:t>
            </a:r>
          </a:p>
          <a:p>
            <a:pPr marL="514350" indent="-514350">
              <a:buAutoNum type="arabicPeriod"/>
            </a:pPr>
            <a:r>
              <a:rPr lang="en-IN" altLang="en-US"/>
              <a:t>Draw the logic diagram.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Block diagram of 3:8 active high decoder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9198" r="20292"/>
          <a:stretch>
            <a:fillRect/>
          </a:stretch>
        </p:blipFill>
        <p:spPr>
          <a:xfrm>
            <a:off x="3491230" y="1611630"/>
            <a:ext cx="4321175" cy="41541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332605" y="3359150"/>
            <a:ext cx="75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/>
              <a:t>I</a:t>
            </a:r>
            <a:r>
              <a:rPr lang="en-IN" altLang="en-US" sz="3600" baseline="-25000"/>
              <a:t>1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329430" y="3792855"/>
            <a:ext cx="499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/>
              <a:t>I</a:t>
            </a:r>
            <a:r>
              <a:rPr lang="en-IN" altLang="en-US" sz="3600" baseline="-25000"/>
              <a:t>0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322445" y="2861945"/>
            <a:ext cx="475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/>
              <a:t>I</a:t>
            </a:r>
            <a:r>
              <a:rPr lang="en-IN" altLang="en-US" sz="3600" baseline="-25000"/>
              <a:t>2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297930" y="1859280"/>
            <a:ext cx="8204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IN" altLang="en-US" sz="2800">
                <a:sym typeface="+mn-ea"/>
              </a:rPr>
              <a:t>D</a:t>
            </a:r>
            <a:r>
              <a:rPr lang="en-IN" altLang="en-US" sz="2800" baseline="-25000">
                <a:sym typeface="+mn-ea"/>
              </a:rPr>
              <a:t>0</a:t>
            </a:r>
            <a:endParaRPr 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6289675" y="2348230"/>
            <a:ext cx="5187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2800">
                <a:sym typeface="+mn-ea"/>
              </a:rPr>
              <a:t>D</a:t>
            </a:r>
            <a:r>
              <a:rPr lang="en-IN" altLang="en-US" sz="2800" baseline="-25000">
                <a:sym typeface="+mn-ea"/>
              </a:rPr>
              <a:t>1</a:t>
            </a:r>
            <a:endParaRPr 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6285865" y="2725420"/>
            <a:ext cx="6299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800">
                <a:effectLst/>
                <a:sym typeface="+mn-ea"/>
              </a:rPr>
              <a:t>D</a:t>
            </a:r>
            <a:r>
              <a:rPr lang="en-IN" altLang="en-US" sz="2800" baseline="-25000">
                <a:effectLst/>
                <a:sym typeface="+mn-ea"/>
              </a:rPr>
              <a:t>2</a:t>
            </a:r>
            <a:endParaRPr lang="en-US" sz="2800"/>
          </a:p>
        </p:txBody>
      </p:sp>
      <p:sp>
        <p:nvSpPr>
          <p:cNvPr id="15" name="Text Box 14"/>
          <p:cNvSpPr txBox="1"/>
          <p:nvPr/>
        </p:nvSpPr>
        <p:spPr>
          <a:xfrm>
            <a:off x="6297295" y="3128645"/>
            <a:ext cx="5187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2800">
                <a:sym typeface="+mn-ea"/>
              </a:rPr>
              <a:t>D</a:t>
            </a:r>
            <a:r>
              <a:rPr lang="en-IN" altLang="en-US" sz="2800" baseline="-25000">
                <a:sym typeface="+mn-ea"/>
              </a:rPr>
              <a:t>3</a:t>
            </a:r>
            <a:endParaRPr lang="en-US" sz="2800"/>
          </a:p>
        </p:txBody>
      </p:sp>
      <p:sp>
        <p:nvSpPr>
          <p:cNvPr id="16" name="Text Box 15"/>
          <p:cNvSpPr txBox="1"/>
          <p:nvPr/>
        </p:nvSpPr>
        <p:spPr>
          <a:xfrm>
            <a:off x="6339205" y="3597910"/>
            <a:ext cx="5187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2800">
                <a:sym typeface="+mn-ea"/>
              </a:rPr>
              <a:t>D</a:t>
            </a:r>
            <a:r>
              <a:rPr lang="en-IN" altLang="en-US" sz="2800" baseline="-25000">
                <a:sym typeface="+mn-ea"/>
              </a:rPr>
              <a:t>4</a:t>
            </a:r>
            <a:endParaRPr lang="en-US" sz="2800"/>
          </a:p>
        </p:txBody>
      </p:sp>
      <p:sp>
        <p:nvSpPr>
          <p:cNvPr id="17" name="Text Box 16"/>
          <p:cNvSpPr txBox="1"/>
          <p:nvPr/>
        </p:nvSpPr>
        <p:spPr>
          <a:xfrm>
            <a:off x="6322695" y="4004310"/>
            <a:ext cx="5187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None/>
            </a:pPr>
            <a:r>
              <a:rPr lang="en-IN" altLang="en-US" sz="2800">
                <a:sym typeface="+mn-ea"/>
              </a:rPr>
              <a:t>D</a:t>
            </a:r>
            <a:r>
              <a:rPr lang="en-IN" altLang="en-US" sz="2800" baseline="-25000">
                <a:sym typeface="+mn-ea"/>
              </a:rPr>
              <a:t>5</a:t>
            </a:r>
            <a:endParaRPr lang="en-US" sz="2800"/>
          </a:p>
        </p:txBody>
      </p:sp>
      <p:sp>
        <p:nvSpPr>
          <p:cNvPr id="18" name="Text Box 17"/>
          <p:cNvSpPr txBox="1"/>
          <p:nvPr/>
        </p:nvSpPr>
        <p:spPr>
          <a:xfrm>
            <a:off x="6297295" y="4520565"/>
            <a:ext cx="5187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2800">
                <a:sym typeface="+mn-ea"/>
              </a:rPr>
              <a:t>D</a:t>
            </a:r>
            <a:r>
              <a:rPr lang="en-IN" altLang="en-US" sz="2800" baseline="-25000">
                <a:sym typeface="+mn-ea"/>
              </a:rPr>
              <a:t>6</a:t>
            </a:r>
            <a:endParaRPr lang="en-US" sz="2800"/>
          </a:p>
        </p:txBody>
      </p:sp>
      <p:sp>
        <p:nvSpPr>
          <p:cNvPr id="19" name="Text Box 18"/>
          <p:cNvSpPr txBox="1"/>
          <p:nvPr/>
        </p:nvSpPr>
        <p:spPr>
          <a:xfrm>
            <a:off x="6318885" y="5033645"/>
            <a:ext cx="5187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2800">
                <a:sym typeface="+mn-ea"/>
              </a:rPr>
              <a:t>D</a:t>
            </a:r>
            <a:r>
              <a:rPr lang="en-IN" altLang="en-US" sz="2800" baseline="-25000">
                <a:sym typeface="+mn-ea"/>
              </a:rPr>
              <a:t>7</a:t>
            </a:r>
            <a:endParaRPr 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838835"/>
          </a:xfrm>
        </p:spPr>
        <p:txBody>
          <a:bodyPr/>
          <a:lstStyle/>
          <a:p>
            <a:r>
              <a:rPr lang="en-IN" altLang="en-US"/>
              <a:t>2:4 Active High Decoder with Enable High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685800" y="1105535"/>
          <a:ext cx="5181600" cy="288861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69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IN" altLang="en-US" sz="28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IN" altLang="en-US" sz="28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r>
                        <a:rPr lang="en-IN" altLang="en-US" sz="28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r>
                        <a:rPr lang="en-IN" altLang="en-US" sz="28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r>
                        <a:rPr lang="en-IN" altLang="en-US" sz="2800" b="1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r>
                        <a:rPr lang="en-IN" altLang="en-US" sz="28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4162425"/>
          <a:ext cx="4989195" cy="2494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90700" imgH="1143000" progId="Equation.KSEE3">
                  <p:embed/>
                </p:oleObj>
              </mc:Choice>
              <mc:Fallback>
                <p:oleObj r:id="rId2" imgW="1790700" imgH="1143000" progId="Equation.KSEE3">
                  <p:embed/>
                  <p:pic>
                    <p:nvPicPr>
                      <p:cNvPr id="8" name="Content Placeholder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4162425"/>
                        <a:ext cx="4989195" cy="2494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Dedoder with en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360" y="1580515"/>
            <a:ext cx="3962400" cy="40417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874000" y="3763645"/>
            <a:ext cx="49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936865" y="2613025"/>
            <a:ext cx="366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000" b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589135" y="2306955"/>
            <a:ext cx="514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9589135" y="3011805"/>
            <a:ext cx="514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000" b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9589135" y="3595370"/>
            <a:ext cx="514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000" b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9589135" y="4144010"/>
            <a:ext cx="514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000" b="1" baseline="-25000">
                <a:latin typeface="Times New Roman" panose="02020603050405020304" charset="0"/>
                <a:cs typeface="Times New Roman" panose="02020603050405020304" charset="0"/>
              </a:rPr>
              <a:t>3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8654415" y="4301490"/>
            <a:ext cx="542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2:4 Active High Decoder with Enable Low</a:t>
            </a:r>
            <a:br>
              <a:rPr lang="en-IN" altLang="en-US"/>
            </a:b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838200" y="1480820"/>
          <a:ext cx="5181600" cy="271907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69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18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IN" altLang="en-US" sz="28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IN" altLang="en-US" sz="28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r>
                        <a:rPr lang="en-IN" altLang="en-US" sz="28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r>
                        <a:rPr lang="en-IN" altLang="en-US" sz="28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r>
                        <a:rPr lang="en-IN" altLang="en-US" sz="2800" b="1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r>
                        <a:rPr lang="en-IN" altLang="en-US" sz="28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82383" y="4275932"/>
          <a:ext cx="4533265" cy="245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43100" imgH="1193800" progId="Equation.KSEE3">
                  <p:embed/>
                </p:oleObj>
              </mc:Choice>
              <mc:Fallback>
                <p:oleObj r:id="rId2" imgW="1943100" imgH="1193800" progId="Equation.KSEE3">
                  <p:embed/>
                  <p:pic>
                    <p:nvPicPr>
                      <p:cNvPr id="9" name="Content Placeholder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2383" y="4275932"/>
                        <a:ext cx="4533265" cy="2458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Dedoder with en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570" y="2106930"/>
            <a:ext cx="3962400" cy="304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010525" y="2787650"/>
            <a:ext cx="366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000" b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884160" y="3681730"/>
            <a:ext cx="49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653270" y="2585720"/>
            <a:ext cx="514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000" b="1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9653270" y="3186430"/>
            <a:ext cx="514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000" b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9653270" y="3585210"/>
            <a:ext cx="514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000" b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9653270" y="4080510"/>
            <a:ext cx="514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000" b="1" baseline="-25000">
                <a:latin typeface="Times New Roman" panose="02020603050405020304" charset="0"/>
                <a:cs typeface="Times New Roman" panose="0202060305040502030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/>
              <p:cNvSpPr txBox="1"/>
              <p:nvPr/>
            </p:nvSpPr>
            <p:spPr>
              <a:xfrm>
                <a:off x="8649589" y="4080446"/>
                <a:ext cx="434975" cy="5899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sz="3200" b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sz="32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589" y="4080446"/>
                <a:ext cx="434975" cy="589915"/>
              </a:xfrm>
              <a:prstGeom prst="rect">
                <a:avLst/>
              </a:prstGeom>
              <a:blipFill rotWithShape="1">
                <a:blip r:embed="rId5"/>
                <a:stretch>
                  <a:fillRect l="-58" t="-97" r="-3591" b="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ym typeface="+mn-ea"/>
              </a:rPr>
              <a:t>Encoder</a:t>
            </a:r>
            <a:br>
              <a:rPr lang="en-US" altLang="zh-TW" dirty="0">
                <a:sym typeface="+mn-ea"/>
              </a:rPr>
            </a:br>
            <a:r>
              <a:rPr lang="en-US" dirty="0" err="1">
                <a:hlinkClick r:id="rId2"/>
              </a:rPr>
              <a:t>Encoder</a:t>
            </a:r>
            <a:r>
              <a:rPr lang="en-US" dirty="0">
                <a:hlinkClick r:id="rId2"/>
              </a:rPr>
              <a:t> in Digital </a:t>
            </a:r>
            <a:r>
              <a:rPr lang="en-US" dirty="0" err="1">
                <a:hlinkClick r:id="rId2"/>
              </a:rPr>
              <a:t>Electronicse</a:t>
            </a:r>
            <a:r>
              <a:rPr lang="en-US" dirty="0"/>
              <a:t> 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4630"/>
            <a:ext cx="10430510" cy="4692650"/>
          </a:xfrm>
        </p:spPr>
        <p:txBody>
          <a:bodyPr/>
          <a:lstStyle/>
          <a:p>
            <a:r>
              <a:rPr lang="en-US" altLang="zh-TW" dirty="0">
                <a:sym typeface="+mn-ea"/>
              </a:rPr>
              <a:t>An </a:t>
            </a:r>
            <a:r>
              <a:rPr lang="en-US" altLang="zh-TW" dirty="0">
                <a:solidFill>
                  <a:srgbClr val="00FF00"/>
                </a:solidFill>
                <a:sym typeface="+mn-ea"/>
              </a:rPr>
              <a:t>encoder</a:t>
            </a:r>
            <a:r>
              <a:rPr lang="en-US" altLang="zh-TW" dirty="0">
                <a:sym typeface="+mn-ea"/>
              </a:rPr>
              <a:t> is the </a:t>
            </a:r>
            <a:r>
              <a:rPr lang="en-US" altLang="zh-TW" dirty="0">
                <a:solidFill>
                  <a:schemeClr val="hlink"/>
                </a:solidFill>
                <a:sym typeface="+mn-ea"/>
              </a:rPr>
              <a:t>inverse operation of a decoder</a:t>
            </a:r>
            <a:r>
              <a:rPr lang="en-US" altLang="zh-TW" dirty="0">
                <a:sym typeface="+mn-ea"/>
              </a:rPr>
              <a:t>.</a:t>
            </a:r>
          </a:p>
          <a:p>
            <a:r>
              <a:rPr lang="en-IN" altLang="en-US" dirty="0">
                <a:sym typeface="+mn-ea"/>
              </a:rPr>
              <a:t>It Converts Decimal to Binary.</a:t>
            </a:r>
            <a:endParaRPr lang="en-US" altLang="zh-TW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altLang="en-US" dirty="0"/>
              <a:t>At any instant of time only input line should be active.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b="-6014"/>
          <a:stretch>
            <a:fillRect/>
          </a:stretch>
        </p:blipFill>
        <p:spPr>
          <a:xfrm>
            <a:off x="2836545" y="2374265"/>
            <a:ext cx="5925185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4:2 Encoder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15674" r="8453" b="34804"/>
          <a:stretch>
            <a:fillRect/>
          </a:stretch>
        </p:blipFill>
        <p:spPr>
          <a:xfrm>
            <a:off x="1469390" y="1737360"/>
            <a:ext cx="8996680" cy="3251200"/>
          </a:xfrm>
          <a:prstGeom prst="rect">
            <a:avLst/>
          </a:prstGeom>
        </p:spPr>
      </p:pic>
      <p:graphicFrame>
        <p:nvGraphicFramePr>
          <p:cNvPr id="3" name="Content Placeholder 2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305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3" name="Content Placeholder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5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4:2 Encoder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8867" r="22794"/>
          <a:stretch>
            <a:fillRect/>
          </a:stretch>
        </p:blipFill>
        <p:spPr>
          <a:xfrm>
            <a:off x="7245985" y="1949450"/>
            <a:ext cx="2643505" cy="3836670"/>
          </a:xfrm>
          <a:prstGeom prst="rect">
            <a:avLst/>
          </a:prstGeom>
        </p:spPr>
      </p:pic>
      <p:graphicFrame>
        <p:nvGraphicFramePr>
          <p:cNvPr id="5" name="Content Placeholder 4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061085" y="2553970"/>
          <a:ext cx="4140835" cy="248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33500" imgH="787400" progId="Equation.KSEE3">
                  <p:embed/>
                </p:oleObj>
              </mc:Choice>
              <mc:Fallback>
                <p:oleObj r:id="rId3" imgW="1333500" imgH="787400" progId="Equation.KSEE3">
                  <p:embed/>
                  <p:pic>
                    <p:nvPicPr>
                      <p:cNvPr id="5" name="Content Placeholder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1085" y="2553970"/>
                        <a:ext cx="4140835" cy="2487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6614160" y="2014220"/>
            <a:ext cx="925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/>
              <a:t>D</a:t>
            </a:r>
            <a:r>
              <a:rPr lang="en-IN" altLang="en-US" sz="3200" baseline="-25000"/>
              <a:t>3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588125" y="2960370"/>
            <a:ext cx="817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/>
              <a:t>D</a:t>
            </a:r>
            <a:r>
              <a:rPr lang="en-IN" altLang="en-US" sz="3200" baseline="-25000"/>
              <a:t>2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658610" y="5024755"/>
            <a:ext cx="744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/>
              <a:t>D</a:t>
            </a:r>
            <a:r>
              <a:rPr lang="en-IN" altLang="en-US" sz="3200" baseline="-25000"/>
              <a:t>1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9932035" y="2503170"/>
            <a:ext cx="582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/>
              <a:t>B</a:t>
            </a:r>
            <a:r>
              <a:rPr lang="en-IN" altLang="en-US" sz="3200" baseline="-25000"/>
              <a:t>1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9861550" y="4544695"/>
            <a:ext cx="694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/>
              <a:t>B</a:t>
            </a:r>
            <a:r>
              <a:rPr lang="en-IN" altLang="en-US" sz="3200" baseline="-25000"/>
              <a:t>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Multiplexer/ Data Selector</a:t>
            </a:r>
            <a:br>
              <a:rPr lang="en-US" dirty="0"/>
            </a:br>
            <a:r>
              <a:rPr lang="en-US" dirty="0">
                <a:hlinkClick r:id="rId2"/>
              </a:rPr>
              <a:t>Multiplexer 2*1, 4:2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405"/>
            <a:ext cx="10515600" cy="471487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Multiplexer is a combinational circuit that has maximum of 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(2)</a:t>
            </a:r>
            <a:r>
              <a:rPr lang="en-IN" altLang="en-US" baseline="30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data inputs, ‘n’ selection lines and single output line. 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One of these data inputs will be connected to the output based on the values of selection lines.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Since there are ‘n’ selection lines, there will be (2)</a:t>
            </a:r>
            <a:r>
              <a:rPr lang="en-US" baseline="30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possible combinations of zeros and ones.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So, each combination will select only one data input.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620"/>
          </a:xfrm>
        </p:spPr>
        <p:txBody>
          <a:bodyPr>
            <a:normAutofit fontScale="90000"/>
          </a:bodyPr>
          <a:lstStyle/>
          <a:p>
            <a:br>
              <a:rPr lang="en-US" altLang="zh-TW">
                <a:sym typeface="+mn-ea"/>
              </a:rPr>
            </a:br>
            <a:r>
              <a:rPr lang="en-US" altLang="zh-TW">
                <a:sym typeface="+mn-ea"/>
              </a:rPr>
              <a:t>2X1 Multiplexer</a:t>
            </a:r>
            <a:br>
              <a:rPr lang="en-US" altLang="zh-TW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44332" b="21086"/>
          <a:stretch>
            <a:fillRect/>
          </a:stretch>
        </p:blipFill>
        <p:spPr>
          <a:xfrm>
            <a:off x="981075" y="3175635"/>
            <a:ext cx="5181600" cy="2164715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1828800" y="1280160"/>
          <a:ext cx="2569210" cy="1783715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1284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33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Function Table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/>
                        <a:t>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/>
                        <a:t>F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/>
                        <a:t>I</a:t>
                      </a:r>
                      <a:r>
                        <a:rPr lang="en-IN" altLang="en-US" sz="2400" baseline="-25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/>
                        <a:t>I</a:t>
                      </a:r>
                      <a:r>
                        <a:rPr lang="en-IN" altLang="en-US" sz="2400" baseline="-25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7111365" y="1261745"/>
          <a:ext cx="3656330" cy="393192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90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Truth Table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I</a:t>
                      </a:r>
                      <a:r>
                        <a:rPr lang="en-IN" altLang="en-US" sz="2000" baseline="-25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I</a:t>
                      </a:r>
                      <a:r>
                        <a:rPr lang="en-IN" altLang="en-US" sz="2000" baseline="-25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F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632925" y="5042431"/>
          <a:ext cx="3274060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62965" imgH="254000" progId="Equation.KSEE3">
                  <p:embed/>
                </p:oleObj>
              </mc:Choice>
              <mc:Fallback>
                <p:oleObj r:id="rId3" imgW="862965" imgH="254000" progId="Equation.KSEE3">
                  <p:embed/>
                  <p:pic>
                    <p:nvPicPr>
                      <p:cNvPr id="9" name="Content Placeholder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2925" y="5042431"/>
                        <a:ext cx="3274060" cy="53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ym typeface="+mn-ea"/>
              </a:rPr>
              <a:t>4X1 Multiplexer</a:t>
            </a:r>
            <a:endParaRPr lang="en-US"/>
          </a:p>
        </p:txBody>
      </p:sp>
      <p:pic>
        <p:nvPicPr>
          <p:cNvPr id="56323" name="Content Placeholder 113667" descr="AACFLPI0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89" r="34797" b="12916"/>
          <a:stretch>
            <a:fillRect/>
          </a:stretch>
        </p:blipFill>
        <p:spPr>
          <a:xfrm>
            <a:off x="858520" y="1825625"/>
            <a:ext cx="5843905" cy="43516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Table 3"/>
          <p:cNvGraphicFramePr/>
          <p:nvPr/>
        </p:nvGraphicFramePr>
        <p:xfrm>
          <a:off x="8743950" y="1457960"/>
          <a:ext cx="2710180" cy="26479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6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325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Function Table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 baseline="-250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 baseline="-25000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baseline="-25000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baseline="-2500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baseline="-25000"/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baseline="-25000"/>
                        <a:t>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710045" y="2871470"/>
            <a:ext cx="721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F</a:t>
            </a:r>
          </a:p>
        </p:txBody>
      </p:sp>
      <p:graphicFrame>
        <p:nvGraphicFramePr>
          <p:cNvPr id="8" name="Content Placeholder 7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906010" y="5086668"/>
          <a:ext cx="6275705" cy="57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60600" imgH="254000" progId="Equation.KSEE3">
                  <p:embed/>
                </p:oleObj>
              </mc:Choice>
              <mc:Fallback>
                <p:oleObj r:id="rId3" imgW="2260600" imgH="254000" progId="Equation.KSEE3">
                  <p:embed/>
                  <p:pic>
                    <p:nvPicPr>
                      <p:cNvPr id="8" name="Content Placeholder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6010" y="5086668"/>
                        <a:ext cx="6275705" cy="57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00"/>
          </a:xfrm>
        </p:spPr>
        <p:txBody>
          <a:bodyPr>
            <a:normAutofit fontScale="90000"/>
          </a:bodyPr>
          <a:lstStyle/>
          <a:p>
            <a:r>
              <a:rPr lang="en-US"/>
              <a:t>Boolean Function Implementation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70305"/>
            <a:ext cx="10515600" cy="50069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inividual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minterms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can be selected by the data inputs thereby providing a method of implementing a Boolean function of n variables with a multiplexer that has “n” selection inputs and “2</a:t>
            </a:r>
            <a:r>
              <a:rPr lang="en-US" sz="2400" baseline="30000" dirty="0">
                <a:latin typeface="Times New Roman" panose="02020603050405020304" charset="0"/>
                <a:cs typeface="Times New Roman" panose="02020603050405020304" charset="0"/>
              </a:rPr>
              <a:t>n”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data inputs one for each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minterm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.</a:t>
            </a: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minterm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of a function are generated in a multiplexer by the circuit associated with the selection inputs.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For implementing any Boolean function of “n” variables with a multiplexer with      “(n-1)” selection inputs and “2</a:t>
            </a:r>
            <a:r>
              <a:rPr lang="en-US" sz="2400" baseline="30000" dirty="0">
                <a:latin typeface="Times New Roman" panose="02020603050405020304" charset="0"/>
                <a:cs typeface="Times New Roman" panose="02020603050405020304" charset="0"/>
              </a:rPr>
              <a:t>(n-1)”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data inputs follows from the previous example .   To begin with, Boolean function is listed in a truth table. Then first “(n-1)” variables in the table are applied to the selection inputs of the multiplexer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hlinkClick r:id="rId2"/>
              </a:rPr>
              <a:t>Implementation of Boolean Function in Multiplexer | Solved problem – YouTube</a:t>
            </a:r>
            <a:endParaRPr lang="en-US" sz="1600" dirty="0"/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hlinkClick r:id="rId3"/>
            </a:endParaRPr>
          </a:p>
          <a:p>
            <a:r>
              <a:rPr lang="en-US" sz="1600" dirty="0">
                <a:hlinkClick r:id="rId3"/>
              </a:rPr>
              <a:t>Demultiplexer (DEMUX) Digital Decoder | 1 to 4 Demultiplexer | Full Adder using </a:t>
            </a:r>
            <a:r>
              <a:rPr lang="en-US" sz="1600" dirty="0" err="1">
                <a:hlinkClick r:id="rId3"/>
              </a:rPr>
              <a:t>Demux</a:t>
            </a:r>
            <a:r>
              <a:rPr lang="en-US" sz="1600" dirty="0">
                <a:hlinkClick r:id="rId3"/>
              </a:rPr>
              <a:t> - YouTube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Half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885055"/>
          </a:xfrm>
        </p:spPr>
        <p:txBody>
          <a:bodyPr/>
          <a:lstStyle/>
          <a:p>
            <a:pPr>
              <a:buClr>
                <a:schemeClr val="folHlink"/>
              </a:buClr>
              <a:buSzPct val="60000"/>
            </a:pPr>
            <a:r>
              <a:rPr lang="en-US" altLang="zh-TW">
                <a:sym typeface="+mn-ea"/>
              </a:rPr>
              <a:t>A combinational circuit that performs the addition of two bits is called a </a:t>
            </a:r>
            <a:r>
              <a:rPr lang="en-US" altLang="zh-TW">
                <a:solidFill>
                  <a:schemeClr val="hlink"/>
                </a:solidFill>
                <a:sym typeface="+mn-ea"/>
              </a:rPr>
              <a:t>half adder</a:t>
            </a:r>
            <a:r>
              <a:rPr lang="en-US" altLang="zh-TW">
                <a:sym typeface="+mn-ea"/>
              </a:rPr>
              <a:t>.</a:t>
            </a:r>
            <a:endParaRPr lang="en-US" altLang="zh-TW"/>
          </a:p>
          <a:p>
            <a:pPr>
              <a:buClr>
                <a:schemeClr val="folHlink"/>
              </a:buClr>
              <a:buSzPct val="60000"/>
            </a:pPr>
            <a:r>
              <a:rPr lang="en-US" altLang="zh-TW">
                <a:sym typeface="+mn-ea"/>
              </a:rPr>
              <a:t>The truth table for the half adder is listed below:</a:t>
            </a:r>
            <a:endParaRPr lang="en-US" altLang="zh-TW"/>
          </a:p>
          <a:p>
            <a:pPr marL="0" indent="0">
              <a:buNone/>
            </a:pPr>
            <a:endParaRPr lang="en-US"/>
          </a:p>
        </p:txBody>
      </p:sp>
      <p:pic>
        <p:nvPicPr>
          <p:cNvPr id="39947" name="Content Placeholder 39946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12000" contrast="12000"/>
          </a:blip>
          <a:srcRect t="40739"/>
          <a:stretch>
            <a:fillRect/>
          </a:stretch>
        </p:blipFill>
        <p:spPr>
          <a:xfrm>
            <a:off x="3121660" y="4053840"/>
            <a:ext cx="2543175" cy="13652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/>
              <p:nvPr/>
            </p:nvSpPr>
            <p:spPr>
              <a:xfrm>
                <a:off x="7295515" y="4220210"/>
                <a:ext cx="4058920" cy="9531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TW" err="1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err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S</m:t>
                    </m:r>
                    <m:d>
                      <m:dPr>
                        <m:ctrlPr>
                          <a:rPr lang="en-US" altLang="zh-TW" sz="2800" i="1" err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TW" sz="2800" i="1" err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TW" sz="2800" i="1" err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TW" sz="2800" i="1" err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e>
                    </m:d>
                    <m:r>
                      <a:rPr lang="en-US" altLang="zh-TW" sz="2800" err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 err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A</m:t>
                    </m:r>
                    <m:r>
                      <a:rPr lang="en-US" altLang="zh-TW" sz="2800" err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 ⨁ </m:t>
                    </m:r>
                    <m:r>
                      <m:rPr>
                        <m:sty m:val="p"/>
                      </m:rPr>
                      <a:rPr lang="en-US" altLang="zh-TW" sz="2800" err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B</m:t>
                    </m:r>
                  </m:oMath>
                </a14:m>
                <a:endParaRPr lang="en-US" altLang="zh-TW" sz="2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err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err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</m:t>
                      </m:r>
                      <m:d>
                        <m:dPr>
                          <m:ctrlPr>
                            <a:rPr lang="en-US" altLang="zh-TW" sz="2800" i="1" err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TW" sz="2800" i="1" err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a:rPr lang="en-US" altLang="zh-TW" sz="2800" i="1" err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TW" sz="2800" i="1" err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𝐵</m:t>
                          </m:r>
                        </m:e>
                      </m:d>
                      <m:r>
                        <a:rPr lang="en-US" altLang="zh-TW" sz="2800" err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altLang="zh-TW" sz="2800" err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AB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515" y="4220210"/>
                <a:ext cx="4058920" cy="9531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4"/>
          <p:cNvSpPr txBox="1"/>
          <p:nvPr/>
        </p:nvSpPr>
        <p:spPr>
          <a:xfrm>
            <a:off x="2950845" y="3698875"/>
            <a:ext cx="2838450" cy="3683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    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       B              C        S</a:t>
            </a:r>
          </a:p>
        </p:txBody>
      </p:sp>
      <p:sp>
        <p:nvSpPr>
          <p:cNvPr id="6" name="Rectangles 5"/>
          <p:cNvSpPr/>
          <p:nvPr/>
        </p:nvSpPr>
        <p:spPr>
          <a:xfrm>
            <a:off x="3160395" y="3698875"/>
            <a:ext cx="2501900" cy="3994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0"/>
            <a:endCxn id="6" idx="2"/>
          </p:cNvCxnSpPr>
          <p:nvPr/>
        </p:nvCxnSpPr>
        <p:spPr>
          <a:xfrm>
            <a:off x="4411345" y="3698875"/>
            <a:ext cx="0" cy="399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Half Adder</a:t>
            </a:r>
          </a:p>
        </p:txBody>
      </p:sp>
      <p:pic>
        <p:nvPicPr>
          <p:cNvPr id="40965" name="Content Placeholder 40964" descr="AACFLOO0"/>
          <p:cNvPicPr>
            <a:picLocks noGrp="1" noChangeAspect="1"/>
          </p:cNvPicPr>
          <p:nvPr>
            <p:ph idx="1"/>
          </p:nvPr>
        </p:nvPicPr>
        <p:blipFill>
          <a:blip r:embed="rId2"/>
          <a:srcRect l="65767" b="32278"/>
          <a:stretch>
            <a:fillRect/>
          </a:stretch>
        </p:blipFill>
        <p:spPr>
          <a:xfrm>
            <a:off x="3722370" y="1177925"/>
            <a:ext cx="3303270" cy="294703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/>
              <p:nvPr/>
            </p:nvSpPr>
            <p:spPr>
              <a:xfrm>
                <a:off x="3548380" y="4211320"/>
                <a:ext cx="4058920" cy="9531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TW" err="1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err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S</m:t>
                    </m:r>
                    <m:d>
                      <m:dPr>
                        <m:ctrlPr>
                          <a:rPr lang="en-US" altLang="zh-TW" sz="2800" i="1" err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TW" sz="2800" i="1" err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TW" sz="2800" i="1" err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TW" sz="2800" i="1" err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e>
                    </m:d>
                    <m:r>
                      <a:rPr lang="en-US" altLang="zh-TW" sz="2800" err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 err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A</m:t>
                    </m:r>
                    <m:r>
                      <a:rPr lang="en-US" altLang="zh-TW" sz="2800" err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 ⨁ </m:t>
                    </m:r>
                    <m:r>
                      <m:rPr>
                        <m:sty m:val="p"/>
                      </m:rPr>
                      <a:rPr lang="en-US" altLang="zh-TW" sz="2800" err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B</m:t>
                    </m:r>
                  </m:oMath>
                </a14:m>
                <a:endParaRPr lang="en-US" altLang="zh-TW" sz="2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err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err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C</m:t>
                      </m:r>
                      <m:d>
                        <m:dPr>
                          <m:ctrlPr>
                            <a:rPr lang="en-US" altLang="zh-TW" sz="2800" i="1" err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TW" sz="2800" i="1" err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𝐴</m:t>
                          </m:r>
                          <m:r>
                            <a:rPr lang="en-US" altLang="zh-TW" sz="2800" i="1" err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TW" sz="2800" i="1" err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𝐵</m:t>
                          </m:r>
                        </m:e>
                      </m:d>
                      <m:r>
                        <a:rPr lang="en-US" altLang="zh-TW" sz="2800" err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altLang="zh-TW" sz="2800" err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AB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80" y="4211320"/>
                <a:ext cx="4058920" cy="9531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3365500" y="1785620"/>
            <a:ext cx="76327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 sz="2000"/>
              <a:t>A</a:t>
            </a:r>
          </a:p>
          <a:p>
            <a:r>
              <a:rPr lang="en-US" sz="2000"/>
              <a:t>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ym typeface="+mn-ea"/>
              </a:rPr>
              <a:t>Full-Adder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335"/>
            <a:ext cx="10515600" cy="4351338"/>
          </a:xfrm>
        </p:spPr>
        <p:txBody>
          <a:bodyPr/>
          <a:lstStyle/>
          <a:p>
            <a:r>
              <a:rPr lang="en-US" altLang="zh-TW" err="1">
                <a:sym typeface="+mn-ea"/>
              </a:rPr>
              <a:t>One that performs the addition of three bits(two</a:t>
            </a:r>
            <a:r>
              <a:rPr lang="en-US" altLang="zh-TW">
                <a:sym typeface="+mn-ea"/>
              </a:rPr>
              <a:t> significant bits and a previous carry) is a </a:t>
            </a:r>
            <a:r>
              <a:rPr lang="en-US" altLang="zh-TW">
                <a:solidFill>
                  <a:schemeClr val="hlink"/>
                </a:solidFill>
                <a:sym typeface="+mn-ea"/>
              </a:rPr>
              <a:t>full adder</a:t>
            </a:r>
            <a:r>
              <a:rPr lang="en-US" altLang="zh-TW">
                <a:sym typeface="+mn-ea"/>
              </a:rPr>
              <a:t>.</a:t>
            </a:r>
          </a:p>
          <a:p>
            <a:endParaRPr lang="en-US"/>
          </a:p>
        </p:txBody>
      </p:sp>
      <p:pic>
        <p:nvPicPr>
          <p:cNvPr id="41989" name="Content Placeholder 41988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12000" contrast="18000"/>
          </a:blip>
          <a:srcRect t="28752"/>
          <a:stretch>
            <a:fillRect/>
          </a:stretch>
        </p:blipFill>
        <p:spPr>
          <a:xfrm>
            <a:off x="2378710" y="3734435"/>
            <a:ext cx="6551295" cy="2719070"/>
          </a:xfrm>
        </p:spPr>
      </p:pic>
      <p:sp>
        <p:nvSpPr>
          <p:cNvPr id="4" name="Text Box 3"/>
          <p:cNvSpPr txBox="1"/>
          <p:nvPr/>
        </p:nvSpPr>
        <p:spPr>
          <a:xfrm>
            <a:off x="2479040" y="3383915"/>
            <a:ext cx="6387465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  A                    B                      C</a:t>
            </a:r>
            <a:r>
              <a:rPr lang="en-US" baseline="-25000"/>
              <a:t>in</a:t>
            </a:r>
            <a:r>
              <a:rPr lang="en-US"/>
              <a:t>                                  C</a:t>
            </a:r>
            <a:r>
              <a:rPr lang="en-US" baseline="-25000"/>
              <a:t>out</a:t>
            </a:r>
            <a:r>
              <a:rPr lang="en-US"/>
              <a:t>                  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259830" y="3370580"/>
            <a:ext cx="0" cy="381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2480310" y="3725545"/>
            <a:ext cx="6378575" cy="268795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Full Adder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477645" y="1833245"/>
          <a:ext cx="9387840" cy="433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840" imgH="4335780" progId="Paint.Picture">
                  <p:embed/>
                </p:oleObj>
              </mc:Choice>
              <mc:Fallback>
                <p:oleObj r:id="rId2" imgW="9387840" imgH="4335780" progId="Paint.Picture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7645" y="1833245"/>
                        <a:ext cx="9387840" cy="433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477645" y="2019300"/>
            <a:ext cx="338455" cy="3390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697345" y="2019300"/>
            <a:ext cx="338455" cy="3390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193800" y="1762760"/>
            <a:ext cx="1286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BC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/>
              <a:t>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458585" y="1812290"/>
            <a:ext cx="1286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BC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/>
              <a:t>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341235" y="4535805"/>
            <a:ext cx="762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000" baseline="-25000">
                <a:latin typeface="Times New Roman" panose="02020603050405020304" charset="0"/>
                <a:cs typeface="Times New Roman" panose="02020603050405020304" charset="0"/>
              </a:rPr>
              <a:t>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Full Adder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805940" y="2057400"/>
            <a:ext cx="6921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</a:t>
            </a:r>
            <a:r>
              <a:rPr lang="en-US" baseline="-25000"/>
              <a:t>in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721090" y="2304415"/>
            <a:ext cx="8324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Sum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C</a:t>
            </a:r>
            <a:r>
              <a:rPr lang="en-US" baseline="-25000"/>
              <a:t>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8840" y="2146935"/>
          <a:ext cx="668655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766560" imgH="3009900" progId="Paint.Picture">
                  <p:embed/>
                </p:oleObj>
              </mc:Choice>
              <mc:Fallback>
                <p:oleObj r:id="rId2" imgW="6766560" imgH="3009900" progId="Paint.Picture">
                  <p:embed/>
                  <p:pic>
                    <p:nvPicPr>
                      <p:cNvPr id="5" name="Content Placeholder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8840" y="2146935"/>
                        <a:ext cx="6686550" cy="30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Half Subtractor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Half Subtractor is a combinational logic circuit.</a:t>
            </a:r>
          </a:p>
          <a:p>
            <a:r>
              <a:rPr lang="en-US"/>
              <a:t>It is used for the purpose of subtracting two single bit numbers.</a:t>
            </a:r>
          </a:p>
          <a:p>
            <a:r>
              <a:rPr lang="en-US"/>
              <a:t>It contains 2 inputs and 2 outputs (difference and borrow).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31900"/>
            <a:ext cx="10553700" cy="4945380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6019800" y="1825625"/>
          <a:ext cx="5181600" cy="2148840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Difference(D)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Borrow(B)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1448</Words>
  <Application>Microsoft Office PowerPoint</Application>
  <PresentationFormat>Widescreen</PresentationFormat>
  <Paragraphs>542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標楷體</vt:lpstr>
      <vt:lpstr>Times New Roman</vt:lpstr>
      <vt:lpstr>Wingdings</vt:lpstr>
      <vt:lpstr>Office Theme</vt:lpstr>
      <vt:lpstr>Paintbrush Picture</vt:lpstr>
      <vt:lpstr>Equation.KSEE3</vt:lpstr>
      <vt:lpstr>Combinational Circuits </vt:lpstr>
      <vt:lpstr>Combinational Logic </vt:lpstr>
      <vt:lpstr>Design Procedure</vt:lpstr>
      <vt:lpstr>Half Adder</vt:lpstr>
      <vt:lpstr>Half Adder</vt:lpstr>
      <vt:lpstr>Full-Adder</vt:lpstr>
      <vt:lpstr>Full Adder</vt:lpstr>
      <vt:lpstr>Full Adder</vt:lpstr>
      <vt:lpstr>Half Subtractor</vt:lpstr>
      <vt:lpstr>Half Subtractor </vt:lpstr>
      <vt:lpstr>Full Subtractor</vt:lpstr>
      <vt:lpstr>Full Subtractor</vt:lpstr>
      <vt:lpstr>Full Subtractor</vt:lpstr>
      <vt:lpstr>Full Subtractor</vt:lpstr>
      <vt:lpstr>Binary adder </vt:lpstr>
      <vt:lpstr> Carry Propagation </vt:lpstr>
      <vt:lpstr>Carry look-ahead Adder</vt:lpstr>
      <vt:lpstr>Carry look-ahead Adder</vt:lpstr>
      <vt:lpstr>4-bit adder with carry lookahead</vt:lpstr>
      <vt:lpstr>Binary Subtractor</vt:lpstr>
      <vt:lpstr>Binary Adder/Subtractor</vt:lpstr>
      <vt:lpstr>Decoder</vt:lpstr>
      <vt:lpstr>Decoder</vt:lpstr>
      <vt:lpstr>2:4 active high Decoder Decoder Basics and 2 to 4 Decodee</vt:lpstr>
      <vt:lpstr>2:4 active high Decoder </vt:lpstr>
      <vt:lpstr>2:4 active low Decoder</vt:lpstr>
      <vt:lpstr>2:4 active low Decoder </vt:lpstr>
      <vt:lpstr>3:8 line Decoder 3 to 8 Decoder workinge</vt:lpstr>
      <vt:lpstr>3:8 line Decoder </vt:lpstr>
      <vt:lpstr>Block diagram of 3:8 active high decoder</vt:lpstr>
      <vt:lpstr>2:4 Active High Decoder with Enable High</vt:lpstr>
      <vt:lpstr> 2:4 Active High Decoder with Enable Low </vt:lpstr>
      <vt:lpstr>Encoder Encoder in Digital Electronicse  </vt:lpstr>
      <vt:lpstr>4:2 Encoder</vt:lpstr>
      <vt:lpstr>4:2 Encoder</vt:lpstr>
      <vt:lpstr>Multiplexer/ Data Selector Multiplexer 2*1, 4:2</vt:lpstr>
      <vt:lpstr> 2X1 Multiplexer </vt:lpstr>
      <vt:lpstr>4X1 Multiplexer</vt:lpstr>
      <vt:lpstr>Boolean Function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Bibek sha</cp:lastModifiedBy>
  <cp:revision>43</cp:revision>
  <dcterms:created xsi:type="dcterms:W3CDTF">2020-01-28T12:04:00Z</dcterms:created>
  <dcterms:modified xsi:type="dcterms:W3CDTF">2023-12-07T08:49:15Z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1033-12.2.0.13215</vt:lpwstr>
  </property>
  <property fmtid="{D5CDD505-2E9C-101B-9397-08002B2CF9AE}" pid="3" name="ICV">
    <vt:lpwstr>D21A6926CC8742B0B62228771F523300_13</vt:lpwstr>
  </property>
</Properties>
</file>