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1DA3-062F-4E44-8780-359BDB2BE01C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11FD-DEA9-4CCE-848A-E0607FC2FEC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8000"/>
                </a:solidFill>
              </a:rPr>
              <a:t>FLOATING-POINT DECIMAL NUMBER</a:t>
            </a:r>
            <a:endParaRPr lang="en-IN" sz="3600" b="1" dirty="0">
              <a:solidFill>
                <a:srgbClr val="008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78647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003399"/>
                </a:solidFill>
              </a:rPr>
              <a:t>123456.0 </a:t>
            </a:r>
            <a:r>
              <a:rPr lang="en-IN" b="1" dirty="0">
                <a:solidFill>
                  <a:srgbClr val="003399"/>
                </a:solidFill>
              </a:rPr>
              <a:t>× 10</a:t>
            </a:r>
            <a:r>
              <a:rPr lang="en-IN" b="1" baseline="30000" dirty="0">
                <a:solidFill>
                  <a:srgbClr val="003399"/>
                </a:solidFill>
              </a:rPr>
              <a:t>−1</a:t>
            </a:r>
            <a:r>
              <a:rPr lang="en-IN" b="1" dirty="0">
                <a:solidFill>
                  <a:srgbClr val="003399"/>
                </a:solidFill>
              </a:rPr>
              <a:t> </a:t>
            </a:r>
            <a:r>
              <a:rPr lang="en-IN" b="1" dirty="0" smtClean="0">
                <a:solidFill>
                  <a:srgbClr val="003399"/>
                </a:solidFill>
              </a:rPr>
              <a:t>	= </a:t>
            </a:r>
            <a:r>
              <a:rPr lang="en-IN" b="1" dirty="0">
                <a:solidFill>
                  <a:srgbClr val="003399"/>
                </a:solidFill>
              </a:rPr>
              <a:t>12345.6 × 10</a:t>
            </a:r>
            <a:r>
              <a:rPr lang="en-IN" b="1" baseline="30000" dirty="0">
                <a:solidFill>
                  <a:srgbClr val="003399"/>
                </a:solidFill>
              </a:rPr>
              <a:t>0</a:t>
            </a:r>
            <a:endParaRPr lang="en-IN" b="1" baseline="30000" dirty="0">
              <a:solidFill>
                <a:srgbClr val="003399"/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rgbClr val="003399"/>
                </a:solidFill>
              </a:rPr>
              <a:t>				      	= </a:t>
            </a:r>
            <a:r>
              <a:rPr lang="en-IN" b="1" dirty="0">
                <a:solidFill>
                  <a:srgbClr val="003399"/>
                </a:solidFill>
              </a:rPr>
              <a:t>1234.56 × 10</a:t>
            </a:r>
            <a:r>
              <a:rPr lang="en-IN" b="1" baseline="30000" dirty="0">
                <a:solidFill>
                  <a:srgbClr val="003399"/>
                </a:solidFill>
              </a:rPr>
              <a:t>1</a:t>
            </a:r>
            <a:endParaRPr lang="en-IN" b="1" baseline="30000" dirty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3399"/>
                </a:solidFill>
              </a:rPr>
              <a:t>					= </a:t>
            </a:r>
            <a:r>
              <a:rPr lang="en-IN" b="1" dirty="0">
                <a:solidFill>
                  <a:srgbClr val="003399"/>
                </a:solidFill>
              </a:rPr>
              <a:t>123.456 × 10</a:t>
            </a:r>
            <a:r>
              <a:rPr lang="en-IN" b="1" baseline="30000" dirty="0">
                <a:solidFill>
                  <a:srgbClr val="003399"/>
                </a:solidFill>
              </a:rPr>
              <a:t>2</a:t>
            </a:r>
            <a:endParaRPr lang="en-IN" b="1" baseline="30000" dirty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3399"/>
                </a:solidFill>
              </a:rPr>
              <a:t>					= </a:t>
            </a:r>
            <a:r>
              <a:rPr lang="en-IN" b="1" dirty="0">
                <a:solidFill>
                  <a:srgbClr val="003399"/>
                </a:solidFill>
              </a:rPr>
              <a:t>12.3456 × 10</a:t>
            </a:r>
            <a:r>
              <a:rPr lang="en-IN" b="1" baseline="30000" dirty="0">
                <a:solidFill>
                  <a:srgbClr val="003399"/>
                </a:solidFill>
              </a:rPr>
              <a:t>3</a:t>
            </a:r>
            <a:endParaRPr lang="en-IN" b="1" baseline="30000" dirty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3399"/>
                </a:solidFill>
              </a:rPr>
              <a:t>				</a:t>
            </a:r>
            <a:r>
              <a:rPr lang="en-IN" b="1" dirty="0" smtClean="0">
                <a:solidFill>
                  <a:srgbClr val="008000"/>
                </a:solidFill>
              </a:rPr>
              <a:t>= </a:t>
            </a:r>
            <a:r>
              <a:rPr lang="en-IN" b="1" dirty="0">
                <a:solidFill>
                  <a:srgbClr val="008000"/>
                </a:solidFill>
              </a:rPr>
              <a:t>1.23456 × 10</a:t>
            </a:r>
            <a:r>
              <a:rPr lang="en-IN" b="1" baseline="30000" dirty="0">
                <a:solidFill>
                  <a:srgbClr val="008000"/>
                </a:solidFill>
              </a:rPr>
              <a:t>4</a:t>
            </a:r>
            <a:r>
              <a:rPr lang="en-IN" b="1" dirty="0">
                <a:solidFill>
                  <a:srgbClr val="008000"/>
                </a:solidFill>
              </a:rPr>
              <a:t>(normalised</a:t>
            </a:r>
            <a:r>
              <a:rPr lang="en-IN" b="1" dirty="0" smtClean="0">
                <a:solidFill>
                  <a:srgbClr val="008000"/>
                </a:solidFill>
              </a:rPr>
              <a:t>)</a:t>
            </a:r>
            <a:endParaRPr lang="en-IN" b="1" dirty="0" smtClean="0">
              <a:solidFill>
                <a:srgbClr val="008000"/>
              </a:solidFill>
            </a:endParaRP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Three pieces of information represents </a:t>
            </a:r>
            <a:r>
              <a:rPr lang="en-IN" sz="2400" b="1" dirty="0" smtClean="0">
                <a:solidFill>
                  <a:srgbClr val="FF0000"/>
                </a:solidFill>
              </a:rPr>
              <a:t>a number</a:t>
            </a:r>
            <a:r>
              <a:rPr lang="en-IN" sz="2400" b="1" dirty="0">
                <a:solidFill>
                  <a:srgbClr val="FF0000"/>
                </a:solidFill>
              </a:rPr>
              <a:t>: 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2400" dirty="0">
                <a:solidFill>
                  <a:srgbClr val="FF0000"/>
                </a:solidFill>
              </a:rPr>
              <a:t>S</a:t>
            </a:r>
            <a:r>
              <a:rPr lang="en-IN" sz="2400" dirty="0" smtClean="0">
                <a:solidFill>
                  <a:srgbClr val="FF0000"/>
                </a:solidFill>
              </a:rPr>
              <a:t>ign </a:t>
            </a:r>
            <a:r>
              <a:rPr lang="en-IN" sz="2400" dirty="0">
                <a:solidFill>
                  <a:srgbClr val="FF0000"/>
                </a:solidFill>
              </a:rPr>
              <a:t>of the </a:t>
            </a:r>
            <a:r>
              <a:rPr lang="en-IN" sz="2400" dirty="0" smtClean="0">
                <a:solidFill>
                  <a:srgbClr val="FF0000"/>
                </a:solidFill>
              </a:rPr>
              <a:t>number </a:t>
            </a:r>
            <a:endParaRPr lang="en-IN" sz="2400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</a:rPr>
              <a:t>Significant </a:t>
            </a:r>
            <a:r>
              <a:rPr lang="en-IN" sz="2400" dirty="0">
                <a:solidFill>
                  <a:srgbClr val="FF0000"/>
                </a:solidFill>
              </a:rPr>
              <a:t>value </a:t>
            </a:r>
            <a:endParaRPr lang="en-IN" sz="2400" dirty="0">
              <a:solidFill>
                <a:srgbClr val="FF0000"/>
              </a:solidFill>
            </a:endParaRPr>
          </a:p>
          <a:p>
            <a:pPr lvl="1" algn="just"/>
            <a:r>
              <a:rPr lang="en-IN" sz="2400" dirty="0">
                <a:solidFill>
                  <a:srgbClr val="FF0000"/>
                </a:solidFill>
              </a:rPr>
              <a:t>S</a:t>
            </a:r>
            <a:r>
              <a:rPr lang="en-IN" sz="2400" dirty="0" smtClean="0">
                <a:solidFill>
                  <a:srgbClr val="FF0000"/>
                </a:solidFill>
              </a:rPr>
              <a:t>igned </a:t>
            </a:r>
            <a:r>
              <a:rPr lang="en-IN" sz="2400" dirty="0">
                <a:solidFill>
                  <a:srgbClr val="FF0000"/>
                </a:solidFill>
              </a:rPr>
              <a:t>exponent of 10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b="1" dirty="0"/>
              <a:t>Example</a:t>
            </a:r>
            <a:endParaRPr lang="en-IN" sz="2400" b="1" dirty="0"/>
          </a:p>
          <a:p>
            <a:pPr lvl="1"/>
            <a:r>
              <a:rPr lang="en-IN" sz="2400" dirty="0"/>
              <a:t>The range of a fixed-point decimal system </a:t>
            </a:r>
            <a:r>
              <a:rPr lang="en-IN" sz="2400" dirty="0" smtClean="0"/>
              <a:t>with six </a:t>
            </a:r>
            <a:r>
              <a:rPr lang="en-IN" sz="2400" dirty="0"/>
              <a:t>digits, of which two are after the </a:t>
            </a:r>
            <a:r>
              <a:rPr lang="en-IN" sz="2400" dirty="0" smtClean="0"/>
              <a:t>decimal point</a:t>
            </a:r>
            <a:r>
              <a:rPr lang="en-IN" sz="2400" dirty="0"/>
              <a:t>, is 0.00 to 9999.99.</a:t>
            </a:r>
            <a:endParaRPr lang="en-IN" sz="2400" dirty="0"/>
          </a:p>
          <a:p>
            <a:pPr lvl="1"/>
            <a:r>
              <a:rPr lang="en-IN" sz="2400" dirty="0"/>
              <a:t>The range of a floating-point representation </a:t>
            </a:r>
            <a:r>
              <a:rPr lang="en-IN" sz="2400" dirty="0" smtClean="0"/>
              <a:t>form </a:t>
            </a:r>
            <a:r>
              <a:rPr lang="en-IN" sz="2400" dirty="0"/>
              <a:t>m.mmm × </a:t>
            </a:r>
            <a:r>
              <a:rPr lang="en-IN" sz="2400" dirty="0" smtClean="0"/>
              <a:t>10</a:t>
            </a:r>
            <a:r>
              <a:rPr lang="en-IN" sz="2400" baseline="42000" dirty="0" smtClean="0"/>
              <a:t>ee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dirty="0" smtClean="0"/>
              <a:t>0.0 </a:t>
            </a:r>
            <a:r>
              <a:rPr lang="en-IN" sz="2400" dirty="0"/>
              <a:t>× 10</a:t>
            </a:r>
            <a:r>
              <a:rPr lang="en-IN" sz="2400" baseline="30000" dirty="0"/>
              <a:t>0</a:t>
            </a:r>
            <a:r>
              <a:rPr lang="en-IN" sz="2400" dirty="0"/>
              <a:t> </a:t>
            </a:r>
            <a:r>
              <a:rPr lang="en-IN" sz="2400" dirty="0" smtClean="0"/>
              <a:t>to 9.999×10</a:t>
            </a:r>
            <a:r>
              <a:rPr lang="en-IN" sz="2400" baseline="30000" dirty="0" smtClean="0"/>
              <a:t>99</a:t>
            </a:r>
            <a:r>
              <a:rPr lang="en-IN" sz="2400" dirty="0"/>
              <a:t>.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305800" cy="64294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8000"/>
                </a:solidFill>
              </a:rPr>
              <a:t>IEEE EXPONENT FIELD RANGE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1143000"/>
            <a:ext cx="8501122" cy="1200329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In the IEEE representation, the exponent is in excess-127 (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excess-1023) notation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. 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The actual exponents represented are: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00166" y="2800175"/>
            <a:ext cx="5929354" cy="120032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Cambria" panose="02040503050406030204" pitchFamily="18" charset="0"/>
              </a:rPr>
              <a:t>-126 &lt;= E &lt;= 127   and   -1022 &lt;= E &lt;= 1023</a:t>
            </a:r>
            <a:endParaRPr lang="en-US" altLang="en-US" sz="2400" i="1" dirty="0">
              <a:latin typeface="Cambria" panose="02040503050406030204" pitchFamily="18" charset="0"/>
            </a:endParaRPr>
          </a:p>
          <a:p>
            <a:r>
              <a:rPr lang="en-US" altLang="en-US" sz="2400" i="1" dirty="0">
                <a:latin typeface="Cambria" panose="02040503050406030204" pitchFamily="18" charset="0"/>
              </a:rPr>
              <a:t>not</a:t>
            </a:r>
            <a:endParaRPr lang="en-US" altLang="en-US" sz="2400" i="1" dirty="0">
              <a:latin typeface="Cambria" panose="02040503050406030204" pitchFamily="18" charset="0"/>
            </a:endParaRPr>
          </a:p>
          <a:p>
            <a:r>
              <a:rPr lang="en-US" altLang="en-US" sz="2400" i="1" dirty="0">
                <a:latin typeface="Cambria" panose="02040503050406030204" pitchFamily="18" charset="0"/>
              </a:rPr>
              <a:t>-127 &lt;= E &lt;= 128   and   -1023 &lt;= E &lt;= 1024 </a:t>
            </a:r>
            <a:endParaRPr lang="en-US" altLang="en-US" sz="2400" i="1" dirty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3388" y="4229114"/>
            <a:ext cx="8424892" cy="1200329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This is because the IEEE uses the exponents -127 and 128 (and -1023 and 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1024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), that is the actual values 0 and 255 to represent special 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case.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89119"/>
            <a:ext cx="8229600" cy="45259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When E ’ = 0 (-127+127)  and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Mantissa fraction (M) = 0 ,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then the value exact </a:t>
            </a:r>
            <a:r>
              <a:rPr lang="en-IN" dirty="0" smtClean="0">
                <a:solidFill>
                  <a:srgbClr val="FF0000"/>
                </a:solidFill>
              </a:rPr>
              <a:t>ZERO</a:t>
            </a:r>
            <a:r>
              <a:rPr lang="en-IN" dirty="0" smtClean="0"/>
              <a:t> is represented.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 smtClean="0"/>
              <a:t>2.	When E ’ = 255 (-128+127)  and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 smtClean="0"/>
              <a:t>	</a:t>
            </a:r>
            <a:r>
              <a:rPr lang="en-IN" dirty="0" smtClean="0"/>
              <a:t>Mantissa fraction (M) = 0 ,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then the value is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∞ (infinity) </a:t>
            </a:r>
            <a:r>
              <a:rPr lang="en-IN" dirty="0" smtClean="0"/>
              <a:t>represented.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REPRESENTATION</a:t>
            </a:r>
            <a:br>
              <a:rPr lang="en-US" sz="4000" b="1" dirty="0" smtClean="0">
                <a:solidFill>
                  <a:srgbClr val="008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Special Case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89119"/>
            <a:ext cx="8643998" cy="4525963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IN" dirty="0" smtClean="0"/>
              <a:t>3.	When E ’ = 0 (-127+127)  and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Mantissa fraction (M) ≠ 0 ,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then value is </a:t>
            </a:r>
            <a:r>
              <a:rPr lang="en-IN" dirty="0" smtClean="0"/>
              <a:t>represented as </a:t>
            </a:r>
            <a:r>
              <a:rPr lang="en-IN" dirty="0" err="1" smtClean="0">
                <a:solidFill>
                  <a:srgbClr val="FF0000"/>
                </a:solidFill>
              </a:rPr>
              <a:t>Denormal</a:t>
            </a:r>
            <a:r>
              <a:rPr lang="en-IN" dirty="0" smtClean="0">
                <a:solidFill>
                  <a:srgbClr val="FF0000"/>
                </a:solidFill>
              </a:rPr>
              <a:t> Number</a:t>
            </a:r>
            <a:r>
              <a:rPr lang="en-IN" dirty="0" smtClean="0"/>
              <a:t>.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 smtClean="0"/>
              <a:t>4.	</a:t>
            </a:r>
            <a:r>
              <a:rPr lang="en-IN" dirty="0" smtClean="0"/>
              <a:t>When E ’ = 255 (-128+127)  and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 smtClean="0"/>
              <a:t>	</a:t>
            </a:r>
            <a:r>
              <a:rPr lang="en-IN" dirty="0" smtClean="0"/>
              <a:t>Mantissa fraction (M) ≠ 0 , 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/>
              <a:t>	</a:t>
            </a:r>
            <a:r>
              <a:rPr lang="en-IN" dirty="0" smtClean="0"/>
              <a:t>then value is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represented as </a:t>
            </a:r>
            <a:r>
              <a:rPr lang="en-IN" dirty="0" smtClean="0">
                <a:solidFill>
                  <a:srgbClr val="FF0000"/>
                </a:solidFill>
              </a:rPr>
              <a:t>Not a Number (</a:t>
            </a:r>
            <a:r>
              <a:rPr lang="en-IN" dirty="0" err="1" smtClean="0">
                <a:solidFill>
                  <a:srgbClr val="FF0000"/>
                </a:solidFill>
              </a:rPr>
              <a:t>NaN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.</a:t>
            </a:r>
            <a:endParaRPr lang="en-IN" dirty="0" smtClean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REPRESENTATION</a:t>
            </a:r>
            <a:br>
              <a:rPr lang="en-US" sz="4000" b="1" dirty="0" smtClean="0">
                <a:solidFill>
                  <a:srgbClr val="008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Special Case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03200"/>
            <a:ext cx="8229600" cy="65403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8000"/>
                </a:solidFill>
              </a:rPr>
              <a:t>IN  C PROGRAM</a:t>
            </a:r>
            <a:br>
              <a:rPr lang="en-IN" sz="3200" b="1" dirty="0" smtClean="0">
                <a:solidFill>
                  <a:srgbClr val="008000"/>
                </a:solidFill>
              </a:rPr>
            </a:br>
            <a:endParaRPr lang="en-IN" sz="3200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</a:rPr>
              <a:t>• </a:t>
            </a:r>
            <a:r>
              <a:rPr lang="en-IN" dirty="0">
                <a:solidFill>
                  <a:srgbClr val="003399"/>
                </a:solidFill>
              </a:rPr>
              <a:t>Data of type float and double </a:t>
            </a:r>
            <a:r>
              <a:rPr lang="en-IN" dirty="0" smtClean="0">
                <a:solidFill>
                  <a:srgbClr val="003399"/>
                </a:solidFill>
              </a:rPr>
              <a:t>are represented </a:t>
            </a:r>
            <a:r>
              <a:rPr lang="en-IN" dirty="0">
                <a:solidFill>
                  <a:srgbClr val="003399"/>
                </a:solidFill>
              </a:rPr>
              <a:t>as binary floating-point numbers.</a:t>
            </a:r>
            <a:endParaRPr lang="en-IN" dirty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3399"/>
                </a:solidFill>
              </a:rPr>
              <a:t>• These are approximations of real </a:t>
            </a:r>
            <a:r>
              <a:rPr lang="en-IN" dirty="0" smtClean="0">
                <a:solidFill>
                  <a:srgbClr val="003399"/>
                </a:solidFill>
              </a:rPr>
              <a:t>numbers as</a:t>
            </a:r>
            <a:endParaRPr lang="en-IN" dirty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</a:rPr>
              <a:t>	like </a:t>
            </a:r>
            <a:r>
              <a:rPr lang="en-IN" dirty="0">
                <a:solidFill>
                  <a:srgbClr val="003399"/>
                </a:solidFill>
              </a:rPr>
              <a:t>an </a:t>
            </a:r>
            <a:r>
              <a:rPr lang="en-IN" dirty="0" err="1">
                <a:solidFill>
                  <a:srgbClr val="003399"/>
                </a:solidFill>
              </a:rPr>
              <a:t>int</a:t>
            </a:r>
            <a:r>
              <a:rPr lang="en-IN" dirty="0">
                <a:solidFill>
                  <a:srgbClr val="003399"/>
                </a:solidFill>
              </a:rPr>
              <a:t>, an approximation of integers.</a:t>
            </a:r>
            <a:endParaRPr lang="en-IN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381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NOTATION</a:t>
            </a:r>
            <a:endParaRPr lang="en-US" sz="4000" b="1" dirty="0">
              <a:solidFill>
                <a:srgbClr val="008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3563" y="857232"/>
            <a:ext cx="8047037" cy="409342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IEEE Floating Point notation is the standard representation in use.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There are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two representations: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        -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Single precision.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         - Double precision.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Both have an implied base of 2. 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Single precision: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   -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32 bits (23-bit mantissa, 8-bit exponent in excess-127 representation)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Double precision: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   -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64 bits (52-bit mantissa, 11-bit exponent in excess-1023 representation)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 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Fractional mantissa, with an implied binary point at immediate left.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7063" y="5097485"/>
            <a:ext cx="7748587" cy="1474787"/>
            <a:chOff x="627063" y="4275138"/>
            <a:chExt cx="7748587" cy="147478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627063" y="4275138"/>
              <a:ext cx="7748587" cy="147478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38213" y="4498975"/>
              <a:ext cx="7010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38213" y="4498975"/>
              <a:ext cx="1524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90613" y="4498975"/>
              <a:ext cx="2895600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46138" y="5030788"/>
              <a:ext cx="4856162" cy="5810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en-US" sz="1600" i="1">
                  <a:latin typeface="Cambria" panose="02040503050406030204" pitchFamily="18" charset="0"/>
                </a:rPr>
                <a:t>Sign        Exponent                                               Mantissa</a:t>
              </a:r>
              <a:endParaRPr lang="en-US" altLang="en-US" sz="1600" i="1">
                <a:latin typeface="Cambria" panose="02040503050406030204" pitchFamily="18" charset="0"/>
              </a:endParaRPr>
            </a:p>
            <a:p>
              <a:r>
                <a:rPr lang="en-US" altLang="en-US" sz="1600" i="1">
                  <a:latin typeface="Cambria" panose="02040503050406030204" pitchFamily="18" charset="0"/>
                </a:rPr>
                <a:t>1                  8 or 11                                              23 or 52</a:t>
              </a:r>
              <a:endParaRPr lang="en-US" altLang="en-US" sz="1600" i="1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9175" t="21916" r="16174" b="18612"/>
          <a:stretch>
            <a:fillRect/>
          </a:stretch>
        </p:blipFill>
        <p:spPr bwMode="auto">
          <a:xfrm>
            <a:off x="285720" y="785794"/>
            <a:ext cx="857256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381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NOTATION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 t="6005" r="8204"/>
          <a:stretch>
            <a:fillRect/>
          </a:stretch>
        </p:blipFill>
        <p:spPr bwMode="auto">
          <a:xfrm>
            <a:off x="314327" y="2081215"/>
            <a:ext cx="8472515" cy="320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 l="4518" t="8333" r="10542"/>
          <a:stretch>
            <a:fillRect/>
          </a:stretch>
        </p:blipFill>
        <p:spPr bwMode="auto">
          <a:xfrm>
            <a:off x="285720" y="5143524"/>
            <a:ext cx="8501090" cy="15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8305800" cy="6381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REPRESENTATION</a:t>
            </a:r>
            <a:endParaRPr lang="en-US" sz="40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44" y="625128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200" b="1" dirty="0" smtClean="0">
                <a:solidFill>
                  <a:srgbClr val="003399"/>
                </a:solidFill>
              </a:rPr>
              <a:t>Sign of the number  is given in the first bit, followed by a representation of the exponent  (to the base 2) of the scale factor.</a:t>
            </a:r>
            <a:endParaRPr lang="en-IN" sz="2200" b="1" dirty="0" smtClean="0">
              <a:solidFill>
                <a:srgbClr val="003399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2200" b="1" dirty="0" smtClean="0">
                <a:solidFill>
                  <a:srgbClr val="003399"/>
                </a:solidFill>
              </a:rPr>
              <a:t>In case of signed exponent, E , the value stored in the exponent  field is an unsigned integer  E ’ = E + 127 </a:t>
            </a:r>
            <a:endParaRPr lang="en-IN" sz="22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/>
          <a:srcRect t="7142" r="7874"/>
          <a:stretch>
            <a:fillRect/>
          </a:stretch>
        </p:blipFill>
        <p:spPr bwMode="auto">
          <a:xfrm>
            <a:off x="247650" y="3000372"/>
            <a:ext cx="796768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928670"/>
            <a:ext cx="8429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200" b="1" dirty="0" smtClean="0">
                <a:solidFill>
                  <a:srgbClr val="003399"/>
                </a:solidFill>
              </a:rPr>
              <a:t>Sign of the number  is given in the first bit, followed by a representation of the exponent  (to the base 2) of the scale factor.</a:t>
            </a:r>
            <a:endParaRPr lang="en-IN" sz="2200" b="1" dirty="0" smtClean="0">
              <a:solidFill>
                <a:srgbClr val="003399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2200" b="1" dirty="0" smtClean="0">
                <a:solidFill>
                  <a:srgbClr val="003399"/>
                </a:solidFill>
              </a:rPr>
              <a:t>In case of signed exponent, E , the value stored in the exponent  field is an unsigned integer  E ’ = E + 1023</a:t>
            </a:r>
            <a:endParaRPr lang="en-IN" sz="2200" b="1" dirty="0">
              <a:solidFill>
                <a:srgbClr val="00339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381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REPRESENTATION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142844" y="928670"/>
            <a:ext cx="8715436" cy="350865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Floating point numbers have to be represented in a normalized form to 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maximize 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the use of available mantissa digits.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In a base-2 representation, this implies that the MSB of the mantissa 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is always 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equal to 1. 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sz="2400" b="1" dirty="0">
                <a:solidFill>
                  <a:srgbClr val="003399"/>
                </a:solidFill>
                <a:latin typeface="+mj-lt"/>
              </a:rPr>
              <a:t>If every number is normalized, then the MSB of the mantissa is always 1.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IEEE 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notation assumes that all numbers are normalized so that the MSB </a:t>
            </a:r>
            <a:r>
              <a:rPr lang="en-US" sz="2400" b="1" dirty="0" smtClean="0">
                <a:solidFill>
                  <a:srgbClr val="003399"/>
                </a:solidFill>
                <a:latin typeface="+mj-lt"/>
              </a:rPr>
              <a:t>of </a:t>
            </a:r>
            <a:r>
              <a:rPr lang="en-US" sz="2400" b="1" dirty="0">
                <a:solidFill>
                  <a:srgbClr val="003399"/>
                </a:solidFill>
                <a:latin typeface="+mj-lt"/>
              </a:rPr>
              <a:t>the mantissa is a 1 and does not store this bit. </a:t>
            </a:r>
            <a:endParaRPr lang="en-US" sz="24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381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8000"/>
                </a:solidFill>
              </a:rPr>
              <a:t>IEEE REPRESENTATION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8000"/>
                </a:solidFill>
              </a:rPr>
              <a:t>An Example</a:t>
            </a:r>
            <a:br>
              <a:rPr lang="en-IN" b="1" dirty="0" smtClean="0">
                <a:solidFill>
                  <a:srgbClr val="008000"/>
                </a:solidFill>
              </a:rPr>
            </a:br>
            <a:endParaRPr lang="en-IN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IN" dirty="0" smtClean="0"/>
              <a:t>Consider </a:t>
            </a:r>
            <a:r>
              <a:rPr lang="en-IN" dirty="0"/>
              <a:t>the following 32-bit pattern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 </a:t>
            </a:r>
            <a:r>
              <a:rPr lang="en-IN" dirty="0">
                <a:solidFill>
                  <a:srgbClr val="003399"/>
                </a:solidFill>
              </a:rPr>
              <a:t>1011 0110 </a:t>
            </a:r>
            <a:r>
              <a:rPr lang="en-IN" dirty="0"/>
              <a:t>011 0000 0000 0000 0000 0000</a:t>
            </a:r>
            <a:endParaRPr lang="en-IN" dirty="0"/>
          </a:p>
          <a:p>
            <a:r>
              <a:rPr lang="en-IN" dirty="0"/>
              <a:t>The value is</a:t>
            </a:r>
            <a:endParaRPr lang="en-IN" dirty="0"/>
          </a:p>
          <a:p>
            <a:r>
              <a:rPr lang="en-IN" dirty="0"/>
              <a:t>(−1)</a:t>
            </a:r>
            <a:r>
              <a:rPr lang="en-IN" baseline="30000" dirty="0"/>
              <a:t>1</a:t>
            </a:r>
            <a:r>
              <a:rPr lang="en-IN" dirty="0"/>
              <a:t> × 2</a:t>
            </a:r>
            <a:r>
              <a:rPr lang="en-IN" baseline="30000" dirty="0">
                <a:solidFill>
                  <a:srgbClr val="003399"/>
                </a:solidFill>
              </a:rPr>
              <a:t>10110110</a:t>
            </a:r>
            <a:r>
              <a:rPr lang="en-IN" baseline="30000" dirty="0"/>
              <a:t>−01111111</a:t>
            </a:r>
            <a:r>
              <a:rPr lang="en-IN" dirty="0"/>
              <a:t> × 1.011</a:t>
            </a:r>
            <a:endParaRPr lang="en-IN" dirty="0"/>
          </a:p>
          <a:p>
            <a:r>
              <a:rPr lang="en-IN" dirty="0"/>
              <a:t>= −1.375 × </a:t>
            </a:r>
            <a:r>
              <a:rPr lang="en-IN" dirty="0" smtClean="0"/>
              <a:t>2</a:t>
            </a:r>
            <a:r>
              <a:rPr lang="en-IN" baseline="30000" dirty="0" smtClean="0"/>
              <a:t>55</a:t>
            </a:r>
            <a:endParaRPr lang="en-IN" baseline="3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74739"/>
            <a:ext cx="857256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Consider </a:t>
            </a:r>
            <a:r>
              <a:rPr lang="en-IN" dirty="0"/>
              <a:t>the decimal number: +105.625. </a:t>
            </a:r>
            <a:endParaRPr lang="en-IN" dirty="0" smtClean="0"/>
          </a:p>
          <a:p>
            <a:r>
              <a:rPr lang="en-IN" dirty="0" smtClean="0"/>
              <a:t>The equivalent </a:t>
            </a:r>
            <a:r>
              <a:rPr lang="en-IN" dirty="0"/>
              <a:t>binary representation </a:t>
            </a:r>
            <a:r>
              <a:rPr lang="en-IN" dirty="0" smtClean="0"/>
              <a:t>is :- </a:t>
            </a:r>
            <a:r>
              <a:rPr lang="en-IN" dirty="0" smtClean="0"/>
              <a:t>+1101001.101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+ </a:t>
            </a:r>
            <a:r>
              <a:rPr lang="en-IN" dirty="0" smtClean="0"/>
              <a:t>1101001.101</a:t>
            </a:r>
            <a:endParaRPr lang="en-IN" dirty="0"/>
          </a:p>
          <a:p>
            <a:pPr>
              <a:buNone/>
            </a:pPr>
            <a:r>
              <a:rPr lang="en-IN" dirty="0" smtClean="0"/>
              <a:t>		= + 1.101001101 </a:t>
            </a:r>
            <a:r>
              <a:rPr lang="en-IN" dirty="0"/>
              <a:t>× 2</a:t>
            </a:r>
            <a:r>
              <a:rPr lang="en-IN" baseline="30000" dirty="0"/>
              <a:t>6</a:t>
            </a:r>
            <a:endParaRPr lang="en-IN" baseline="30000" dirty="0"/>
          </a:p>
          <a:p>
            <a:pPr>
              <a:buNone/>
            </a:pPr>
            <a:r>
              <a:rPr lang="en-IN" dirty="0" smtClean="0"/>
              <a:t>		= + 1.101001101 </a:t>
            </a:r>
            <a:r>
              <a:rPr lang="en-IN" dirty="0"/>
              <a:t>× 2</a:t>
            </a:r>
            <a:r>
              <a:rPr lang="en-IN" baseline="30000" dirty="0"/>
              <a:t>133−127</a:t>
            </a:r>
            <a:endParaRPr lang="en-IN" baseline="30000" dirty="0"/>
          </a:p>
          <a:p>
            <a:pPr>
              <a:buNone/>
            </a:pPr>
            <a:r>
              <a:rPr lang="en-IN" dirty="0" smtClean="0"/>
              <a:t>		= + 1.101001101 </a:t>
            </a:r>
            <a:r>
              <a:rPr lang="en-IN" dirty="0"/>
              <a:t>× 2</a:t>
            </a:r>
            <a:r>
              <a:rPr lang="en-IN" baseline="30000" dirty="0"/>
              <a:t>10000101−01111111</a:t>
            </a:r>
            <a:endParaRPr lang="en-IN" baseline="30000" dirty="0"/>
          </a:p>
          <a:p>
            <a:r>
              <a:rPr lang="en-IN" dirty="0"/>
              <a:t>In </a:t>
            </a:r>
            <a:r>
              <a:rPr lang="en-IN" dirty="0" smtClean="0"/>
              <a:t>IEEE </a:t>
            </a:r>
            <a:r>
              <a:rPr lang="en-IN" dirty="0"/>
              <a:t>format: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 </a:t>
            </a:r>
            <a:r>
              <a:rPr lang="en-IN" dirty="0">
                <a:solidFill>
                  <a:srgbClr val="003399"/>
                </a:solidFill>
              </a:rPr>
              <a:t>1000 0101 </a:t>
            </a:r>
            <a:r>
              <a:rPr lang="en-IN" dirty="0"/>
              <a:t>101 0011 0100 0000 0000 0000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8000"/>
                </a:solidFill>
              </a:rPr>
              <a:t>An Example</a:t>
            </a:r>
            <a:br>
              <a:rPr lang="en-IN" b="1" dirty="0" smtClean="0">
                <a:solidFill>
                  <a:srgbClr val="008000"/>
                </a:solidFill>
              </a:rPr>
            </a:br>
            <a:endParaRPr lang="en-I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3502</Words>
  <Application>WPS Presentation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Cambria</vt:lpstr>
      <vt:lpstr>Calibri</vt:lpstr>
      <vt:lpstr>Microsoft YaHei</vt:lpstr>
      <vt:lpstr>Arial Unicode MS</vt:lpstr>
      <vt:lpstr>Office Theme</vt:lpstr>
      <vt:lpstr>FLOATING-POINT DECIMAL NUMBER</vt:lpstr>
      <vt:lpstr>IN  C PROGRAM </vt:lpstr>
      <vt:lpstr>IEEE NOTATION</vt:lpstr>
      <vt:lpstr>IEEE NOTATION</vt:lpstr>
      <vt:lpstr>IEEE REPRESENTATION</vt:lpstr>
      <vt:lpstr>IEEE REPRESENTATION</vt:lpstr>
      <vt:lpstr>IEEE REPRESENTATION</vt:lpstr>
      <vt:lpstr>An Example </vt:lpstr>
      <vt:lpstr>An Example </vt:lpstr>
      <vt:lpstr>IEEE EXPONENT FIELD RANGE</vt:lpstr>
      <vt:lpstr>IEEE REPRESENTATION Special Case</vt:lpstr>
      <vt:lpstr>IEEE REPRESENTATION Special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FLOATING-POINT DECIMAL NUMBER</dc:title>
  <dc:creator>acer</dc:creator>
  <cp:lastModifiedBy>Namita Panda</cp:lastModifiedBy>
  <cp:revision>22</cp:revision>
  <dcterms:created xsi:type="dcterms:W3CDTF">2015-11-01T15:06:00Z</dcterms:created>
  <dcterms:modified xsi:type="dcterms:W3CDTF">2023-04-18T07:12:13Z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A9A7D6CDD9634F6189F1E625A3949469</vt:lpwstr>
  </property>
  <property fmtid="{D5CDD505-2E9C-101B-9397-08002B2CF9AE}" pid="3" name="KSOProductBuildVer">
    <vt:lpwstr>1033-11.2.0.11516</vt:lpwstr>
  </property>
</Properties>
</file>