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335" r:id="rId4"/>
    <p:sldId id="332" r:id="rId5"/>
    <p:sldId id="336" r:id="rId6"/>
    <p:sldId id="368" r:id="rId7"/>
    <p:sldId id="283" r:id="rId8"/>
    <p:sldId id="284" r:id="rId9"/>
    <p:sldId id="257" r:id="rId10"/>
    <p:sldId id="337" r:id="rId11"/>
    <p:sldId id="285" r:id="rId12"/>
    <p:sldId id="286" r:id="rId13"/>
    <p:sldId id="287" r:id="rId14"/>
    <p:sldId id="288" r:id="rId15"/>
    <p:sldId id="297" r:id="rId16"/>
    <p:sldId id="259" r:id="rId17"/>
    <p:sldId id="260" r:id="rId18"/>
    <p:sldId id="298" r:id="rId19"/>
    <p:sldId id="299" r:id="rId20"/>
    <p:sldId id="317" r:id="rId22"/>
    <p:sldId id="301" r:id="rId23"/>
    <p:sldId id="302" r:id="rId24"/>
    <p:sldId id="303" r:id="rId25"/>
    <p:sldId id="304" r:id="rId26"/>
    <p:sldId id="305" r:id="rId27"/>
    <p:sldId id="306" r:id="rId28"/>
    <p:sldId id="307" r:id="rId29"/>
    <p:sldId id="308" r:id="rId30"/>
    <p:sldId id="323" r:id="rId31"/>
    <p:sldId id="324" r:id="rId32"/>
    <p:sldId id="322" r:id="rId33"/>
    <p:sldId id="325" r:id="rId34"/>
    <p:sldId id="289" r:id="rId35"/>
    <p:sldId id="290" r:id="rId36"/>
    <p:sldId id="326" r:id="rId37"/>
    <p:sldId id="32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15 1 212,'0'0'244,"0"0"-1187,0 0 2092,0 0-1615,0 0 508,0 0-77,0 0 30,0 0 25,0 0-17,0 0-17,0 0 17,0 0-5,0 0 2,0 0 42,0 0-83,0 0 22,-1 3 1078,-5 11 6213,5-11-36394,-6 6 62426,9-7-50786,2-1 22433,-4-1 2785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271 244 572,'0'0'202,"0"0"-1386,0 0 2950,0 0-2541,0 0 770,0 0 0,0 0-32,0 0 64,3 0-21,12-3-1,-12 3-5,-3 0 6,0 0 3,10-2 1830,-7 1-4272,-3 0 5056,-17-11-15730,-17-25 18537,21 16 23068</inkml:trace>
  <inkml:trace contextRef="#ctx0" brushRef="#br0">212 276 8,'0'0'669,"-1"0"-3882,-10-4 14577,7 1-33598,-3-4 39684,-4-1-18864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1 17 248,'0'0'12,"0"0"-392,12-5 1024,-6 2-924,-1 0 240,2 0 76,5 1 168</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1367 2026 60,'1'-1'249,"-1"0"-1485,0 0 2988,0 1-2076,1-1 63,-1 0-421,0 1 225,0 0 2200,0 0-2537,0 0 813,0 0-14,0 0-35,0 0 56,0 0-25,0 0-22,0 0 7,0 0 12,0 0 15,0 0-23,0 0 40,0 0-87,0 0-128,1-1 286,2-7 655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166 63 19210,'-135'-57'-3428,"124"51"12269,-8 14-22653,18-8 32836</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7282 2347 20,'-250'-17'42,"-432"-47"-252,-334-111 604,451 51-539,5-24-117,-193-93 164,47-25 781,-711-329-1465,1105 460 1334,7-14-646,-218-145 219,424 226-662,6-3 1007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0 40 388,'0'0'1016,"0"0"-4532,0 0 7440,0 0-5307,0 0 1260,0 0 194,0 0-76,0 0 69,0 0-252,0 0 412,2-17-404,7 14 268,8-2-80,1 3 0,5-3-80,6 5-356,-3-1 23,14-6 3732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2-08T12:19:21"/>
    </inkml:context>
    <inkml:brush xml:id="br0">
      <inkml:brushProperty name="width" value="0.05" units="cm"/>
      <inkml:brushProperty name="height" value="0.05" units="cm"/>
      <inkml:brushProperty name="color" value="#008c3a"/>
    </inkml:brush>
  </inkml:definitions>
  <inkml:trace contextRef="#ctx0" brushRef="#br0">27067 6120 760,'0'0'-5,"0"0"-760,0 0 2295,0 0-2273,0 0 724,0 0 22,0 0-19,0 0 29,0 0-6,0 0-26,0 0 26,-5-2 287,1 2 5000,-4 3-23240,-10-9 39081,21 7-34694,12 3 20898,-12-3-9881,-3-1 2521,0 0 33,0 0-6,0 0-16,0 0 23,6 4-1838,26 1 5818,-12 5-10007,-19-9 14859,-1-1-15116</inkml:trace>
  <inkml:trace contextRef="#ctx0" brushRef="#br0">12131 579 100,'0'0'175,"0"0"-819,0 0 1415,0 0-1085,0 0 314,0 0 33,0 0-69,0 0 63,0 0-55,3-9-654,-18 11 1866,11-1-1388</inkml:trace>
  <inkml:trace contextRef="#ctx0" brushRef="#br0">20646 5627 372,'0'0'-53,"0"0"-188,0 0 848,0 0-905,0 0 316,0 0-65,0 0 73,0 0-61,0 0 54,0 0-23,0 0 30,0 0-28,0 0-44,0 0 97,0 0-82,0 0 60,0 0-43,0 0 6,0 0 1,0 0-9,0 0 76,0 0-105,0 0 50,0 0 1,0 0-6,0 0 0,0 0-2,0 0-1,0 0 12,0 0-19,0 0 16,0 0-4,0 0 2,0 0-11,0 0 3,0 0 17,0 0-17,0 0-15,0 0 31,0 0 0,0 0 0,0 0-62,0 0 87,0 0-33,0 0-18,0 0 0,0 0 44,0 0-32,0 0-22,0 0 30,0 0-13,0 0 47,0 0-74,0 0 60,0 0-61,0 0 45,0 0 0,0 0-19,0 0 15,0 0-1,0 0-16,0 0 18,0 0 1,0 0-31,0 0 32,0 0-4,0 0-1,0 0 2,0 0-18,0 0 3,0 0 15,0 0-7,0 0 31,0 0-75,0 0 73,0 0-36,0 0 12,0 0-8,0 0 19,0 0-48,0 0 53,0 0-21,0 0-12,0 0 31,0 0-16,0 0-18,0 0 14,0 0 18,0 0-13,0 0-18,0 0 16,0 0-2,0 0 16,0 0-15,0 0-17,0 0 18,0 0 12,0 0-17,0 0 6,0 0-17,0 0 31,0 0-17,0 0-4,0 0 4,0 0 5,0 0-1,0 0-17,0 0 29,0 0-23,0 0-10,0 0 74,0 0-98,0 0 29,0 0 25,0 0 12,0 0-31,0 0-11,0 0 24,0 0-4,0 0-6,0 0 3,0 0 13,0 0-17,0 0 9,0 0-16,0 0 11,0 0 15,0 0-14,0 0-16,0 0 13,0 0 30,0 0-36,0 0-10,0 0 44,0 0-36,0 0-5,0 0 31,0 0-1,0 0-31,0 0 3,0 0 54,0 0-69,0 0 25,0 0 12,0 0 0,0 0-8,0 0 0,0 0-18,0 0 20,0 0 24,0 0-54,0 0 60,0 0-56,0 0 16,0 0 25,0 0-23,0 0 4,0 0 0,0 0 12,0 0-11,0 0 5,0 0-18,0 0 14,0 0 0,0 0 12,0 0-14,0 0 8,0 0-33,0 0 45,0 0-18,0 0-2,0 0 14,0 0-32,0 0 19,0 0 27,0 0-49,0 0 37,0 0-29,0 0 40,0 0-47,0 0 13,0 0 30,0 0-20,0 0-15,0 0 17,0 0-6,0 0 14,0 0-5,0 0-13,0 0-21,0 0 64,0 0-41,0 0-13,0 0 43,0 0-56,0 0 43,0 0-2,0 0-15,0 0 19,0 0-32,0 0 22,0 0-1,0 0-21,0 0 35,0 0-1,0 0-49,0 0 52,0 0-33,0 0 21,0 0-33,0 0 50,0 0-34,0 0 19,0 0-6,0 0-50,0 0 140,0 0-106,0 0-82,0 0-204,-2-1 411,-10-4 1012</inkml:trace>
  <inkml:trace contextRef="#ctx0" brushRef="#br0">6308 1923 11345,'2'-18'-9821,"-2"-27"32702,1 42-45884,-12-14 54055,8 12-80514,1 0 91723,5 0-56129,2 1 13828,2 2 40,-2-1 0,0-1-68,-4 3-135,-1 1 472,-2 2-9,-6 5-2652,-13-13-8293,12 2 55456,-3 0-97204</inkml:trace>
  <inkml:trace contextRef="#ctx0" brushRef="#br0">6675 1635 328,'-11'-37'10494,"11"36"-52377,0 1 94128,0 0-73094,-5-12 24173,-110 25-24598,66-11 60819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6A02A-32BD-45AF-AC5D-001B2E46FFD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6CF90A-9B3A-4EC1-A471-C3E7C1CBBED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6CF90A-9B3A-4EC1-A471-C3E7C1CBBED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a:ln>
            <a:round/>
          </a:ln>
        </p:spPr>
        <p:txBody>
          <a:bodyPr/>
          <a:lstStyle/>
          <a:p>
            <a:fld id="{65C63903-AB5B-49AC-8651-2DF3ACDC01EC}" type="slidenum">
              <a:rPr lang="en-US"/>
            </a:fld>
            <a:endParaRPr lang="en-US"/>
          </a:p>
        </p:txBody>
      </p:sp>
      <p:sp>
        <p:nvSpPr>
          <p:cNvPr id="118787" name="Rectangle 1"/>
          <p:cNvSpPr txBox="1">
            <a:spLocks noGrp="1" noRot="1" noChangeAspect="1" noChangeArrowheads="1" noTextEdit="1"/>
          </p:cNvSpPr>
          <p:nvPr>
            <p:ph type="sldImg"/>
          </p:nvPr>
        </p:nvSpPr>
        <p:spPr>
          <a:xfrm>
            <a:off x="1143000" y="685800"/>
            <a:ext cx="4572000" cy="3429000"/>
          </a:xfrm>
        </p:spPr>
      </p:sp>
      <p:sp>
        <p:nvSpPr>
          <p:cNvPr id="118788" name="Rectangle 2"/>
          <p:cNvSpPr txBox="1">
            <a:spLocks noGrp="1" noChangeArrowheads="1"/>
          </p:cNvSpPr>
          <p:nvPr>
            <p:ph type="body" idx="1"/>
          </p:nvPr>
        </p:nvSpPr>
        <p:spPr>
          <a:xfrm>
            <a:off x="914400" y="4343400"/>
            <a:ext cx="5029200" cy="4114800"/>
          </a:xfrm>
          <a:noFill/>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p:txBody>
          <a:bodyPr/>
          <a:lstStyle/>
          <a:p>
            <a:fld id="{B5BDC362-3F41-4964-B814-5F8B19C97AB3}" type="datetime1">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7503FF8-2099-4454-B28C-CB6DFF76D41A}" type="slidenum">
              <a:rPr lang="en-US" smtClean="0"/>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71C7F4-393A-4A9D-B8E2-67D2AD52236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03FF8-2099-4454-B28C-CB6DFF76D4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6C492C-487E-4337-9ACB-875BCC89121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03FF8-2099-4454-B28C-CB6DFF76D41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0813"/>
            <a:ext cx="8202613" cy="836612"/>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066800"/>
            <a:ext cx="8177213" cy="5637213"/>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78F37F1E-6C48-4DE4-838D-47D2B3DE74B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03FF8-2099-4454-B28C-CB6DFF76D41A}" type="slidenum">
              <a:rPr lang="en-US" smtClean="0"/>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662FCAF8-50EC-4E34-A42F-0C8E07E3377E}" type="datetime1">
              <a:rPr lang="en-US" smtClean="0"/>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7503FF8-2099-4454-B28C-CB6DFF76D41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695BFF88-D7B2-48BC-BC0F-54A601CDAAC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03FF8-2099-4454-B28C-CB6DFF76D41A}" type="slidenum">
              <a:rPr lang="en-US" smtClean="0"/>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fld id="{E8FD031B-7B36-4686-B902-3DB466947A7E}"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03FF8-2099-4454-B28C-CB6DFF76D41A}" type="slidenum">
              <a:rPr lang="en-US" smtClean="0"/>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87095CD1-7E8D-4674-9F84-DBE6271A3228}"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03FF8-2099-4454-B28C-CB6DFF76D41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527D8-4B8B-4164-816A-77BC09A15291}"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03FF8-2099-4454-B28C-CB6DFF76D41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90614906-72CF-4E06-9582-EC90B87FFAC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03FF8-2099-4454-B28C-CB6DFF76D41A}" type="slidenum">
              <a:rPr lang="en-US" smtClean="0"/>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F2F3BF85-6C4E-48AD-AEAF-70ABEC9685B3}" type="datetime1">
              <a:rPr lang="en-US" smtClean="0"/>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7503FF8-2099-4454-B28C-CB6DFF76D41A}" type="slidenum">
              <a:rPr lang="en-US" smtClean="0"/>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6F51714-3729-4D15-9B0F-9D4A084FDA97}" type="datetime1">
              <a:rPr lang="en-US" smtClean="0"/>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7503FF8-2099-4454-B28C-CB6DFF76D41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customXml" Target="../ink/ink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customXml" Target="../ink/ink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customXml" Target="../ink/ink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customXml" Target="../ink/ink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customXml" Target="../ink/ink6.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8.xml"/><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524000"/>
          </a:xfrm>
        </p:spPr>
        <p:txBody>
          <a:bodyPr/>
          <a:lstStyle/>
          <a:p>
            <a:r>
              <a:rPr lang="en-US" dirty="0">
                <a:solidFill>
                  <a:schemeClr val="bg1"/>
                </a:solidFill>
              </a:rPr>
              <a:t>CACHE MEMORY ORGANIZATION</a:t>
            </a:r>
            <a:endParaRPr lang="en-US" dirty="0">
              <a:solidFill>
                <a:schemeClr val="bg1"/>
              </a:solidFill>
            </a:endParaRPr>
          </a:p>
        </p:txBody>
      </p:sp>
      <p:sp>
        <p:nvSpPr>
          <p:cNvPr id="5" name="Date Placeholder 4"/>
          <p:cNvSpPr>
            <a:spLocks noGrp="1"/>
          </p:cNvSpPr>
          <p:nvPr>
            <p:ph type="dt" sz="half" idx="10"/>
          </p:nvPr>
        </p:nvSpPr>
        <p:spPr/>
        <p:txBody>
          <a:bodyPr/>
          <a:lstStyle/>
          <a:p>
            <a:fld id="{C9A97A55-399C-4442-B3E1-924FE6096491}" type="datetime1">
              <a:rPr lang="en-US" smtClean="0"/>
            </a:fld>
            <a:endParaRPr lang="en-US"/>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68888" y="3200399"/>
            <a:ext cx="2488114" cy="2003641"/>
          </a:xfrm>
          <a:prstGeom prst="rect">
            <a:avLst/>
          </a:prstGeom>
        </p:spPr>
      </p:pic>
      <p:sp>
        <p:nvSpPr>
          <p:cNvPr id="12" name="Rectangle 11"/>
          <p:cNvSpPr/>
          <p:nvPr/>
        </p:nvSpPr>
        <p:spPr>
          <a:xfrm>
            <a:off x="983204" y="1927440"/>
            <a:ext cx="7665496" cy="646331"/>
          </a:xfrm>
          <a:prstGeom prst="rect">
            <a:avLst/>
          </a:prstGeom>
        </p:spPr>
        <p:txBody>
          <a:bodyPr wrap="none">
            <a:spAutoFit/>
          </a:bodyPr>
          <a:lstStyle/>
          <a:p>
            <a:r>
              <a:rPr lang="en-US" sz="3600" b="1" dirty="0">
                <a:solidFill>
                  <a:schemeClr val="bg1"/>
                </a:solidFill>
                <a:latin typeface="Arial" panose="020B0604020202020204" pitchFamily="34" charset="0"/>
                <a:cs typeface="Arial" panose="020B0604020202020204" pitchFamily="34" charset="0"/>
              </a:rPr>
              <a:t>CACHE MEMORY ORGANIZATION</a:t>
            </a:r>
            <a:endParaRPr lang="en-IN" sz="36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228600"/>
            <a:ext cx="8229600" cy="5778691"/>
          </a:xfrm>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Three main characteristics of memory are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 capacity</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2.access time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3. cost</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If one go down the memory hierarchy the following occur:</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Decreasing cost per bit     </a:t>
            </a:r>
            <a:r>
              <a:rPr lang="en-US" sz="1800" b="1" dirty="0">
                <a:solidFill>
                  <a:srgbClr val="002060"/>
                </a:solidFill>
                <a:latin typeface="Arial" panose="020B0604020202020204" pitchFamily="34" charset="0"/>
                <a:cs typeface="Arial" panose="020B0604020202020204" pitchFamily="34" charset="0"/>
              </a:rPr>
              <a:t>Co1 &gt; Co2 &gt; Co3 &gt; Co4 &gt;Co5 &gt;Co6</a:t>
            </a:r>
            <a:endParaRPr lang="en-US" sz="1800" b="1"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Increasing capacity          </a:t>
            </a:r>
            <a:r>
              <a:rPr lang="en-US" sz="1800" b="1" dirty="0">
                <a:solidFill>
                  <a:srgbClr val="002060"/>
                </a:solidFill>
                <a:latin typeface="Arial" panose="020B0604020202020204" pitchFamily="34" charset="0"/>
                <a:cs typeface="Arial" panose="020B0604020202020204" pitchFamily="34" charset="0"/>
              </a:rPr>
              <a:t>Ca1 &lt; Ca2 &lt; Ca3 &lt; Ca4 &lt; Ca5 &lt;Ca6</a:t>
            </a:r>
            <a:endParaRPr lang="en-US" sz="1800" b="1"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Increasing access time         </a:t>
            </a:r>
            <a:r>
              <a:rPr lang="en-US" sz="1800" b="1" dirty="0">
                <a:solidFill>
                  <a:srgbClr val="002060"/>
                </a:solidFill>
                <a:latin typeface="Arial" panose="020B0604020202020204" pitchFamily="34" charset="0"/>
                <a:cs typeface="Arial" panose="020B0604020202020204" pitchFamily="34" charset="0"/>
              </a:rPr>
              <a:t>t1 &lt; t2 &lt; t3 &lt; t4 &lt; t5 &lt; t6</a:t>
            </a:r>
            <a:endParaRPr lang="en-US" sz="1800" b="1"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Decreasing frequency of access of the memory by the processor</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f1 &gt; f2 &gt; f3 &gt; f4 &gt; f5 &gt; f6</a:t>
            </a: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718CAB6A-1B21-4E54-B14C-B72639DA91CD}" type="datetime1">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rmAutofit/>
          </a:bodyPr>
          <a:lstStyle/>
          <a:p>
            <a:r>
              <a:rPr lang="en-US" sz="3200" b="1" dirty="0">
                <a:solidFill>
                  <a:srgbClr val="C00000"/>
                </a:solidFill>
              </a:rPr>
              <a:t>CACHE MEMORY</a:t>
            </a:r>
            <a:endParaRPr lang="en-US" sz="3200" b="1" dirty="0">
              <a:solidFill>
                <a:srgbClr val="C00000"/>
              </a:solidFill>
            </a:endParaRPr>
          </a:p>
        </p:txBody>
      </p:sp>
      <p:sp>
        <p:nvSpPr>
          <p:cNvPr id="3" name="Content Placeholder 2"/>
          <p:cNvSpPr>
            <a:spLocks noGrp="1"/>
          </p:cNvSpPr>
          <p:nvPr>
            <p:ph sz="quarter" idx="1"/>
          </p:nvPr>
        </p:nvSpPr>
        <p:spPr/>
        <p:txBody>
          <a:bodyPr>
            <a:normAutofit/>
          </a:bodyPr>
          <a:lstStyle/>
          <a:p>
            <a:r>
              <a:rPr lang="en-US" sz="1600" dirty="0">
                <a:solidFill>
                  <a:srgbClr val="002060"/>
                </a:solidFill>
                <a:latin typeface="Arial" panose="020B0604020202020204" pitchFamily="34" charset="0"/>
                <a:cs typeface="Arial" panose="020B0604020202020204" pitchFamily="34" charset="0"/>
              </a:rPr>
              <a:t>Cache memory serves as a buffer between the CPU and main memory. It is intended to give faster memory speed  and  a larger memory capacity at less  price.</a:t>
            </a:r>
            <a:endParaRPr lang="en-US" sz="1600" dirty="0">
              <a:solidFill>
                <a:srgbClr val="002060"/>
              </a:solidFill>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1"/>
          <a:stretch>
            <a:fillRect/>
          </a:stretch>
        </p:blipFill>
        <p:spPr bwMode="auto">
          <a:xfrm>
            <a:off x="2057400" y="2362200"/>
            <a:ext cx="5334000" cy="4114800"/>
          </a:xfrm>
          <a:prstGeom prst="rect">
            <a:avLst/>
          </a:prstGeom>
          <a:noFill/>
          <a:ln w="9525">
            <a:noFill/>
            <a:round/>
          </a:ln>
          <a:effectLst/>
        </p:spPr>
      </p:pic>
      <p:sp>
        <p:nvSpPr>
          <p:cNvPr id="5" name="TextBox 4"/>
          <p:cNvSpPr txBox="1"/>
          <p:nvPr/>
        </p:nvSpPr>
        <p:spPr>
          <a:xfrm>
            <a:off x="2286000" y="6172200"/>
            <a:ext cx="4572000" cy="369332"/>
          </a:xfrm>
          <a:prstGeom prst="rect">
            <a:avLst/>
          </a:prstGeom>
          <a:solidFill>
            <a:schemeClr val="bg1"/>
          </a:solid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(Fig-4 cache memory and main memory)</a:t>
            </a:r>
            <a:endParaRPr lang="en-US" dirty="0">
              <a:solidFill>
                <a:srgbClr val="00206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fld id="{29838C4B-05D0-4431-9379-CB7A55ED0F9F}" type="datetime1">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                                        </a:t>
            </a:r>
            <a:endParaRPr lang="en-US" dirty="0"/>
          </a:p>
        </p:txBody>
      </p:sp>
      <p:sp>
        <p:nvSpPr>
          <p:cNvPr id="3" name="Content Placeholder 2"/>
          <p:cNvSpPr>
            <a:spLocks noGrp="1"/>
          </p:cNvSpPr>
          <p:nvPr>
            <p:ph sz="quarter" idx="1"/>
          </p:nvPr>
        </p:nvSpPr>
        <p:spPr>
          <a:xfrm>
            <a:off x="457200" y="228600"/>
            <a:ext cx="8229600" cy="5897563"/>
          </a:xfrm>
        </p:spPr>
        <p:txBody>
          <a:bodyPr>
            <a:normAutofit/>
          </a:bodyPr>
          <a:lstStyle/>
          <a:p>
            <a:r>
              <a:rPr lang="en-US" sz="1800" dirty="0">
                <a:solidFill>
                  <a:srgbClr val="002060"/>
                </a:solidFill>
                <a:latin typeface="Arial" panose="020B0604020202020204" pitchFamily="34" charset="0"/>
                <a:cs typeface="Arial" panose="020B0604020202020204" pitchFamily="34" charset="0"/>
              </a:rPr>
              <a:t>The (fig-4 a) shows a relatively large and slow main memory together with a smaller and fastest cache memory.</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The (fig-4 b) shows the use of multiple levels of cache . The L2 cache is slower and typically larger than L1 cache, and L3 cache is slower and typically larger than the L2 cache.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r>
              <a:rPr lang="en-US" sz="1800" b="1" i="1" dirty="0">
                <a:solidFill>
                  <a:srgbClr val="C00000"/>
                </a:solidFill>
                <a:latin typeface="Arial" panose="020B0604020202020204" pitchFamily="34" charset="0"/>
                <a:cs typeface="Arial" panose="020B0604020202020204" pitchFamily="34" charset="0"/>
              </a:rPr>
              <a:t>Cache hit- </a:t>
            </a:r>
            <a:r>
              <a:rPr lang="en-US" sz="1800" dirty="0">
                <a:solidFill>
                  <a:srgbClr val="002060"/>
                </a:solidFill>
                <a:latin typeface="Arial" panose="020B0604020202020204" pitchFamily="34" charset="0"/>
                <a:cs typeface="Arial" panose="020B0604020202020204" pitchFamily="34" charset="0"/>
              </a:rPr>
              <a:t>when the CPU finds a requested data item in the cache, it is called cache hit.</a:t>
            </a:r>
            <a:endParaRPr lang="en-US" sz="1800" dirty="0">
              <a:solidFill>
                <a:srgbClr val="002060"/>
              </a:solidFill>
              <a:latin typeface="Arial" panose="020B0604020202020204" pitchFamily="34" charset="0"/>
              <a:cs typeface="Arial" panose="020B0604020202020204" pitchFamily="34" charset="0"/>
            </a:endParaRPr>
          </a:p>
          <a:p>
            <a:r>
              <a:rPr lang="en-US" sz="1800" b="1" i="1" dirty="0">
                <a:solidFill>
                  <a:srgbClr val="C00000"/>
                </a:solidFill>
                <a:latin typeface="Arial" panose="020B0604020202020204" pitchFamily="34" charset="0"/>
                <a:cs typeface="Arial" panose="020B0604020202020204" pitchFamily="34" charset="0"/>
              </a:rPr>
              <a:t>Cache miss</a:t>
            </a:r>
            <a:r>
              <a:rPr lang="en-US" sz="1800" b="1" i="1" dirty="0">
                <a:solidFill>
                  <a:srgbClr val="002060"/>
                </a:solidFill>
                <a:latin typeface="Arial" panose="020B0604020202020204" pitchFamily="34" charset="0"/>
                <a:cs typeface="Arial" panose="020B0604020202020204" pitchFamily="34" charset="0"/>
              </a:rPr>
              <a:t>-</a:t>
            </a:r>
            <a:r>
              <a:rPr lang="en-US" sz="1800" dirty="0">
                <a:solidFill>
                  <a:srgbClr val="002060"/>
                </a:solidFill>
                <a:latin typeface="Arial" panose="020B0604020202020204" pitchFamily="34" charset="0"/>
                <a:cs typeface="Arial" panose="020B0604020202020204" pitchFamily="34" charset="0"/>
              </a:rPr>
              <a:t>when the CPU does not find a data it needs in the cache, it is called cache miss.</a:t>
            </a:r>
            <a:endParaRPr lang="en-US" sz="1800" dirty="0">
              <a:solidFill>
                <a:srgbClr val="002060"/>
              </a:solidFill>
              <a:latin typeface="Arial" panose="020B0604020202020204" pitchFamily="34" charset="0"/>
              <a:cs typeface="Arial" panose="020B0604020202020204" pitchFamily="34" charset="0"/>
            </a:endParaRPr>
          </a:p>
          <a:p>
            <a:r>
              <a:rPr lang="en-US" sz="1800" b="1" i="1" dirty="0">
                <a:solidFill>
                  <a:srgbClr val="C00000"/>
                </a:solidFill>
                <a:latin typeface="Arial" panose="020B0604020202020204" pitchFamily="34" charset="0"/>
                <a:cs typeface="Arial" panose="020B0604020202020204" pitchFamily="34" charset="0"/>
              </a:rPr>
              <a:t>Hit ratio</a:t>
            </a:r>
            <a:r>
              <a:rPr lang="en-US" sz="1800" dirty="0">
                <a:solidFill>
                  <a:srgbClr val="002060"/>
                </a:solidFill>
                <a:latin typeface="Arial" panose="020B0604020202020204" pitchFamily="34" charset="0"/>
                <a:cs typeface="Arial" panose="020B0604020202020204" pitchFamily="34" charset="0"/>
              </a:rPr>
              <a:t>-It is the percentage of data found in the  cache.</a:t>
            </a:r>
            <a:endParaRPr lang="en-US" sz="1800" dirty="0">
              <a:solidFill>
                <a:srgbClr val="002060"/>
              </a:solidFill>
              <a:latin typeface="Arial" panose="020B0604020202020204" pitchFamily="34" charset="0"/>
              <a:cs typeface="Arial" panose="020B0604020202020204" pitchFamily="34" charset="0"/>
            </a:endParaRPr>
          </a:p>
          <a:p>
            <a:r>
              <a:rPr lang="en-US" sz="1800" b="1" i="1" dirty="0">
                <a:solidFill>
                  <a:srgbClr val="C00000"/>
                </a:solidFill>
                <a:latin typeface="Arial" panose="020B0604020202020204" pitchFamily="34" charset="0"/>
                <a:cs typeface="Arial" panose="020B0604020202020204" pitchFamily="34" charset="0"/>
              </a:rPr>
              <a:t>Access time</a:t>
            </a:r>
            <a:r>
              <a:rPr lang="en-US" sz="1800" dirty="0">
                <a:solidFill>
                  <a:srgbClr val="002060"/>
                </a:solidFill>
                <a:latin typeface="Arial" panose="020B0604020202020204" pitchFamily="34" charset="0"/>
                <a:cs typeface="Arial" panose="020B0604020202020204" pitchFamily="34" charset="0"/>
              </a:rPr>
              <a:t>-It is the total time taken to bring the  required data form the memory to CPU.</a:t>
            </a:r>
            <a:endParaRPr lang="en-US" sz="1800" dirty="0">
              <a:solidFill>
                <a:srgbClr val="002060"/>
              </a:solidFill>
              <a:latin typeface="Arial" panose="020B0604020202020204" pitchFamily="34" charset="0"/>
              <a:cs typeface="Arial" panose="020B0604020202020204" pitchFamily="34" charset="0"/>
            </a:endParaRPr>
          </a:p>
          <a:p>
            <a:endParaRPr lang="en-US" sz="2000" dirty="0"/>
          </a:p>
        </p:txBody>
      </p:sp>
      <p:sp>
        <p:nvSpPr>
          <p:cNvPr id="4" name="Date Placeholder 3"/>
          <p:cNvSpPr>
            <a:spLocks noGrp="1"/>
          </p:cNvSpPr>
          <p:nvPr>
            <p:ph type="dt" sz="half" idx="10"/>
          </p:nvPr>
        </p:nvSpPr>
        <p:spPr/>
        <p:txBody>
          <a:bodyPr/>
          <a:lstStyle/>
          <a:p>
            <a:fld id="{50A2ECBA-B243-4FFC-98D2-26BA8918A16F}" type="datetime1">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228600"/>
            <a:ext cx="8229600" cy="5897563"/>
          </a:xfrm>
        </p:spPr>
        <p:txBody>
          <a:bodyPr>
            <a:normAutofit/>
          </a:bodyPr>
          <a:lstStyle/>
          <a:p>
            <a:r>
              <a:rPr lang="en-US" sz="1800" dirty="0">
                <a:solidFill>
                  <a:srgbClr val="002060"/>
                </a:solidFill>
                <a:latin typeface="Arial" panose="020B0604020202020204" pitchFamily="34" charset="0"/>
                <a:cs typeface="Arial" panose="020B0604020202020204" pitchFamily="34" charset="0"/>
              </a:rPr>
              <a:t>In the figure -4(a)  if</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t1= time required to read from cache memory</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t2= time required to read from main memory</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h = is the hit ratio</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Access time = h*t1 + (1-h)*(t1+t2)</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In the figure-4(b) if</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t1=time required to read the data from L1 cache</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t2= time required to read the data from L2 cache</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t3= time required to read the data from L3 cache</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t4= time required to read the data from main memory</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h1=hit ratio in L1 cache</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h2=hit ratio in L2 cache</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h3=hit ratio in L3 cache</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Access time =  h1t1 +  h2(1-h1)(t1+t2)  +  h3(1-h1)(1-h2)(t1+t2+t3) +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(1-h1)(1-h2)(1-h3)(t1+t2+t3+t4)</a:t>
            </a:r>
            <a:endParaRPr lang="en-US" sz="1800" dirty="0">
              <a:solidFill>
                <a:srgbClr val="002060"/>
              </a:solidFill>
              <a:latin typeface="Arial" panose="020B0604020202020204" pitchFamily="34" charset="0"/>
              <a:cs typeface="Arial" panose="020B0604020202020204" pitchFamily="34" charset="0"/>
            </a:endParaRPr>
          </a:p>
          <a:p>
            <a:endParaRPr lang="en-US" sz="1800" dirty="0"/>
          </a:p>
        </p:txBody>
      </p:sp>
      <p:sp>
        <p:nvSpPr>
          <p:cNvPr id="4" name="Date Placeholder 3"/>
          <p:cNvSpPr>
            <a:spLocks noGrp="1"/>
          </p:cNvSpPr>
          <p:nvPr>
            <p:ph type="dt" sz="half" idx="10"/>
          </p:nvPr>
        </p:nvSpPr>
        <p:spPr/>
        <p:txBody>
          <a:bodyPr/>
          <a:lstStyle/>
          <a:p>
            <a:fld id="{C91A59B7-57A2-4C82-9B15-99D80AA692B7}" type="datetime1">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152400"/>
            <a:ext cx="8229600" cy="6172200"/>
          </a:xfrm>
        </p:spPr>
        <p:txBody>
          <a:bodyPr>
            <a:normAutofit fontScale="92500" lnSpcReduction="10000"/>
          </a:bodyPr>
          <a:lstStyle/>
          <a:p>
            <a:pPr>
              <a:buNone/>
            </a:pPr>
            <a:r>
              <a:rPr lang="en-US" sz="3200" dirty="0">
                <a:solidFill>
                  <a:srgbClr val="C00000"/>
                </a:solidFill>
                <a:latin typeface="+mj-lt"/>
              </a:rPr>
              <a:t> </a:t>
            </a:r>
            <a:r>
              <a:rPr lang="en-US" sz="3200" dirty="0">
                <a:solidFill>
                  <a:srgbClr val="C00000"/>
                </a:solidFill>
                <a:latin typeface="+mj-lt"/>
                <a:cs typeface="Arial" panose="020B0604020202020204" pitchFamily="34" charset="0"/>
              </a:rPr>
              <a:t>CACHE  ORGANISATION-</a:t>
            </a:r>
            <a:endParaRPr lang="en-US" sz="3200" dirty="0">
              <a:solidFill>
                <a:srgbClr val="C00000"/>
              </a:solidFill>
              <a:latin typeface="+mj-lt"/>
              <a:cs typeface="Arial" panose="020B0604020202020204" pitchFamily="34" charset="0"/>
            </a:endParaRPr>
          </a:p>
          <a:p>
            <a:pPr>
              <a:buNone/>
            </a:pPr>
            <a:r>
              <a:rPr lang="en-US" sz="1800" dirty="0"/>
              <a:t>                                                                                  </a:t>
            </a:r>
            <a:endParaRPr lang="en-US" sz="1800" dirty="0"/>
          </a:p>
          <a:p>
            <a:endParaRPr lang="en-US" sz="1800" dirty="0"/>
          </a:p>
          <a:p>
            <a:endParaRPr lang="en-US" sz="1800" dirty="0"/>
          </a:p>
          <a:p>
            <a:endParaRPr lang="en-US" sz="1800" dirty="0"/>
          </a:p>
          <a:p>
            <a:pPr>
              <a:buNone/>
            </a:pPr>
            <a:endParaRPr lang="en-US" sz="1800" dirty="0"/>
          </a:p>
          <a:p>
            <a:pPr>
              <a:buNone/>
            </a:pPr>
            <a:r>
              <a:rPr lang="en-US" sz="1800" dirty="0"/>
              <a:t>                    </a:t>
            </a:r>
            <a:endParaRPr lang="en-US" sz="1800" dirty="0"/>
          </a:p>
          <a:p>
            <a:pPr>
              <a:buNone/>
            </a:pPr>
            <a:endParaRPr lang="en-US" sz="1800" dirty="0"/>
          </a:p>
          <a:p>
            <a:pPr>
              <a:buNone/>
            </a:pPr>
            <a:endParaRPr lang="en-US" sz="1800" dirty="0"/>
          </a:p>
          <a:p>
            <a:pPr>
              <a:buNone/>
            </a:pPr>
            <a:endParaRPr lang="en-US" sz="1800" dirty="0"/>
          </a:p>
          <a:p>
            <a:pPr>
              <a:buNone/>
            </a:pPr>
            <a:r>
              <a:rPr lang="en-US" sz="1800" dirty="0"/>
              <a:t>                                        </a:t>
            </a:r>
            <a:endParaRPr lang="en-US" sz="1800" dirty="0"/>
          </a:p>
          <a:p>
            <a:pPr>
              <a:buNone/>
            </a:pPr>
            <a:r>
              <a:rPr lang="en-US" sz="1600" dirty="0">
                <a:solidFill>
                  <a:srgbClr val="002060"/>
                </a:solidFill>
                <a:latin typeface="Arial" panose="020B0604020202020204" pitchFamily="34" charset="0"/>
                <a:cs typeface="Arial" panose="020B0604020202020204" pitchFamily="34" charset="0"/>
              </a:rPr>
              <a:t>                                     Address    Control          Data</a:t>
            </a:r>
            <a:endParaRPr lang="en-US" sz="1600" dirty="0">
              <a:solidFill>
                <a:srgbClr val="002060"/>
              </a:solidFill>
              <a:latin typeface="Arial" panose="020B0604020202020204" pitchFamily="34" charset="0"/>
              <a:cs typeface="Arial" panose="020B0604020202020204" pitchFamily="34" charset="0"/>
            </a:endParaRPr>
          </a:p>
          <a:p>
            <a:pPr>
              <a:buNone/>
            </a:pPr>
            <a:r>
              <a:rPr lang="en-US" sz="1600" dirty="0">
                <a:solidFill>
                  <a:srgbClr val="002060"/>
                </a:solidFill>
                <a:latin typeface="Arial" panose="020B0604020202020204" pitchFamily="34" charset="0"/>
                <a:cs typeface="Arial" panose="020B0604020202020204" pitchFamily="34" charset="0"/>
              </a:rPr>
              <a:t>                                  ( figure- 5  Basic structure of a cache ) </a:t>
            </a:r>
            <a:endParaRPr lang="en-US" sz="16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above fig shows the principal components of a cache . Memory words are stored in a cache data memory and are grouped into small pages called cache blocks or lines. The contents of the cache’s data memory are thus copies of a set of main memory blocks. Each cache block is marked with its block address referred to as tag.                 </a:t>
            </a: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2362200" y="990600"/>
            <a:ext cx="34290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latin typeface="Arial" panose="020B0604020202020204" pitchFamily="34" charset="0"/>
                <a:cs typeface="Arial" panose="020B0604020202020204" pitchFamily="34" charset="0"/>
              </a:rPr>
              <a:t>Hit</a:t>
            </a:r>
            <a:endParaRPr lang="en-US" sz="1600" dirty="0">
              <a:solidFill>
                <a:srgbClr val="002060"/>
              </a:solidFill>
              <a:latin typeface="Arial" panose="020B0604020202020204" pitchFamily="34" charset="0"/>
              <a:cs typeface="Arial" panose="020B0604020202020204" pitchFamily="34" charset="0"/>
            </a:endParaRPr>
          </a:p>
        </p:txBody>
      </p:sp>
      <p:sp>
        <p:nvSpPr>
          <p:cNvPr id="5" name="Rectangle 4"/>
          <p:cNvSpPr/>
          <p:nvPr/>
        </p:nvSpPr>
        <p:spPr>
          <a:xfrm>
            <a:off x="2667000" y="1905000"/>
            <a:ext cx="10668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400" dirty="0">
                <a:solidFill>
                  <a:srgbClr val="002060"/>
                </a:solidFill>
                <a:latin typeface="Arial" panose="020B0604020202020204" pitchFamily="34" charset="0"/>
                <a:cs typeface="Arial" panose="020B0604020202020204" pitchFamily="34" charset="0"/>
              </a:rPr>
              <a:t>Cache tag  memory</a:t>
            </a:r>
            <a:endParaRPr lang="en-US" sz="1400" dirty="0">
              <a:solidFill>
                <a:srgbClr val="002060"/>
              </a:solidFill>
              <a:latin typeface="Arial" panose="020B0604020202020204" pitchFamily="34" charset="0"/>
              <a:cs typeface="Arial" panose="020B0604020202020204" pitchFamily="34" charset="0"/>
            </a:endParaRPr>
          </a:p>
        </p:txBody>
      </p:sp>
      <p:sp>
        <p:nvSpPr>
          <p:cNvPr id="6" name="Rectangle 5"/>
          <p:cNvSpPr/>
          <p:nvPr/>
        </p:nvSpPr>
        <p:spPr>
          <a:xfrm>
            <a:off x="4419600" y="1295400"/>
            <a:ext cx="1143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latin typeface="Arial" panose="020B0604020202020204" pitchFamily="34" charset="0"/>
                <a:cs typeface="Arial" panose="020B0604020202020204" pitchFamily="34" charset="0"/>
              </a:rPr>
              <a:t>Cache data memory</a:t>
            </a:r>
            <a:endParaRPr lang="en-US" sz="1400" dirty="0">
              <a:solidFill>
                <a:srgbClr val="002060"/>
              </a:solidFill>
              <a:latin typeface="Arial" panose="020B0604020202020204" pitchFamily="34" charset="0"/>
              <a:cs typeface="Arial" panose="020B0604020202020204" pitchFamily="34" charset="0"/>
            </a:endParaRPr>
          </a:p>
        </p:txBody>
      </p:sp>
      <p:cxnSp>
        <p:nvCxnSpPr>
          <p:cNvPr id="13" name="Straight Arrow Connector 12"/>
          <p:cNvCxnSpPr>
            <a:stCxn id="5" idx="3"/>
          </p:cNvCxnSpPr>
          <p:nvPr/>
        </p:nvCxnSpPr>
        <p:spPr>
          <a:xfrm flipV="1">
            <a:off x="3733800" y="22860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2"/>
          </p:cNvCxnSpPr>
          <p:nvPr/>
        </p:nvCxnSpPr>
        <p:spPr>
          <a:xfrm rot="5400000" flipH="1" flipV="1">
            <a:off x="2743200" y="3200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495800" y="32004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3619500" y="34671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20C88B2D-F965-4AE0-AF7A-A745EFD46480}" type="datetime1">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normAutofit/>
          </a:bodyPr>
          <a:lstStyle/>
          <a:p>
            <a:r>
              <a:rPr lang="en-US" sz="3200" dirty="0">
                <a:solidFill>
                  <a:srgbClr val="C00000"/>
                </a:solidFill>
              </a:rPr>
              <a:t>CACHE AND MAIN MEMORY STRUCTURE</a:t>
            </a:r>
            <a:endParaRPr lang="en-US" sz="3200" dirty="0">
              <a:solidFill>
                <a:srgbClr val="C00000"/>
              </a:solidFill>
            </a:endParaRPr>
          </a:p>
        </p:txBody>
      </p:sp>
      <p:pic>
        <p:nvPicPr>
          <p:cNvPr id="4" name="Picture 2"/>
          <p:cNvPicPr>
            <a:picLocks noGrp="1" noChangeAspect="1" noChangeArrowheads="1"/>
          </p:cNvPicPr>
          <p:nvPr>
            <p:ph sz="quarter" idx="1"/>
          </p:nvPr>
        </p:nvPicPr>
        <p:blipFill>
          <a:blip r:embed="rId1"/>
          <a:stretch>
            <a:fillRect/>
          </a:stretch>
        </p:blipFill>
        <p:spPr bwMode="auto">
          <a:xfrm>
            <a:off x="1697648" y="1447800"/>
            <a:ext cx="6205903" cy="4572000"/>
          </a:xfrm>
          <a:prstGeom prst="rect">
            <a:avLst/>
          </a:prstGeom>
          <a:noFill/>
          <a:ln w="9525">
            <a:noFill/>
            <a:round/>
          </a:ln>
          <a:effectLst/>
        </p:spPr>
      </p:pic>
      <p:sp>
        <p:nvSpPr>
          <p:cNvPr id="5" name="TextBox 4"/>
          <p:cNvSpPr txBox="1"/>
          <p:nvPr/>
        </p:nvSpPr>
        <p:spPr>
          <a:xfrm>
            <a:off x="1447800" y="6248400"/>
            <a:ext cx="41910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(Fig-6 Cache/Main Memory Structure)</a:t>
            </a:r>
            <a:endParaRPr lang="en-US" dirty="0">
              <a:solidFill>
                <a:srgbClr val="00206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fld id="{CE0366DB-A770-472C-9A70-A476AB01F02D}" type="datetime1">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0"/>
            <a:ext cx="8229600" cy="6126163"/>
          </a:xfrm>
        </p:spPr>
        <p:txBody>
          <a:bodyPr>
            <a:normAutofit/>
          </a:bodyPr>
          <a:lstStyle/>
          <a:p>
            <a:endParaRPr lang="en-US" sz="2000" dirty="0"/>
          </a:p>
          <a:p>
            <a:endParaRPr lang="en-US" sz="2000" dirty="0"/>
          </a:p>
          <a:p>
            <a:pPr>
              <a:buNone/>
            </a:pPr>
            <a:r>
              <a:rPr lang="en-US" sz="1800" dirty="0">
                <a:solidFill>
                  <a:srgbClr val="002060"/>
                </a:solidFill>
                <a:latin typeface="Arial" panose="020B0604020202020204" pitchFamily="34" charset="0"/>
                <a:cs typeface="Arial" panose="020B0604020202020204" pitchFamily="34" charset="0"/>
              </a:rPr>
              <a:t>        The Fig-7 depict the structure of a cache/main memory consists of up to 2</a:t>
            </a:r>
            <a:r>
              <a:rPr lang="en-US" sz="1800" baseline="30000" dirty="0">
                <a:solidFill>
                  <a:srgbClr val="002060"/>
                </a:solidFill>
                <a:latin typeface="Arial" panose="020B0604020202020204" pitchFamily="34" charset="0"/>
                <a:cs typeface="Arial" panose="020B0604020202020204" pitchFamily="34" charset="0"/>
              </a:rPr>
              <a:t>n</a:t>
            </a:r>
            <a:r>
              <a:rPr lang="en-US" sz="1800" dirty="0">
                <a:solidFill>
                  <a:srgbClr val="002060"/>
                </a:solidFill>
                <a:latin typeface="Arial" panose="020B0604020202020204" pitchFamily="34" charset="0"/>
                <a:cs typeface="Arial" panose="020B0604020202020204" pitchFamily="34" charset="0"/>
              </a:rPr>
              <a:t> address words , with each word having a unique n-bit address.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For the mapping purposes memory is considered to consist of a number of fixed length blocks of K word each.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There are M= 2</a:t>
            </a:r>
            <a:r>
              <a:rPr lang="en-US" sz="1800" baseline="30000" dirty="0">
                <a:solidFill>
                  <a:srgbClr val="002060"/>
                </a:solidFill>
                <a:latin typeface="Arial" panose="020B0604020202020204" pitchFamily="34" charset="0"/>
                <a:cs typeface="Arial" panose="020B0604020202020204" pitchFamily="34" charset="0"/>
              </a:rPr>
              <a:t>n </a:t>
            </a:r>
            <a:r>
              <a:rPr lang="en-US" sz="1800" dirty="0">
                <a:solidFill>
                  <a:srgbClr val="002060"/>
                </a:solidFill>
                <a:latin typeface="Arial" panose="020B0604020202020204" pitchFamily="34" charset="0"/>
                <a:cs typeface="Arial" panose="020B0604020202020204" pitchFamily="34" charset="0"/>
              </a:rPr>
              <a:t> /K  blocks , called lines. Each line contains K words , plus a few tag bits each.</a:t>
            </a:r>
            <a:r>
              <a:rPr lang="en-US" sz="2000" dirty="0"/>
              <a:t>  </a:t>
            </a:r>
            <a:endParaRPr lang="en-US" sz="2000" baseline="30000" dirty="0"/>
          </a:p>
          <a:p>
            <a:pPr>
              <a:buNone/>
            </a:pPr>
            <a:endParaRPr lang="en-US" sz="3600" dirty="0"/>
          </a:p>
        </p:txBody>
      </p:sp>
      <p:sp>
        <p:nvSpPr>
          <p:cNvPr id="4" name="Date Placeholder 3"/>
          <p:cNvSpPr>
            <a:spLocks noGrp="1"/>
          </p:cNvSpPr>
          <p:nvPr>
            <p:ph type="dt" sz="half" idx="10"/>
          </p:nvPr>
        </p:nvSpPr>
        <p:spPr/>
        <p:txBody>
          <a:bodyPr/>
          <a:lstStyle/>
          <a:p>
            <a:fld id="{B7ECD751-E64A-4B24-9C66-53F70C56DF8C}" type="datetime1">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96962"/>
          </a:xfrm>
        </p:spPr>
        <p:txBody>
          <a:bodyPr>
            <a:normAutofit/>
          </a:bodyPr>
          <a:lstStyle/>
          <a:p>
            <a:r>
              <a:rPr lang="en-US" sz="3200" b="1" dirty="0">
                <a:solidFill>
                  <a:srgbClr val="C00000"/>
                </a:solidFill>
              </a:rPr>
              <a:t>MAPPING  MEMORY TO CACHE </a:t>
            </a:r>
            <a:endParaRPr lang="en-US" sz="3200" b="1" dirty="0">
              <a:solidFill>
                <a:srgbClr val="C00000"/>
              </a:solidFill>
            </a:endParaRPr>
          </a:p>
        </p:txBody>
      </p:sp>
      <p:sp>
        <p:nvSpPr>
          <p:cNvPr id="3" name="Content Placeholder 2"/>
          <p:cNvSpPr>
            <a:spLocks noGrp="1"/>
          </p:cNvSpPr>
          <p:nvPr>
            <p:ph sz="quarter" idx="1"/>
          </p:nvPr>
        </p:nvSpPr>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There are fewer cache lines than main memory blocks so an algorithm is needed for mapping main memory blocks into cache lines.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Three techniques can be used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  Direct mapping</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2.  Set associative mapping</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3.  Fully  associative mapping   </a:t>
            </a: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78804BFF-6098-4C12-8A20-04A0B40CFBD5}" type="datetime1">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dirty="0">
                <a:solidFill>
                  <a:srgbClr val="C00000"/>
                </a:solidFill>
              </a:rPr>
              <a:t>DIRECT MAPPING</a:t>
            </a:r>
            <a:endParaRPr lang="en-US" sz="3200" b="1" dirty="0">
              <a:solidFill>
                <a:srgbClr val="C00000"/>
              </a:solidFill>
            </a:endParaRPr>
          </a:p>
        </p:txBody>
      </p:sp>
      <p:sp>
        <p:nvSpPr>
          <p:cNvPr id="3" name="Content Placeholder 2"/>
          <p:cNvSpPr>
            <a:spLocks noGrp="1"/>
          </p:cNvSpPr>
          <p:nvPr>
            <p:ph sz="quarter" idx="1"/>
          </p:nvPr>
        </p:nvSpPr>
        <p:spPr>
          <a:xfrm>
            <a:off x="457200" y="1143000"/>
            <a:ext cx="8229600" cy="4983163"/>
          </a:xfrm>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In direct mapping is the simplest technique . It maps each blocks of main memory into only one possible cache line . The mapping is expressed as</a:t>
            </a:r>
            <a:endParaRPr lang="en-US" sz="1800" dirty="0">
              <a:solidFill>
                <a:srgbClr val="002060"/>
              </a:solidFill>
              <a:latin typeface="Arial" panose="020B0604020202020204" pitchFamily="34" charset="0"/>
              <a:cs typeface="Arial" panose="020B0604020202020204" pitchFamily="34" charset="0"/>
            </a:endParaRPr>
          </a:p>
          <a:p>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P=K module N</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Where    P=cache line number</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K=main memory block number</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N=number of lines in the cache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Kth block of main memory has to be placed in (KmodN) th  cache position.</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physical address is divided into three field</a:t>
            </a:r>
            <a:endParaRPr lang="en-US" sz="1800" dirty="0">
              <a:solidFill>
                <a:srgbClr val="002060"/>
              </a:solidFill>
              <a:latin typeface="Arial" panose="020B0604020202020204" pitchFamily="34" charset="0"/>
              <a:cs typeface="Arial" panose="020B0604020202020204" pitchFamily="34" charset="0"/>
            </a:endParaRPr>
          </a:p>
          <a:p>
            <a:endParaRPr lang="en-US" sz="2000" dirty="0"/>
          </a:p>
          <a:p>
            <a:pPr>
              <a:buNone/>
            </a:pPr>
            <a:r>
              <a:rPr lang="en-US" sz="1800" dirty="0">
                <a:solidFill>
                  <a:srgbClr val="002060"/>
                </a:solidFill>
                <a:latin typeface="Arial" panose="020B0604020202020204" pitchFamily="34" charset="0"/>
                <a:cs typeface="Arial" panose="020B0604020202020204" pitchFamily="34" charset="0"/>
              </a:rPr>
              <a:t>                                                     physical address</a:t>
            </a:r>
            <a:endParaRPr lang="en-US" sz="1800" dirty="0">
              <a:solidFill>
                <a:srgbClr val="002060"/>
              </a:solidFill>
              <a:latin typeface="Arial" panose="020B0604020202020204" pitchFamily="34" charset="0"/>
              <a:cs typeface="Arial" panose="020B0604020202020204" pitchFamily="34" charset="0"/>
            </a:endParaRPr>
          </a:p>
        </p:txBody>
      </p:sp>
      <p:sp>
        <p:nvSpPr>
          <p:cNvPr id="7" name="Rectangle 6"/>
          <p:cNvSpPr/>
          <p:nvPr/>
        </p:nvSpPr>
        <p:spPr>
          <a:xfrm>
            <a:off x="1676400" y="5715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TAG</a:t>
            </a:r>
            <a:endParaRPr lang="en-US" dirty="0">
              <a:solidFill>
                <a:srgbClr val="002060"/>
              </a:solidFill>
              <a:latin typeface="Arial" panose="020B0604020202020204" pitchFamily="34" charset="0"/>
              <a:cs typeface="Arial" panose="020B0604020202020204" pitchFamily="34" charset="0"/>
            </a:endParaRPr>
          </a:p>
        </p:txBody>
      </p:sp>
      <p:sp>
        <p:nvSpPr>
          <p:cNvPr id="8" name="Rectangle 7"/>
          <p:cNvSpPr/>
          <p:nvPr/>
        </p:nvSpPr>
        <p:spPr>
          <a:xfrm>
            <a:off x="3581400" y="5715000"/>
            <a:ext cx="2590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latin typeface="Arial" panose="020B0604020202020204" pitchFamily="34" charset="0"/>
                <a:cs typeface="Arial" panose="020B0604020202020204" pitchFamily="34" charset="0"/>
              </a:rPr>
              <a:t>CACHE  BLOCK  EFFECT</a:t>
            </a:r>
            <a:endParaRPr lang="en-US" sz="1600" dirty="0">
              <a:solidFill>
                <a:srgbClr val="002060"/>
              </a:solidFill>
              <a:latin typeface="Arial" panose="020B0604020202020204" pitchFamily="34" charset="0"/>
              <a:cs typeface="Arial" panose="020B0604020202020204" pitchFamily="34" charset="0"/>
            </a:endParaRPr>
          </a:p>
        </p:txBody>
      </p:sp>
      <p:sp>
        <p:nvSpPr>
          <p:cNvPr id="9" name="Rectangle 8"/>
          <p:cNvSpPr/>
          <p:nvPr/>
        </p:nvSpPr>
        <p:spPr>
          <a:xfrm>
            <a:off x="6172200" y="5715000"/>
            <a:ext cx="2286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WORD EFFECT</a:t>
            </a:r>
            <a:endParaRPr lang="en-US" dirty="0">
              <a:solidFill>
                <a:srgbClr val="002060"/>
              </a:solidFill>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a:off x="1676400" y="52578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15000" y="52578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39F41A68-42F1-42CA-8A4E-4E7A35DA72E3}" type="datetime1">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50" name="Ink 349"/>
              <p14:cNvContentPartPr/>
              <p14:nvPr/>
            </p14:nvContentPartPr>
            <p14:xfrm>
              <a:off x="-1493720" y="2609547"/>
              <a:ext cx="5760" cy="11880"/>
            </p14:xfrm>
          </p:contentPart>
        </mc:Choice>
        <mc:Fallback xmlns="">
          <p:pic>
            <p:nvPicPr>
              <p:cNvPr id="350" name="Ink 349"/>
            </p:nvPicPr>
            <p:blipFill>
              <a:blip r:embed="rId2"/>
            </p:blipFill>
            <p:spPr>
              <a:xfrm>
                <a:off x="-1493720" y="2609547"/>
                <a:ext cx="5760" cy="1188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06400" y="150813"/>
            <a:ext cx="8204200" cy="8382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Direct Mapping </a:t>
            </a:r>
            <a:br>
              <a:rPr lang="en-GB" sz="2400"/>
            </a:br>
            <a:r>
              <a:rPr lang="en-GB" sz="2400"/>
              <a:t>Cache Line Table</a:t>
            </a:r>
            <a:endParaRPr lang="en-GB" sz="2400"/>
          </a:p>
        </p:txBody>
      </p:sp>
      <p:graphicFrame>
        <p:nvGraphicFramePr>
          <p:cNvPr id="40962" name="Group 2"/>
          <p:cNvGraphicFramePr>
            <a:graphicFrameLocks noGrp="1"/>
          </p:cNvGraphicFramePr>
          <p:nvPr/>
        </p:nvGraphicFramePr>
        <p:xfrm>
          <a:off x="468313" y="1557338"/>
          <a:ext cx="8180387" cy="3848101"/>
        </p:xfrm>
        <a:graphic>
          <a:graphicData uri="http://schemas.openxmlformats.org/drawingml/2006/table">
            <a:tbl>
              <a:tblPr/>
              <a:tblGrid>
                <a:gridCol w="4090987"/>
                <a:gridCol w="4089400"/>
              </a:tblGrid>
              <a:tr h="576263">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rPr>
                        <a:t>Cache line</a:t>
                      </a: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a:ln>
                            <a:noFill/>
                          </a:ln>
                          <a:solidFill>
                            <a:srgbClr val="002060"/>
                          </a:solidFill>
                          <a:effectLst/>
                          <a:latin typeface="Verdana" panose="020B0604030504040204" pitchFamily="32" charset="0"/>
                          <a:ea typeface="MS Gothic" panose="020B0609070205080204" charset="-128"/>
                        </a:rPr>
                        <a:t>Main Memory blocks held</a:t>
                      </a:r>
                      <a:endParaRPr kumimoji="0" lang="en-GB" sz="2400" b="0" i="0" u="none" strike="noStrike" cap="none" normalizeH="0" baseline="0">
                        <a:ln>
                          <a:noFill/>
                        </a:ln>
                        <a:solidFill>
                          <a:srgbClr val="002060"/>
                        </a:solidFill>
                        <a:effectLst/>
                        <a:latin typeface="Verdana" panose="020B0604030504040204" pitchFamily="32" charset="0"/>
                        <a:ea typeface="MS Gothic" panose="020B0609070205080204" charset="-128"/>
                      </a:endParaRP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95350">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rPr>
                        <a:t>0</a:t>
                      </a: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rPr>
                        <a:t>0, m, 2m, 3m…2s-m</a:t>
                      </a: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95350">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rPr>
                        <a:t>1</a:t>
                      </a: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rPr>
                        <a:t>1,m+1, 2m+1…2s-m+1</a:t>
                      </a: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a:ln>
                            <a:noFill/>
                          </a:ln>
                          <a:solidFill>
                            <a:srgbClr val="002060"/>
                          </a:solidFill>
                          <a:effectLst/>
                          <a:latin typeface="Verdana" panose="020B0604030504040204" pitchFamily="32" charset="0"/>
                          <a:ea typeface="MS Gothic" panose="020B0609070205080204" charset="-128"/>
                        </a:rPr>
                        <a:t>…</a:t>
                      </a:r>
                      <a:endParaRPr kumimoji="0" lang="en-GB" sz="2400" b="0" i="0" u="none" strike="noStrike" cap="none" normalizeH="0" baseline="0">
                        <a:ln>
                          <a:noFill/>
                        </a:ln>
                        <a:solidFill>
                          <a:srgbClr val="002060"/>
                        </a:solidFill>
                        <a:effectLst/>
                        <a:latin typeface="Verdana" panose="020B0604030504040204" pitchFamily="32" charset="0"/>
                        <a:ea typeface="MS Gothic" panose="020B0609070205080204" charset="-128"/>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rgbClr val="002060"/>
                        </a:solidFill>
                      </a:endParaRP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95350">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a:ln>
                            <a:noFill/>
                          </a:ln>
                          <a:solidFill>
                            <a:srgbClr val="002060"/>
                          </a:solidFill>
                          <a:effectLst/>
                          <a:latin typeface="Verdana" panose="020B0604030504040204" pitchFamily="32" charset="0"/>
                          <a:ea typeface="MS Gothic" panose="020B0609070205080204" charset="-128"/>
                        </a:rPr>
                        <a:t>m-1</a:t>
                      </a:r>
                      <a:endParaRPr kumimoji="0" lang="en-GB" sz="2400" b="0" i="0" u="none" strike="noStrike" cap="none" normalizeH="0" baseline="0">
                        <a:ln>
                          <a:noFill/>
                        </a:ln>
                        <a:solidFill>
                          <a:srgbClr val="002060"/>
                        </a:solidFill>
                        <a:effectLst/>
                        <a:latin typeface="Verdana" panose="020B0604030504040204" pitchFamily="32" charset="0"/>
                        <a:ea typeface="MS Gothic" panose="020B0609070205080204" charset="-128"/>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rPr>
                        <a:t>m-1, 2m-1,3m-1…2s-1</a:t>
                      </a: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p>
                      <a:pPr marL="0" marR="0" lvl="0" indent="0" algn="l" defTabSz="457200" rtl="0" eaLnBrk="0" fontAlgn="base" latinLnBrk="0" hangingPunct="0">
                        <a:lnSpc>
                          <a:spcPct val="101000"/>
                        </a:lnSpc>
                        <a:spcBef>
                          <a:spcPts val="600"/>
                        </a:spcBef>
                        <a:spcAft>
                          <a:spcPct val="0"/>
                        </a:spcAft>
                        <a:buClr>
                          <a:srgbClr val="000000"/>
                        </a:buClr>
                        <a:buSzPct val="100000"/>
                        <a:buFont typeface="Times New Roman" panose="02020603050405020304"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sz="2400" b="0" i="0" u="none" strike="noStrike" cap="none" normalizeH="0" baseline="0" dirty="0">
                        <a:ln>
                          <a:noFill/>
                        </a:ln>
                        <a:solidFill>
                          <a:srgbClr val="002060"/>
                        </a:solidFill>
                        <a:effectLst/>
                        <a:latin typeface="Verdana" panose="020B0604030504040204" pitchFamily="32" charset="0"/>
                        <a:ea typeface="MS Gothic" panose="020B0609070205080204" charset="-128"/>
                      </a:endParaRP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1828800" y="5943600"/>
            <a:ext cx="5791200" cy="400110"/>
          </a:xfrm>
          <a:prstGeom prst="rect">
            <a:avLst/>
          </a:prstGeom>
          <a:noFill/>
        </p:spPr>
        <p:txBody>
          <a:bodyPr wrap="square" rtlCol="0">
            <a:spAutoFit/>
          </a:bodyPr>
          <a:lstStyle/>
          <a:p>
            <a:r>
              <a:rPr lang="en-US" dirty="0"/>
              <a:t>(</a:t>
            </a:r>
            <a:r>
              <a:rPr lang="en-US" sz="2000" dirty="0">
                <a:solidFill>
                  <a:srgbClr val="002060"/>
                </a:solidFill>
                <a:latin typeface="+mj-lt"/>
              </a:rPr>
              <a:t>Fig-7  Direct mapping cache line table)</a:t>
            </a:r>
            <a:endParaRPr lang="en-US" sz="2000" dirty="0">
              <a:solidFill>
                <a:srgbClr val="002060"/>
              </a:solidFill>
              <a:latin typeface="+mj-lt"/>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INTRODUCTION</a:t>
            </a:r>
            <a:endParaRPr lang="en-US" dirty="0"/>
          </a:p>
        </p:txBody>
      </p:sp>
      <p:sp>
        <p:nvSpPr>
          <p:cNvPr id="3" name="Content Placeholder 2"/>
          <p:cNvSpPr>
            <a:spLocks noGrp="1"/>
          </p:cNvSpPr>
          <p:nvPr>
            <p:ph sz="quarter" idx="1"/>
          </p:nvPr>
        </p:nvSpPr>
        <p:spPr>
          <a:xfrm>
            <a:off x="914400" y="1447800"/>
            <a:ext cx="6553200" cy="4572000"/>
          </a:xfrm>
        </p:spPr>
        <p:txBody>
          <a:bodyPr>
            <a:normAutofit/>
          </a:bodyPr>
          <a:lstStyle/>
          <a:p>
            <a:pPr algn="just"/>
            <a:r>
              <a:rPr lang="en-US" sz="1800" dirty="0">
                <a:solidFill>
                  <a:srgbClr val="002060"/>
                </a:solidFill>
                <a:latin typeface="Arial" panose="020B0604020202020204" pitchFamily="34" charset="0"/>
                <a:cs typeface="Arial" panose="020B0604020202020204" pitchFamily="34" charset="0"/>
              </a:rPr>
              <a:t>Every computer contains several types of memory devices to store the instructions and data required for its operation.</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The memory devices of a computer system are of four types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i</a:t>
            </a:r>
            <a:r>
              <a:rPr lang="en-US" sz="1800" dirty="0">
                <a:solidFill>
                  <a:srgbClr val="002060"/>
                </a:solidFill>
                <a:latin typeface="Arial" panose="020B0604020202020204" pitchFamily="34" charset="0"/>
                <a:cs typeface="Arial" panose="020B0604020202020204" pitchFamily="34" charset="0"/>
              </a:rPr>
              <a:t>) CPU registers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ii) cache memory</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iii)  main memory</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iv)  secondary memory </a:t>
            </a:r>
            <a:endParaRPr lang="en-US" sz="1800" dirty="0">
              <a:solidFill>
                <a:srgbClr val="002060"/>
              </a:solidFill>
              <a:latin typeface="Arial" panose="020B0604020202020204" pitchFamily="34" charset="0"/>
              <a:cs typeface="Arial" panose="020B0604020202020204" pitchFamily="34" charset="0"/>
            </a:endParaRPr>
          </a:p>
          <a:p>
            <a:endParaRPr lang="en-US" sz="1800" dirty="0">
              <a:solidFill>
                <a:srgbClr val="002060"/>
              </a:solidFill>
              <a:latin typeface="Arial" panose="020B0604020202020204" pitchFamily="34" charset="0"/>
              <a:cs typeface="Arial" panose="020B0604020202020204" pitchFamily="34" charset="0"/>
            </a:endParaRPr>
          </a:p>
          <a:p>
            <a:pPr algn="just"/>
            <a:r>
              <a:rPr lang="en-US" sz="1800" dirty="0">
                <a:solidFill>
                  <a:srgbClr val="002060"/>
                </a:solidFill>
                <a:latin typeface="Arial" panose="020B0604020202020204" pitchFamily="34" charset="0"/>
                <a:cs typeface="Arial" panose="020B0604020202020204" pitchFamily="34" charset="0"/>
              </a:rPr>
              <a:t>The main memory stores the programs and data that are in active use. The main memory operates at very low speed as compare to CPU . The cache memory serves as a buffer between the main memory and the CPU so that the CPU can operate near to its maximum speed.</a:t>
            </a:r>
            <a:endParaRPr lang="en-US" sz="1800" dirty="0">
              <a:solidFill>
                <a:srgbClr val="002060"/>
              </a:solidFill>
              <a:latin typeface="Arial" panose="020B0604020202020204" pitchFamily="34" charset="0"/>
              <a:cs typeface="Arial" panose="020B0604020202020204" pitchFamily="34" charset="0"/>
            </a:endParaRPr>
          </a:p>
          <a:p>
            <a:endParaRPr lang="en-US" dirty="0"/>
          </a:p>
        </p:txBody>
      </p:sp>
      <p:sp>
        <p:nvSpPr>
          <p:cNvPr id="4" name="Date Placeholder 3"/>
          <p:cNvSpPr>
            <a:spLocks noGrp="1"/>
          </p:cNvSpPr>
          <p:nvPr>
            <p:ph type="dt" sz="half" idx="10"/>
          </p:nvPr>
        </p:nvSpPr>
        <p:spPr>
          <a:xfrm>
            <a:off x="8001000" y="6172200"/>
            <a:ext cx="952500" cy="476250"/>
          </a:xfrm>
        </p:spPr>
        <p:txBody>
          <a:bodyPr/>
          <a:lstStyle/>
          <a:p>
            <a:fld id="{77B7BEF1-DB30-469E-921A-096CC8B371A8}" type="datetime1">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                                   </a:t>
            </a:r>
            <a:endParaRPr lang="en-US" dirty="0"/>
          </a:p>
        </p:txBody>
      </p:sp>
      <p:sp>
        <p:nvSpPr>
          <p:cNvPr id="7" name="Content Placeholder 6"/>
          <p:cNvSpPr>
            <a:spLocks noGrp="1"/>
          </p:cNvSpPr>
          <p:nvPr>
            <p:ph sz="quarter" idx="1"/>
          </p:nvPr>
        </p:nvSpPr>
        <p:spPr>
          <a:xfrm>
            <a:off x="457200" y="304800"/>
            <a:ext cx="8229600" cy="6248400"/>
          </a:xfrm>
          <a:solidFill>
            <a:schemeClr val="bg1"/>
          </a:solidFill>
          <a:ln>
            <a:solidFill>
              <a:schemeClr val="tx1"/>
            </a:solidFill>
          </a:ln>
        </p:spPr>
        <p:txBody>
          <a:bodyPr/>
          <a:lstStyle/>
          <a:p>
            <a:pPr>
              <a:buNone/>
            </a:pPr>
            <a:r>
              <a:rPr lang="en-US" sz="2800" dirty="0"/>
              <a:t>    </a:t>
            </a:r>
            <a:r>
              <a:rPr lang="en-US" sz="2400" dirty="0">
                <a:solidFill>
                  <a:srgbClr val="002060"/>
                </a:solidFill>
                <a:latin typeface="Arial" panose="020B0604020202020204" pitchFamily="34" charset="0"/>
                <a:cs typeface="Arial" panose="020B0604020202020204" pitchFamily="34" charset="0"/>
              </a:rPr>
              <a:t>Explanation  of  Direct mapping-                                                                                                          </a:t>
            </a:r>
            <a:endParaRPr lang="en-US" sz="2400" dirty="0">
              <a:solidFill>
                <a:srgbClr val="002060"/>
              </a:solidFill>
              <a:latin typeface="Arial" panose="020B0604020202020204" pitchFamily="34" charset="0"/>
              <a:cs typeface="Arial" panose="020B0604020202020204" pitchFamily="34" charset="0"/>
            </a:endParaRPr>
          </a:p>
          <a:p>
            <a:endParaRPr lang="en-US" sz="2000" dirty="0"/>
          </a:p>
          <a:p>
            <a:pPr>
              <a:buNone/>
            </a:pPr>
            <a:r>
              <a:rPr lang="en-US" sz="1800" dirty="0">
                <a:solidFill>
                  <a:srgbClr val="002060"/>
                </a:solidFill>
                <a:latin typeface="Arial" panose="020B0604020202020204" pitchFamily="34" charset="0"/>
                <a:cs typeface="Arial" panose="020B0604020202020204" pitchFamily="34" charset="0"/>
              </a:rPr>
              <a:t>                                                                                       MM=512 words                     </a:t>
            </a:r>
            <a:endParaRPr lang="en-US" sz="1800" dirty="0">
              <a:solidFill>
                <a:srgbClr val="002060"/>
              </a:solidFill>
              <a:latin typeface="Arial" panose="020B0604020202020204" pitchFamily="34" charset="0"/>
              <a:cs typeface="Arial" panose="020B0604020202020204" pitchFamily="34" charset="0"/>
            </a:endParaRPr>
          </a:p>
          <a:p>
            <a:pPr>
              <a:buNone/>
            </a:pPr>
            <a:r>
              <a:rPr lang="en-US" sz="2000" dirty="0"/>
              <a:t>   </a:t>
            </a:r>
            <a:endParaRPr lang="en-US" sz="2000" dirty="0"/>
          </a:p>
          <a:p>
            <a:pPr>
              <a:buNone/>
            </a:pPr>
            <a:r>
              <a:rPr lang="en-US" sz="2000" dirty="0"/>
              <a:t>                                                                                                                        0</a:t>
            </a:r>
            <a:endParaRPr lang="en-US" sz="2000" dirty="0"/>
          </a:p>
          <a:p>
            <a:pPr>
              <a:buNone/>
            </a:pPr>
            <a:r>
              <a:rPr lang="en-US" sz="1800" dirty="0">
                <a:solidFill>
                  <a:srgbClr val="002060"/>
                </a:solidFill>
                <a:latin typeface="Arial" panose="020B0604020202020204" pitchFamily="34" charset="0"/>
                <a:cs typeface="Arial" panose="020B0604020202020204" pitchFamily="34" charset="0"/>
              </a:rPr>
              <a:t>                CM=64 words                    1 mod 4                                            </a:t>
            </a:r>
            <a:r>
              <a:rPr lang="en-US" sz="2000" dirty="0"/>
              <a:t>1</a:t>
            </a:r>
            <a:endParaRPr lang="en-US" sz="2000" dirty="0"/>
          </a:p>
        </p:txBody>
      </p:sp>
      <p:sp>
        <p:nvSpPr>
          <p:cNvPr id="8" name="Rectangle 7"/>
          <p:cNvSpPr/>
          <p:nvPr/>
        </p:nvSpPr>
        <p:spPr>
          <a:xfrm>
            <a:off x="6019800" y="5029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9800" y="1981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9800" y="2743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3124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19800" y="3886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9800" y="2362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9800" y="4648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19800" y="4267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9800" y="3505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2667000"/>
            <a:ext cx="762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chemeClr val="tx1"/>
                </a:solidFill>
              </a:rPr>
              <a:t>011</a:t>
            </a:r>
            <a:endParaRPr lang="en-US" dirty="0">
              <a:solidFill>
                <a:schemeClr val="tx1"/>
              </a:solidFill>
            </a:endParaRPr>
          </a:p>
        </p:txBody>
      </p:sp>
      <p:sp>
        <p:nvSpPr>
          <p:cNvPr id="18" name="Rectangle 17"/>
          <p:cNvSpPr/>
          <p:nvPr/>
        </p:nvSpPr>
        <p:spPr>
          <a:xfrm>
            <a:off x="2057400" y="3810000"/>
            <a:ext cx="1600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2057400" y="34290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57400" y="30480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a:t>
            </a:r>
            <a:endParaRPr lang="en-US" dirty="0"/>
          </a:p>
        </p:txBody>
      </p:sp>
      <p:sp>
        <p:nvSpPr>
          <p:cNvPr id="21" name="Rectangle 20"/>
          <p:cNvSpPr/>
          <p:nvPr/>
        </p:nvSpPr>
        <p:spPr>
          <a:xfrm>
            <a:off x="2057400" y="26670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22" name="Rectangle 21"/>
          <p:cNvSpPr/>
          <p:nvPr/>
        </p:nvSpPr>
        <p:spPr>
          <a:xfrm>
            <a:off x="1295400" y="304800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001</a:t>
            </a:r>
            <a:endParaRPr lang="en-US" dirty="0">
              <a:solidFill>
                <a:schemeClr val="tx1"/>
              </a:solidFill>
            </a:endParaRPr>
          </a:p>
        </p:txBody>
      </p:sp>
      <p:sp>
        <p:nvSpPr>
          <p:cNvPr id="23" name="Rectangle 22"/>
          <p:cNvSpPr/>
          <p:nvPr/>
        </p:nvSpPr>
        <p:spPr>
          <a:xfrm>
            <a:off x="1295400" y="3429000"/>
            <a:ext cx="762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110</a:t>
            </a:r>
            <a:endParaRPr lang="en-US" dirty="0">
              <a:solidFill>
                <a:schemeClr val="tx1"/>
              </a:solidFill>
            </a:endParaRPr>
          </a:p>
        </p:txBody>
      </p:sp>
      <p:sp>
        <p:nvSpPr>
          <p:cNvPr id="24" name="Rectangle 23"/>
          <p:cNvSpPr/>
          <p:nvPr/>
        </p:nvSpPr>
        <p:spPr>
          <a:xfrm>
            <a:off x="1295400" y="3810000"/>
            <a:ext cx="762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001</a:t>
            </a:r>
            <a:endParaRPr lang="en-US" dirty="0"/>
          </a:p>
        </p:txBody>
      </p:sp>
      <p:sp>
        <p:nvSpPr>
          <p:cNvPr id="30" name="TextBox 29"/>
          <p:cNvSpPr txBox="1"/>
          <p:nvPr/>
        </p:nvSpPr>
        <p:spPr>
          <a:xfrm rot="10800000" flipH="1" flipV="1">
            <a:off x="7772400" y="4267200"/>
            <a:ext cx="1796469" cy="369332"/>
          </a:xfrm>
          <a:prstGeom prst="rect">
            <a:avLst/>
          </a:prstGeom>
          <a:noFill/>
        </p:spPr>
        <p:txBody>
          <a:bodyPr wrap="square" rtlCol="0">
            <a:spAutoFit/>
          </a:bodyPr>
          <a:lstStyle/>
          <a:p>
            <a:r>
              <a:rPr lang="en-US" dirty="0"/>
              <a:t>29</a:t>
            </a:r>
            <a:endParaRPr lang="en-US" dirty="0"/>
          </a:p>
        </p:txBody>
      </p:sp>
      <p:sp>
        <p:nvSpPr>
          <p:cNvPr id="31" name="TextBox 30"/>
          <p:cNvSpPr txBox="1"/>
          <p:nvPr/>
        </p:nvSpPr>
        <p:spPr>
          <a:xfrm rot="10800000" flipH="1" flipV="1">
            <a:off x="7772400" y="5029200"/>
            <a:ext cx="1948869" cy="384024"/>
          </a:xfrm>
          <a:prstGeom prst="rect">
            <a:avLst/>
          </a:prstGeom>
          <a:noFill/>
        </p:spPr>
        <p:txBody>
          <a:bodyPr wrap="square" rtlCol="0">
            <a:spAutoFit/>
          </a:bodyPr>
          <a:lstStyle/>
          <a:p>
            <a:r>
              <a:rPr lang="en-US" dirty="0"/>
              <a:t>31</a:t>
            </a:r>
            <a:endParaRPr lang="en-US" dirty="0"/>
          </a:p>
        </p:txBody>
      </p:sp>
      <p:sp>
        <p:nvSpPr>
          <p:cNvPr id="33" name="TextBox 32"/>
          <p:cNvSpPr txBox="1"/>
          <p:nvPr/>
        </p:nvSpPr>
        <p:spPr>
          <a:xfrm>
            <a:off x="7772400" y="4648200"/>
            <a:ext cx="685800" cy="369332"/>
          </a:xfrm>
          <a:prstGeom prst="rect">
            <a:avLst/>
          </a:prstGeom>
          <a:noFill/>
        </p:spPr>
        <p:txBody>
          <a:bodyPr wrap="square" rtlCol="0">
            <a:spAutoFit/>
          </a:bodyPr>
          <a:lstStyle/>
          <a:p>
            <a:r>
              <a:rPr lang="en-US" dirty="0"/>
              <a:t>30</a:t>
            </a:r>
            <a:endParaRPr lang="en-US" dirty="0"/>
          </a:p>
        </p:txBody>
      </p:sp>
      <p:sp>
        <p:nvSpPr>
          <p:cNvPr id="34" name="TextBox 33"/>
          <p:cNvSpPr txBox="1"/>
          <p:nvPr/>
        </p:nvSpPr>
        <p:spPr>
          <a:xfrm>
            <a:off x="7696200" y="3200400"/>
            <a:ext cx="914400" cy="369332"/>
          </a:xfrm>
          <a:prstGeom prst="rect">
            <a:avLst/>
          </a:prstGeom>
          <a:noFill/>
        </p:spPr>
        <p:txBody>
          <a:bodyPr wrap="square" rtlCol="0">
            <a:spAutoFit/>
          </a:bodyPr>
          <a:lstStyle/>
          <a:p>
            <a:r>
              <a:rPr lang="en-US" dirty="0"/>
              <a:t>9</a:t>
            </a:r>
            <a:endParaRPr lang="en-US" dirty="0"/>
          </a:p>
        </p:txBody>
      </p:sp>
      <p:cxnSp>
        <p:nvCxnSpPr>
          <p:cNvPr id="36" name="Straight Arrow Connector 35"/>
          <p:cNvCxnSpPr>
            <a:stCxn id="13" idx="1"/>
            <a:endCxn id="20" idx="3"/>
          </p:cNvCxnSpPr>
          <p:nvPr/>
        </p:nvCxnSpPr>
        <p:spPr>
          <a:xfrm rot="10800000" flipV="1">
            <a:off x="3657600" y="25527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1"/>
            <a:endCxn id="20" idx="3"/>
          </p:cNvCxnSpPr>
          <p:nvPr/>
        </p:nvCxnSpPr>
        <p:spPr>
          <a:xfrm rot="10800000">
            <a:off x="3657600" y="32385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p:cNvCxnSpPr>
          <p:nvPr/>
        </p:nvCxnSpPr>
        <p:spPr>
          <a:xfrm rot="10800000">
            <a:off x="3657600" y="3352800"/>
            <a:ext cx="236220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5800" y="2590800"/>
            <a:ext cx="533400" cy="369332"/>
          </a:xfrm>
          <a:prstGeom prst="rect">
            <a:avLst/>
          </a:prstGeom>
          <a:noFill/>
        </p:spPr>
        <p:txBody>
          <a:bodyPr wrap="square" rtlCol="0">
            <a:spAutoFit/>
          </a:bodyPr>
          <a:lstStyle/>
          <a:p>
            <a:r>
              <a:rPr lang="en-US" dirty="0"/>
              <a:t>00</a:t>
            </a:r>
            <a:endParaRPr lang="en-US" dirty="0"/>
          </a:p>
        </p:txBody>
      </p:sp>
      <p:sp>
        <p:nvSpPr>
          <p:cNvPr id="42" name="TextBox 41"/>
          <p:cNvSpPr txBox="1"/>
          <p:nvPr/>
        </p:nvSpPr>
        <p:spPr>
          <a:xfrm>
            <a:off x="685800" y="3048000"/>
            <a:ext cx="533400" cy="369332"/>
          </a:xfrm>
          <a:prstGeom prst="rect">
            <a:avLst/>
          </a:prstGeom>
          <a:noFill/>
        </p:spPr>
        <p:txBody>
          <a:bodyPr wrap="square" rtlCol="0">
            <a:spAutoFit/>
          </a:bodyPr>
          <a:lstStyle/>
          <a:p>
            <a:r>
              <a:rPr lang="en-US" dirty="0"/>
              <a:t>01</a:t>
            </a:r>
            <a:endParaRPr lang="en-US" dirty="0"/>
          </a:p>
        </p:txBody>
      </p:sp>
      <p:sp>
        <p:nvSpPr>
          <p:cNvPr id="44" name="TextBox 43"/>
          <p:cNvSpPr txBox="1"/>
          <p:nvPr/>
        </p:nvSpPr>
        <p:spPr>
          <a:xfrm flipH="1">
            <a:off x="685793" y="3429000"/>
            <a:ext cx="533391" cy="369332"/>
          </a:xfrm>
          <a:prstGeom prst="rect">
            <a:avLst/>
          </a:prstGeom>
          <a:noFill/>
        </p:spPr>
        <p:txBody>
          <a:bodyPr wrap="square" rtlCol="0">
            <a:spAutoFit/>
          </a:bodyPr>
          <a:lstStyle/>
          <a:p>
            <a:r>
              <a:rPr lang="en-US" dirty="0"/>
              <a:t>10</a:t>
            </a:r>
            <a:endParaRPr lang="en-US" dirty="0"/>
          </a:p>
        </p:txBody>
      </p:sp>
      <p:sp>
        <p:nvSpPr>
          <p:cNvPr id="45" name="TextBox 44"/>
          <p:cNvSpPr txBox="1"/>
          <p:nvPr/>
        </p:nvSpPr>
        <p:spPr>
          <a:xfrm>
            <a:off x="685800" y="3810000"/>
            <a:ext cx="533400" cy="369332"/>
          </a:xfrm>
          <a:prstGeom prst="rect">
            <a:avLst/>
          </a:prstGeom>
          <a:noFill/>
        </p:spPr>
        <p:txBody>
          <a:bodyPr wrap="square" rtlCol="0">
            <a:spAutoFit/>
          </a:bodyPr>
          <a:lstStyle/>
          <a:p>
            <a:r>
              <a:rPr lang="en-US" dirty="0"/>
              <a:t>11</a:t>
            </a:r>
            <a:endParaRPr lang="en-US" dirty="0"/>
          </a:p>
        </p:txBody>
      </p:sp>
      <p:sp>
        <p:nvSpPr>
          <p:cNvPr id="46" name="TextBox 45"/>
          <p:cNvSpPr txBox="1"/>
          <p:nvPr/>
        </p:nvSpPr>
        <p:spPr>
          <a:xfrm>
            <a:off x="914400" y="4495800"/>
            <a:ext cx="32766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N=4 blocks</a:t>
            </a:r>
            <a:endParaRPr lang="en-US" dirty="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019800" y="5562600"/>
            <a:ext cx="17526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M=32  blocks</a:t>
            </a:r>
            <a:endParaRPr lang="en-US" dirty="0">
              <a:solidFill>
                <a:srgbClr val="002060"/>
              </a:solidFill>
              <a:latin typeface="Arial" panose="020B0604020202020204" pitchFamily="34" charset="0"/>
              <a:cs typeface="Arial" panose="020B0604020202020204" pitchFamily="34" charset="0"/>
            </a:endParaRPr>
          </a:p>
        </p:txBody>
      </p:sp>
      <p:sp>
        <p:nvSpPr>
          <p:cNvPr id="35" name="Date Placeholder 34"/>
          <p:cNvSpPr>
            <a:spLocks noGrp="1"/>
          </p:cNvSpPr>
          <p:nvPr>
            <p:ph type="dt" sz="half" idx="10"/>
          </p:nvPr>
        </p:nvSpPr>
        <p:spPr/>
        <p:txBody>
          <a:bodyPr/>
          <a:lstStyle/>
          <a:p>
            <a:fld id="{AB6EE984-BF64-4C29-9247-108CBDB91355}" type="datetime1">
              <a:rPr lang="en-US" smtClean="0"/>
            </a:fld>
            <a:endParaRPr lang="en-US"/>
          </a:p>
        </p:txBody>
      </p:sp>
      <p:sp>
        <p:nvSpPr>
          <p:cNvPr id="37" name="TextBox 36"/>
          <p:cNvSpPr txBox="1"/>
          <p:nvPr/>
        </p:nvSpPr>
        <p:spPr>
          <a:xfrm>
            <a:off x="1447800" y="6172200"/>
            <a:ext cx="5029200" cy="400110"/>
          </a:xfrm>
          <a:prstGeom prst="rect">
            <a:avLst/>
          </a:prstGeom>
          <a:noFill/>
        </p:spPr>
        <p:txBody>
          <a:bodyPr wrap="square" rtlCol="0">
            <a:spAutoFit/>
          </a:bodyPr>
          <a:lstStyle/>
          <a:p>
            <a:r>
              <a:rPr lang="en-US" sz="2000" dirty="0">
                <a:latin typeface="+mj-lt"/>
              </a:rPr>
              <a:t>(</a:t>
            </a:r>
            <a:r>
              <a:rPr lang="en-US" sz="2000" dirty="0">
                <a:solidFill>
                  <a:srgbClr val="002060"/>
                </a:solidFill>
                <a:latin typeface="+mj-lt"/>
              </a:rPr>
              <a:t>Fig-8  Direct mapping cache)</a:t>
            </a:r>
            <a:endParaRPr lang="en-US" sz="2000" dirty="0">
              <a:solidFill>
                <a:srgbClr val="002060"/>
              </a:solidFill>
              <a:latin typeface="+mj-lt"/>
            </a:endParaRPr>
          </a:p>
        </p:txBody>
      </p:sp>
      <mc:AlternateContent xmlns:mc="http://schemas.openxmlformats.org/markup-compatibility/2006" xmlns:p14="http://schemas.microsoft.com/office/powerpoint/2010/main">
        <mc:Choice Requires="p14">
          <p:contentPart r:id="rId1" p14:bwMode="auto">
            <p14:nvContentPartPr>
              <p14:cNvPr id="141" name="Ink 140"/>
              <p14:cNvContentPartPr/>
              <p14:nvPr/>
            </p14:nvContentPartPr>
            <p14:xfrm>
              <a:off x="5949280" y="4489107"/>
              <a:ext cx="45720" cy="39600"/>
            </p14:xfrm>
          </p:contentPart>
        </mc:Choice>
        <mc:Fallback xmlns="">
          <p:pic>
            <p:nvPicPr>
              <p:cNvPr id="141" name="Ink 140"/>
            </p:nvPicPr>
            <p:blipFill>
              <a:blip r:embed="rId2"/>
            </p:blipFill>
            <p:spPr>
              <a:xfrm>
                <a:off x="5949280" y="4489107"/>
                <a:ext cx="45720" cy="3960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228600"/>
            <a:ext cx="8229600" cy="5897563"/>
          </a:xfrm>
          <a:ln>
            <a:solidFill>
              <a:schemeClr val="accent1"/>
            </a:solidFill>
          </a:ln>
        </p:spPr>
        <p:txBody>
          <a:bodyPr>
            <a:normAutofit/>
          </a:bodyPr>
          <a:lstStyle/>
          <a:p>
            <a:pPr>
              <a:buNone/>
            </a:pPr>
            <a:r>
              <a:rPr lang="en-US" sz="2000"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Let  the main memory size MM = 512 words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cache memory size CM = 64 words</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The block size = 16 words</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Then Number of blocks in main memory</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M = MM/block size =152/64 = 32 blocks</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Number of blocks in cache memory N = CM/block size=64/16 = 4 blocks</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Number of blocks in a particular cluster = M/N = 32/4 = 8</a:t>
            </a:r>
            <a:endParaRPr lang="en-US" sz="1800" dirty="0">
              <a:solidFill>
                <a:srgbClr val="002060"/>
              </a:solidFill>
              <a:latin typeface="Arial" panose="020B0604020202020204" pitchFamily="34" charset="0"/>
              <a:cs typeface="Arial" panose="020B0604020202020204" pitchFamily="34" charset="0"/>
            </a:endParaRPr>
          </a:p>
          <a:p>
            <a:pPr>
              <a:buNone/>
            </a:pPr>
            <a:r>
              <a:rPr lang="en-US" sz="2000" dirty="0"/>
              <a:t>          </a:t>
            </a:r>
            <a:endParaRPr lang="en-US" sz="2000" dirty="0"/>
          </a:p>
          <a:p>
            <a:pPr>
              <a:buNone/>
            </a:pPr>
            <a:r>
              <a:rPr lang="en-US" sz="2000" dirty="0"/>
              <a:t>                </a:t>
            </a:r>
            <a:r>
              <a:rPr lang="en-US" sz="2000" dirty="0">
                <a:solidFill>
                  <a:srgbClr val="C00000"/>
                </a:solidFill>
              </a:rPr>
              <a:t>TAG         000   001    010    011    100   101   110     111         Cache Memory</a:t>
            </a:r>
            <a:endParaRPr lang="en-US" sz="2000" dirty="0">
              <a:solidFill>
                <a:srgbClr val="C00000"/>
              </a:solidFill>
            </a:endParaRPr>
          </a:p>
          <a:p>
            <a:pPr>
              <a:buNone/>
            </a:pPr>
            <a:r>
              <a:rPr lang="en-US" sz="2000" dirty="0">
                <a:solidFill>
                  <a:srgbClr val="002060"/>
                </a:solidFill>
              </a:rPr>
              <a:t>    Main Memory   { 0,     4,       8,      </a:t>
            </a:r>
            <a:r>
              <a:rPr lang="en-US" sz="2000" dirty="0">
                <a:solidFill>
                  <a:schemeClr val="accent1"/>
                </a:solidFill>
              </a:rPr>
              <a:t>12</a:t>
            </a:r>
            <a:r>
              <a:rPr lang="en-US" sz="2000" dirty="0">
                <a:solidFill>
                  <a:srgbClr val="002060"/>
                </a:solidFill>
              </a:rPr>
              <a:t>,       16,    20,    24,     28 } ---</a:t>
            </a:r>
            <a:r>
              <a:rPr lang="en-US" sz="2000" dirty="0">
                <a:solidFill>
                  <a:srgbClr val="002060"/>
                </a:solidFill>
                <a:sym typeface="Wingdings" panose="05000000000000000000" pitchFamily="2" charset="2"/>
              </a:rPr>
              <a:t> 0  00  Blocks</a:t>
            </a:r>
            <a:endParaRPr lang="en-US" sz="2000" dirty="0">
              <a:solidFill>
                <a:srgbClr val="002060"/>
              </a:solidFill>
            </a:endParaRPr>
          </a:p>
          <a:p>
            <a:pPr>
              <a:buNone/>
            </a:pPr>
            <a:r>
              <a:rPr lang="en-US" sz="2000" dirty="0">
                <a:solidFill>
                  <a:srgbClr val="002060"/>
                </a:solidFill>
              </a:rPr>
              <a:t>             blocks       { 1,     </a:t>
            </a:r>
            <a:r>
              <a:rPr lang="en-US" sz="2000" dirty="0">
                <a:solidFill>
                  <a:schemeClr val="accent1"/>
                </a:solidFill>
              </a:rPr>
              <a:t>5</a:t>
            </a:r>
            <a:r>
              <a:rPr lang="en-US" sz="2000" dirty="0">
                <a:solidFill>
                  <a:srgbClr val="002060"/>
                </a:solidFill>
              </a:rPr>
              <a:t>,       9,      13,       17,    21,    25,     29}---</a:t>
            </a:r>
            <a:r>
              <a:rPr lang="en-US" sz="2000" dirty="0">
                <a:solidFill>
                  <a:srgbClr val="002060"/>
                </a:solidFill>
                <a:sym typeface="Wingdings" panose="05000000000000000000" pitchFamily="2" charset="2"/>
              </a:rPr>
              <a:t>  1   01</a:t>
            </a:r>
            <a:endParaRPr lang="en-US" sz="2000" dirty="0">
              <a:solidFill>
                <a:srgbClr val="002060"/>
              </a:solidFill>
              <a:sym typeface="Wingdings" panose="05000000000000000000" pitchFamily="2" charset="2"/>
            </a:endParaRPr>
          </a:p>
          <a:p>
            <a:pPr>
              <a:buNone/>
            </a:pPr>
            <a:r>
              <a:rPr lang="en-US" sz="2000" dirty="0">
                <a:solidFill>
                  <a:srgbClr val="002060"/>
                </a:solidFill>
                <a:sym typeface="Wingdings" panose="05000000000000000000" pitchFamily="2" charset="2"/>
              </a:rPr>
              <a:t>                               { 2,     6,       10,    14,      18,    22,    </a:t>
            </a:r>
            <a:r>
              <a:rPr lang="en-US" sz="2000" dirty="0">
                <a:solidFill>
                  <a:schemeClr val="accent1"/>
                </a:solidFill>
                <a:sym typeface="Wingdings" panose="05000000000000000000" pitchFamily="2" charset="2"/>
              </a:rPr>
              <a:t>26</a:t>
            </a:r>
            <a:r>
              <a:rPr lang="en-US" sz="2000" dirty="0">
                <a:solidFill>
                  <a:srgbClr val="002060"/>
                </a:solidFill>
                <a:sym typeface="Wingdings" panose="05000000000000000000" pitchFamily="2" charset="2"/>
              </a:rPr>
              <a:t>,    30}---  2    10</a:t>
            </a:r>
            <a:endParaRPr lang="en-US" sz="2000" dirty="0">
              <a:solidFill>
                <a:srgbClr val="002060"/>
              </a:solidFill>
              <a:sym typeface="Wingdings" panose="05000000000000000000" pitchFamily="2" charset="2"/>
            </a:endParaRPr>
          </a:p>
          <a:p>
            <a:pPr>
              <a:buNone/>
            </a:pPr>
            <a:r>
              <a:rPr lang="en-US" sz="2000" dirty="0">
                <a:solidFill>
                  <a:srgbClr val="002060"/>
                </a:solidFill>
                <a:sym typeface="Wingdings" panose="05000000000000000000" pitchFamily="2" charset="2"/>
              </a:rPr>
              <a:t>                               {3,       </a:t>
            </a:r>
            <a:r>
              <a:rPr lang="en-US" sz="2000" dirty="0">
                <a:solidFill>
                  <a:schemeClr val="accent1"/>
                </a:solidFill>
                <a:sym typeface="Wingdings" panose="05000000000000000000" pitchFamily="2" charset="2"/>
              </a:rPr>
              <a:t>7</a:t>
            </a:r>
            <a:r>
              <a:rPr lang="en-US" sz="2000" dirty="0">
                <a:solidFill>
                  <a:srgbClr val="002060"/>
                </a:solidFill>
                <a:sym typeface="Wingdings" panose="05000000000000000000" pitchFamily="2" charset="2"/>
              </a:rPr>
              <a:t>,       11,    15,      19,    23,    27,    31}--- 3    11</a:t>
            </a:r>
            <a:endParaRPr lang="en-US" sz="2000" dirty="0">
              <a:solidFill>
                <a:srgbClr val="002060"/>
              </a:solidFill>
              <a:sym typeface="Wingdings" panose="05000000000000000000" pitchFamily="2" charset="2"/>
            </a:endParaRPr>
          </a:p>
          <a:p>
            <a:pPr>
              <a:buNone/>
            </a:pPr>
            <a:r>
              <a:rPr lang="en-US" sz="2000" dirty="0">
                <a:solidFill>
                  <a:srgbClr val="002060"/>
                </a:solidFill>
                <a:sym typeface="Wingdings" panose="05000000000000000000" pitchFamily="2" charset="2"/>
              </a:rPr>
              <a:t>         </a:t>
            </a:r>
            <a:endParaRPr lang="en-US" sz="2000" dirty="0">
              <a:solidFill>
                <a:srgbClr val="002060"/>
              </a:solidFill>
              <a:sym typeface="Wingdings" panose="05000000000000000000" pitchFamily="2" charset="2"/>
            </a:endParaRPr>
          </a:p>
          <a:p>
            <a:pPr>
              <a:buNone/>
            </a:pPr>
            <a:r>
              <a:rPr lang="en-US" sz="2000" dirty="0">
                <a:solidFill>
                  <a:srgbClr val="002060"/>
                </a:solidFill>
                <a:latin typeface="Arial" panose="020B0604020202020204" pitchFamily="34" charset="0"/>
                <a:cs typeface="Arial" panose="020B0604020202020204" pitchFamily="34" charset="0"/>
                <a:sym typeface="Wingdings" panose="05000000000000000000" pitchFamily="2" charset="2"/>
              </a:rPr>
              <a:t>               Let the cache the  block number – 5 , 7, 12 , 26</a:t>
            </a:r>
            <a:endParaRPr lang="en-US" sz="20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BD375726-5F3D-4556-A773-404DF9D52BD2}" type="datetime1">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179" name="Ink 178"/>
              <p14:cNvContentPartPr/>
              <p14:nvPr/>
            </p14:nvContentPartPr>
            <p14:xfrm>
              <a:off x="5608720" y="4426107"/>
              <a:ext cx="15840" cy="6120"/>
            </p14:xfrm>
          </p:contentPart>
        </mc:Choice>
        <mc:Fallback xmlns="">
          <p:pic>
            <p:nvPicPr>
              <p:cNvPr id="179" name="Ink 178"/>
            </p:nvPicPr>
            <p:blipFill>
              <a:blip r:embed="rId2"/>
            </p:blipFill>
            <p:spPr>
              <a:xfrm>
                <a:off x="5608720" y="4426107"/>
                <a:ext cx="15840" cy="61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56" name="Ink 355"/>
              <p14:cNvContentPartPr/>
              <p14:nvPr/>
            </p14:nvContentPartPr>
            <p14:xfrm>
              <a:off x="5831560" y="5940987"/>
              <a:ext cx="2160" cy="5400"/>
            </p14:xfrm>
          </p:contentPart>
        </mc:Choice>
        <mc:Fallback xmlns="">
          <p:pic>
            <p:nvPicPr>
              <p:cNvPr id="356" name="Ink 355"/>
            </p:nvPicPr>
            <p:blipFill>
              <a:blip r:embed="rId4"/>
            </p:blipFill>
            <p:spPr>
              <a:xfrm>
                <a:off x="5831560" y="5940987"/>
                <a:ext cx="2160" cy="540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304800"/>
            <a:ext cx="8229600" cy="5821363"/>
          </a:xfrm>
          <a:ln>
            <a:solidFill>
              <a:schemeClr val="tx1"/>
            </a:solidFill>
          </a:ln>
        </p:spPr>
        <p:txBody>
          <a:bodyPr>
            <a:normAutofit fontScale="92500" lnSpcReduction="20000"/>
          </a:bodyPr>
          <a:lstStyle/>
          <a:p>
            <a:pPr>
              <a:buNone/>
            </a:pPr>
            <a:r>
              <a:rPr lang="en-US" sz="1900" dirty="0">
                <a:solidFill>
                  <a:srgbClr val="002060"/>
                </a:solidFill>
                <a:latin typeface="Arial" panose="020B0604020202020204" pitchFamily="34" charset="0"/>
                <a:cs typeface="Arial" panose="020B0604020202020204" pitchFamily="34" charset="0"/>
              </a:rPr>
              <a:t>   Example – 1</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Suppose the processor want to access the data content in physical address</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(400)</a:t>
            </a:r>
            <a:r>
              <a:rPr lang="en-US" sz="1200" dirty="0">
                <a:solidFill>
                  <a:srgbClr val="002060"/>
                </a:solidFill>
                <a:latin typeface="Arial" panose="020B0604020202020204" pitchFamily="34" charset="0"/>
                <a:cs typeface="Arial" panose="020B0604020202020204" pitchFamily="34" charset="0"/>
              </a:rPr>
              <a:t>10</a:t>
            </a:r>
            <a:r>
              <a:rPr lang="en-US" sz="1900" dirty="0">
                <a:solidFill>
                  <a:srgbClr val="002060"/>
                </a:solidFill>
                <a:latin typeface="Arial" panose="020B0604020202020204" pitchFamily="34" charset="0"/>
                <a:cs typeface="Arial" panose="020B0604020202020204" pitchFamily="34" charset="0"/>
              </a:rPr>
              <a:t>  from  the  memory. Find out whether it is a cache hit or a miss.</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Sol-</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The binary equivalent of (400)</a:t>
            </a:r>
            <a:r>
              <a:rPr lang="en-US" sz="1200" dirty="0">
                <a:solidFill>
                  <a:srgbClr val="002060"/>
                </a:solidFill>
                <a:latin typeface="Arial" panose="020B0604020202020204" pitchFamily="34" charset="0"/>
                <a:cs typeface="Arial" panose="020B0604020202020204" pitchFamily="34" charset="0"/>
              </a:rPr>
              <a:t>10</a:t>
            </a:r>
            <a:r>
              <a:rPr lang="en-US" sz="1900" dirty="0">
                <a:solidFill>
                  <a:srgbClr val="002060"/>
                </a:solidFill>
                <a:latin typeface="Arial" panose="020B0604020202020204" pitchFamily="34" charset="0"/>
                <a:cs typeface="Arial" panose="020B0604020202020204" pitchFamily="34" charset="0"/>
              </a:rPr>
              <a:t>  =(110010000)</a:t>
            </a:r>
            <a:r>
              <a:rPr lang="en-US" sz="1200" dirty="0">
                <a:solidFill>
                  <a:srgbClr val="002060"/>
                </a:solidFill>
                <a:latin typeface="Arial" panose="020B0604020202020204" pitchFamily="34" charset="0"/>
                <a:cs typeface="Arial" panose="020B0604020202020204" pitchFamily="34" charset="0"/>
              </a:rPr>
              <a:t>2</a:t>
            </a:r>
            <a:endParaRPr lang="en-US" sz="12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since 110  is  not  present in the cache block number 01. so it is miss </a:t>
            </a:r>
            <a:endParaRPr lang="en-US" sz="1900" dirty="0">
              <a:solidFill>
                <a:srgbClr val="002060"/>
              </a:solidFill>
              <a:latin typeface="Arial" panose="020B0604020202020204" pitchFamily="34" charset="0"/>
              <a:cs typeface="Arial" panose="020B0604020202020204" pitchFamily="34" charset="0"/>
            </a:endParaRPr>
          </a:p>
          <a:p>
            <a:endParaRPr lang="en-US" sz="2000" dirty="0"/>
          </a:p>
          <a:p>
            <a:endParaRPr lang="en-US" sz="1100" dirty="0"/>
          </a:p>
          <a:p>
            <a:endParaRPr lang="en-US" sz="1100" dirty="0"/>
          </a:p>
          <a:p>
            <a:pPr>
              <a:buNone/>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a:buNone/>
            </a:pPr>
            <a:r>
              <a:rPr lang="en-US" sz="1100" dirty="0"/>
              <a:t>                                </a:t>
            </a:r>
            <a:endParaRPr lang="en-US" sz="1100" dirty="0"/>
          </a:p>
          <a:p>
            <a:pPr>
              <a:buNone/>
            </a:pPr>
            <a:r>
              <a:rPr lang="en-US" sz="1900" dirty="0">
                <a:solidFill>
                  <a:srgbClr val="002060"/>
                </a:solidFill>
                <a:latin typeface="Arial" panose="020B0604020202020204" pitchFamily="34" charset="0"/>
                <a:cs typeface="Arial" panose="020B0604020202020204" pitchFamily="34" charset="0"/>
              </a:rPr>
              <a:t>                         TAG=log(M/N)            cache           word  offset</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block              log(P)</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offset  </a:t>
            </a:r>
            <a:endParaRPr lang="en-US" sz="1900" dirty="0">
              <a:solidFill>
                <a:srgbClr val="002060"/>
              </a:solidFill>
              <a:latin typeface="Arial" panose="020B0604020202020204" pitchFamily="34" charset="0"/>
              <a:cs typeface="Arial" panose="020B0604020202020204" pitchFamily="34" charset="0"/>
            </a:endParaRPr>
          </a:p>
          <a:p>
            <a:pPr>
              <a:buNone/>
            </a:pPr>
            <a:r>
              <a:rPr lang="en-US" sz="1900" dirty="0">
                <a:solidFill>
                  <a:srgbClr val="002060"/>
                </a:solidFill>
                <a:latin typeface="Arial" panose="020B0604020202020204" pitchFamily="34" charset="0"/>
                <a:cs typeface="Arial" panose="020B0604020202020204" pitchFamily="34" charset="0"/>
              </a:rPr>
              <a:t>                                                             log N</a:t>
            </a:r>
            <a:endParaRPr lang="en-US" sz="1900" dirty="0">
              <a:solidFill>
                <a:srgbClr val="002060"/>
              </a:solidFill>
              <a:latin typeface="Arial" panose="020B0604020202020204" pitchFamily="34" charset="0"/>
              <a:cs typeface="Arial" panose="020B0604020202020204" pitchFamily="34" charset="0"/>
            </a:endParaRPr>
          </a:p>
        </p:txBody>
      </p:sp>
      <p:sp>
        <p:nvSpPr>
          <p:cNvPr id="4" name="Round Single Corner Rectangle 3"/>
          <p:cNvSpPr/>
          <p:nvPr/>
        </p:nvSpPr>
        <p:spPr>
          <a:xfrm>
            <a:off x="2057400" y="3886200"/>
            <a:ext cx="1981200" cy="68580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1        1      0</a:t>
            </a:r>
            <a:endParaRPr lang="en-US" dirty="0">
              <a:solidFill>
                <a:schemeClr val="tx1"/>
              </a:solidFill>
            </a:endParaRPr>
          </a:p>
        </p:txBody>
      </p:sp>
      <p:sp>
        <p:nvSpPr>
          <p:cNvPr id="5" name="Round Single Corner Rectangle 4"/>
          <p:cNvSpPr/>
          <p:nvPr/>
        </p:nvSpPr>
        <p:spPr>
          <a:xfrm>
            <a:off x="4038600" y="3886200"/>
            <a:ext cx="1066800" cy="685800"/>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0     1</a:t>
            </a:r>
            <a:endParaRPr lang="en-US" dirty="0">
              <a:solidFill>
                <a:schemeClr val="tx1"/>
              </a:solidFill>
            </a:endParaRPr>
          </a:p>
        </p:txBody>
      </p:sp>
      <p:sp>
        <p:nvSpPr>
          <p:cNvPr id="6" name="Round Single Corner Rectangle 5"/>
          <p:cNvSpPr/>
          <p:nvPr/>
        </p:nvSpPr>
        <p:spPr>
          <a:xfrm>
            <a:off x="5105400" y="3886200"/>
            <a:ext cx="1676400" cy="68580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0    0   0    0</a:t>
            </a:r>
            <a:endParaRPr lang="en-US" dirty="0">
              <a:solidFill>
                <a:schemeClr val="tx1"/>
              </a:solidFill>
            </a:endParaRPr>
          </a:p>
        </p:txBody>
      </p:sp>
      <p:cxnSp>
        <p:nvCxnSpPr>
          <p:cNvPr id="10" name="Straight Connector 9"/>
          <p:cNvCxnSpPr/>
          <p:nvPr/>
        </p:nvCxnSpPr>
        <p:spPr>
          <a:xfrm rot="5400000">
            <a:off x="3352800" y="5257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457700" y="52197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94212646-2CD3-477B-99BD-A76AF81BB685}" type="datetime1">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228600"/>
            <a:ext cx="8229600" cy="5897563"/>
          </a:xfrm>
          <a:ln>
            <a:solidFill>
              <a:schemeClr val="tx1"/>
            </a:solidFill>
          </a:ln>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Example-2</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processor want to access the data content in memory location (199)</a:t>
            </a:r>
            <a:r>
              <a:rPr lang="en-US" sz="1100" dirty="0">
                <a:solidFill>
                  <a:srgbClr val="002060"/>
                </a:solidFill>
                <a:latin typeface="Arial" panose="020B0604020202020204" pitchFamily="34" charset="0"/>
                <a:cs typeface="Arial" panose="020B0604020202020204" pitchFamily="34" charset="0"/>
              </a:rPr>
              <a:t>10</a:t>
            </a:r>
            <a:r>
              <a:rPr lang="en-US" sz="1800" dirty="0">
                <a:solidFill>
                  <a:srgbClr val="002060"/>
                </a:solidFill>
                <a:latin typeface="Arial" panose="020B0604020202020204" pitchFamily="34" charset="0"/>
                <a:cs typeface="Arial" panose="020B0604020202020204" pitchFamily="34" charset="0"/>
              </a:rPr>
              <a:t>.</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We have to find whether it is a hit or a miss.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Explanation-</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Binary equivalent of (199)</a:t>
            </a:r>
            <a:r>
              <a:rPr lang="en-US" sz="1100" dirty="0">
                <a:solidFill>
                  <a:srgbClr val="002060"/>
                </a:solidFill>
                <a:latin typeface="Arial" panose="020B0604020202020204" pitchFamily="34" charset="0"/>
                <a:cs typeface="Arial" panose="020B0604020202020204" pitchFamily="34" charset="0"/>
              </a:rPr>
              <a:t>10</a:t>
            </a:r>
            <a:r>
              <a:rPr lang="en-US" sz="1800" dirty="0">
                <a:solidFill>
                  <a:srgbClr val="002060"/>
                </a:solidFill>
                <a:latin typeface="Arial" panose="020B0604020202020204" pitchFamily="34" charset="0"/>
                <a:cs typeface="Arial" panose="020B0604020202020204" pitchFamily="34" charset="0"/>
              </a:rPr>
              <a:t>  = (011000111)</a:t>
            </a:r>
            <a:r>
              <a:rPr lang="en-US" sz="1100" dirty="0">
                <a:solidFill>
                  <a:srgbClr val="002060"/>
                </a:solidFill>
                <a:latin typeface="Arial" panose="020B0604020202020204" pitchFamily="34" charset="0"/>
                <a:cs typeface="Arial" panose="020B0604020202020204" pitchFamily="34" charset="0"/>
              </a:rPr>
              <a:t>2</a:t>
            </a:r>
            <a:endParaRPr lang="en-US" sz="1100" dirty="0">
              <a:solidFill>
                <a:srgbClr val="002060"/>
              </a:solidFill>
              <a:latin typeface="Arial" panose="020B0604020202020204" pitchFamily="34" charset="0"/>
              <a:cs typeface="Arial" panose="020B0604020202020204" pitchFamily="34" charset="0"/>
            </a:endParaRPr>
          </a:p>
          <a:p>
            <a:pPr>
              <a:buNone/>
            </a:pPr>
            <a:r>
              <a:rPr lang="en-US" sz="2000" dirty="0"/>
              <a:t> </a:t>
            </a:r>
            <a:endParaRPr lang="en-US" sz="2000" dirty="0"/>
          </a:p>
          <a:p>
            <a:endParaRPr lang="en-US" sz="2000" dirty="0"/>
          </a:p>
          <a:p>
            <a:pPr>
              <a:buNone/>
            </a:pPr>
            <a:endParaRPr lang="en-US" sz="1100" dirty="0"/>
          </a:p>
          <a:p>
            <a:pPr>
              <a:buNone/>
            </a:pPr>
            <a:r>
              <a:rPr lang="en-US" sz="1100"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The tag bit 011 present in the block no 00 . So it is a hit.</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FF0000"/>
              </a:solidFill>
              <a:latin typeface="Arial" panose="020B0604020202020204" pitchFamily="34" charset="0"/>
              <a:cs typeface="Arial" panose="020B0604020202020204" pitchFamily="34" charset="0"/>
            </a:endParaRPr>
          </a:p>
          <a:p>
            <a:pPr>
              <a:buNone/>
            </a:pPr>
            <a:r>
              <a:rPr lang="en-US" sz="1800" dirty="0">
                <a:solidFill>
                  <a:srgbClr val="FF0000"/>
                </a:solidFill>
                <a:latin typeface="Arial" panose="020B0604020202020204" pitchFamily="34" charset="0"/>
                <a:cs typeface="Arial" panose="020B0604020202020204" pitchFamily="34" charset="0"/>
              </a:rPr>
              <a:t> Advantages- </a:t>
            </a:r>
            <a:endParaRPr lang="en-US" sz="1800" dirty="0">
              <a:solidFill>
                <a:srgbClr val="FF000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  simplest mapping technique.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2.  Less number of tag bits and less tag comparator required.</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FF0000"/>
                </a:solidFill>
                <a:latin typeface="Arial" panose="020B0604020202020204" pitchFamily="34" charset="0"/>
                <a:cs typeface="Arial" panose="020B0604020202020204" pitchFamily="34" charset="0"/>
              </a:rPr>
              <a:t>Disadvantages-</a:t>
            </a:r>
            <a:endParaRPr lang="en-US" sz="1800" dirty="0">
              <a:solidFill>
                <a:srgbClr val="FF000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  It is a slowest mapping technique and requires more block movement.     </a:t>
            </a: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752600" y="22860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0     1     1</a:t>
            </a:r>
            <a:endParaRPr lang="en-US" dirty="0">
              <a:solidFill>
                <a:schemeClr val="tx1"/>
              </a:solidFill>
            </a:endParaRPr>
          </a:p>
        </p:txBody>
      </p:sp>
      <p:sp>
        <p:nvSpPr>
          <p:cNvPr id="5" name="Rectangle 4"/>
          <p:cNvSpPr/>
          <p:nvPr/>
        </p:nvSpPr>
        <p:spPr>
          <a:xfrm>
            <a:off x="3581400" y="2286000"/>
            <a:ext cx="1981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0    0    </a:t>
            </a:r>
            <a:endParaRPr lang="en-US" dirty="0">
              <a:solidFill>
                <a:schemeClr val="tx1"/>
              </a:solidFill>
            </a:endParaRPr>
          </a:p>
        </p:txBody>
      </p:sp>
      <p:sp>
        <p:nvSpPr>
          <p:cNvPr id="6" name="Rectangle 5"/>
          <p:cNvSpPr/>
          <p:nvPr/>
        </p:nvSpPr>
        <p:spPr>
          <a:xfrm>
            <a:off x="5562600" y="2286000"/>
            <a:ext cx="1600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0   1   1   1</a:t>
            </a:r>
            <a:endParaRPr lang="en-US" dirty="0">
              <a:solidFill>
                <a:schemeClr val="tx1"/>
              </a:solidFill>
            </a:endParaRPr>
          </a:p>
        </p:txBody>
      </p:sp>
      <p:sp>
        <p:nvSpPr>
          <p:cNvPr id="7" name="Date Placeholder 6"/>
          <p:cNvSpPr>
            <a:spLocks noGrp="1"/>
          </p:cNvSpPr>
          <p:nvPr>
            <p:ph type="dt" sz="half" idx="10"/>
          </p:nvPr>
        </p:nvSpPr>
        <p:spPr/>
        <p:txBody>
          <a:bodyPr/>
          <a:lstStyle/>
          <a:p>
            <a:fld id="{ECFACDB4-6B6F-4E67-BC8C-1F0B6E869AA3}" type="datetime1">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8" name="Ink 7"/>
              <p14:cNvContentPartPr/>
              <p14:nvPr/>
            </p14:nvContentPartPr>
            <p14:xfrm>
              <a:off x="5440600" y="1568427"/>
              <a:ext cx="59760" cy="22680"/>
            </p14:xfrm>
          </p:contentPart>
        </mc:Choice>
        <mc:Fallback xmlns="">
          <p:pic>
            <p:nvPicPr>
              <p:cNvPr id="8" name="Ink 7"/>
            </p:nvPicPr>
            <p:blipFill>
              <a:blip r:embed="rId2"/>
            </p:blipFill>
            <p:spPr>
              <a:xfrm>
                <a:off x="5440600" y="1568427"/>
                <a:ext cx="59760" cy="2268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rmAutofit/>
          </a:bodyPr>
          <a:lstStyle/>
          <a:p>
            <a:r>
              <a:rPr lang="en-US" sz="3200" b="1" dirty="0">
                <a:solidFill>
                  <a:srgbClr val="C00000"/>
                </a:solidFill>
              </a:rPr>
              <a:t>ASSOCIATIVE  MAPPING</a:t>
            </a:r>
            <a:r>
              <a:rPr lang="en-US" sz="3200" b="1" dirty="0"/>
              <a:t>                    </a:t>
            </a:r>
            <a:endParaRPr lang="en-US" sz="3200" b="1" dirty="0"/>
          </a:p>
        </p:txBody>
      </p:sp>
      <p:sp>
        <p:nvSpPr>
          <p:cNvPr id="3" name="Content Placeholder 2"/>
          <p:cNvSpPr>
            <a:spLocks noGrp="1"/>
          </p:cNvSpPr>
          <p:nvPr>
            <p:ph sz="quarter" idx="1"/>
          </p:nvPr>
        </p:nvSpPr>
        <p:spPr>
          <a:xfrm>
            <a:off x="457200" y="1371600"/>
            <a:ext cx="8229600" cy="5181600"/>
          </a:xfrm>
          <a:ln>
            <a:solidFill>
              <a:schemeClr val="tx1"/>
            </a:solidFill>
          </a:ln>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In associative mapping any block of main memory can be placed any where in cache memory . In this case, the physical memory address can be divided  as a tag and a word field.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tag field uniquely identifies a block of main memory. To determine whether a block is in cache or not, each cache blocks are to be tested. Hence the number of tag comparator is equal to number of cache blocks. </a:t>
            </a:r>
            <a:endParaRPr lang="en-US" sz="1800" dirty="0">
              <a:solidFill>
                <a:srgbClr val="002060"/>
              </a:solidFill>
              <a:latin typeface="Arial" panose="020B0604020202020204" pitchFamily="34" charset="0"/>
              <a:cs typeface="Arial" panose="020B0604020202020204" pitchFamily="34" charset="0"/>
            </a:endParaRPr>
          </a:p>
          <a:p>
            <a:pPr>
              <a:buNone/>
            </a:pPr>
            <a:r>
              <a:rPr lang="en-US" sz="2000" dirty="0"/>
              <a:t> </a:t>
            </a:r>
            <a:endParaRPr lang="en-US" sz="2000" dirty="0"/>
          </a:p>
          <a:p>
            <a:pPr>
              <a:buNone/>
            </a:pPr>
            <a:r>
              <a:rPr lang="en-US" sz="2000" dirty="0"/>
              <a:t> </a:t>
            </a:r>
            <a:endParaRPr lang="en-US" sz="2000" dirty="0"/>
          </a:p>
          <a:p>
            <a:pPr>
              <a:buNone/>
            </a:pPr>
            <a:r>
              <a:rPr lang="en-US" sz="1800" dirty="0">
                <a:solidFill>
                  <a:srgbClr val="002060"/>
                </a:solidFill>
                <a:latin typeface="Arial" panose="020B0604020202020204" pitchFamily="34" charset="0"/>
                <a:cs typeface="Arial" panose="020B0604020202020204" pitchFamily="34" charset="0"/>
              </a:rPr>
              <a:t>                                    physical address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log M  = s                       log P = w</a:t>
            </a: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371600" y="5105400"/>
            <a:ext cx="1981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TAG</a:t>
            </a:r>
            <a:endParaRPr lang="en-US" dirty="0">
              <a:solidFill>
                <a:srgbClr val="002060"/>
              </a:solidFill>
              <a:latin typeface="Arial" panose="020B0604020202020204" pitchFamily="34" charset="0"/>
              <a:cs typeface="Arial" panose="020B0604020202020204" pitchFamily="34" charset="0"/>
            </a:endParaRPr>
          </a:p>
        </p:txBody>
      </p:sp>
      <p:sp>
        <p:nvSpPr>
          <p:cNvPr id="5" name="Rectangle 4"/>
          <p:cNvSpPr/>
          <p:nvPr/>
        </p:nvSpPr>
        <p:spPr>
          <a:xfrm>
            <a:off x="3352800" y="5105400"/>
            <a:ext cx="2895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Word offset</a:t>
            </a:r>
            <a:endParaRPr lang="en-US" dirty="0">
              <a:solidFill>
                <a:srgbClr val="002060"/>
              </a:solidFill>
              <a:latin typeface="Arial" panose="020B0604020202020204" pitchFamily="34" charset="0"/>
              <a:cs typeface="Arial" panose="020B0604020202020204" pitchFamily="34" charset="0"/>
            </a:endParaRPr>
          </a:p>
        </p:txBody>
      </p:sp>
      <p:cxnSp>
        <p:nvCxnSpPr>
          <p:cNvPr id="7" name="Straight Connector 6"/>
          <p:cNvCxnSpPr/>
          <p:nvPr/>
        </p:nvCxnSpPr>
        <p:spPr>
          <a:xfrm rot="5400000">
            <a:off x="2971800" y="4724400"/>
            <a:ext cx="76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C43CBD83-57C9-4F4F-8AC0-0DE49161139D}" type="datetime1">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18" name="Ink 17"/>
              <p14:cNvContentPartPr/>
              <p14:nvPr/>
            </p14:nvContentPartPr>
            <p14:xfrm>
              <a:off x="-2749760" y="3000147"/>
              <a:ext cx="2621520" cy="845280"/>
            </p14:xfrm>
          </p:contentPart>
        </mc:Choice>
        <mc:Fallback xmlns="">
          <p:pic>
            <p:nvPicPr>
              <p:cNvPr id="18" name="Ink 17"/>
            </p:nvPicPr>
            <p:blipFill>
              <a:blip r:embed="rId2"/>
            </p:blipFill>
            <p:spPr>
              <a:xfrm>
                <a:off x="-2749760" y="3000147"/>
                <a:ext cx="2621520" cy="84528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br>
              <a:rPr lang="en-US" dirty="0"/>
            </a:br>
            <a:r>
              <a:rPr lang="en-US" dirty="0"/>
              <a:t>                               </a:t>
            </a:r>
            <a:endParaRPr lang="en-US" dirty="0"/>
          </a:p>
        </p:txBody>
      </p:sp>
      <p:sp>
        <p:nvSpPr>
          <p:cNvPr id="3" name="Content Placeholder 2"/>
          <p:cNvSpPr>
            <a:spLocks noGrp="1"/>
          </p:cNvSpPr>
          <p:nvPr>
            <p:ph sz="quarter" idx="1"/>
          </p:nvPr>
        </p:nvSpPr>
        <p:spPr>
          <a:xfrm>
            <a:off x="457200" y="0"/>
            <a:ext cx="8229600" cy="6858000"/>
          </a:xfrm>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Address length = (s + w) bits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Number of addressable units = 2</a:t>
            </a:r>
            <a:r>
              <a:rPr lang="en-US" sz="1800" baseline="30000" dirty="0">
                <a:solidFill>
                  <a:srgbClr val="002060"/>
                </a:solidFill>
                <a:latin typeface="Arial" panose="020B0604020202020204" pitchFamily="34" charset="0"/>
                <a:cs typeface="Arial" panose="020B0604020202020204" pitchFamily="34" charset="0"/>
              </a:rPr>
              <a:t>(</a:t>
            </a:r>
            <a:r>
              <a:rPr lang="en-US" sz="1800" baseline="30000" dirty="0" err="1">
                <a:solidFill>
                  <a:srgbClr val="002060"/>
                </a:solidFill>
                <a:latin typeface="Arial" panose="020B0604020202020204" pitchFamily="34" charset="0"/>
                <a:cs typeface="Arial" panose="020B0604020202020204" pitchFamily="34" charset="0"/>
              </a:rPr>
              <a:t>s+w</a:t>
            </a:r>
            <a:r>
              <a:rPr lang="en-US" sz="1800" baseline="30000" dirty="0">
                <a:solidFill>
                  <a:srgbClr val="002060"/>
                </a:solidFill>
                <a:latin typeface="Arial" panose="020B0604020202020204" pitchFamily="34" charset="0"/>
                <a:cs typeface="Arial" panose="020B0604020202020204" pitchFamily="34" charset="0"/>
              </a:rPr>
              <a:t>)</a:t>
            </a: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Block size = line size =  P = 2</a:t>
            </a:r>
            <a:r>
              <a:rPr lang="en-US" sz="1800" baseline="30000" dirty="0">
                <a:solidFill>
                  <a:srgbClr val="002060"/>
                </a:solidFill>
                <a:latin typeface="Arial" panose="020B0604020202020204" pitchFamily="34" charset="0"/>
                <a:cs typeface="Arial" panose="020B0604020202020204" pitchFamily="34" charset="0"/>
              </a:rPr>
              <a:t>w</a:t>
            </a:r>
            <a:r>
              <a:rPr lang="en-US" sz="1800" dirty="0">
                <a:solidFill>
                  <a:srgbClr val="002060"/>
                </a:solidFill>
                <a:latin typeface="Arial" panose="020B0604020202020204" pitchFamily="34" charset="0"/>
                <a:cs typeface="Arial" panose="020B0604020202020204" pitchFamily="34" charset="0"/>
              </a:rPr>
              <a:t>  words or bytes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Number of blocks in main memory = M=2</a:t>
            </a:r>
            <a:r>
              <a:rPr lang="en-US" sz="1800" baseline="30000" dirty="0">
                <a:solidFill>
                  <a:srgbClr val="002060"/>
                </a:solidFill>
                <a:latin typeface="Arial" panose="020B0604020202020204" pitchFamily="34" charset="0"/>
                <a:cs typeface="Arial" panose="020B0604020202020204" pitchFamily="34" charset="0"/>
              </a:rPr>
              <a:t>s</a:t>
            </a: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Size of tag = s bits </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r>
              <a:rPr lang="en-US" sz="2000" dirty="0">
                <a:solidFill>
                  <a:srgbClr val="FF0000"/>
                </a:solidFill>
                <a:latin typeface="+mj-lt"/>
              </a:rPr>
              <a:t>Advantages-</a:t>
            </a:r>
            <a:endParaRPr lang="en-US" sz="2000" dirty="0">
              <a:solidFill>
                <a:srgbClr val="FF0000"/>
              </a:solidFill>
              <a:latin typeface="+mj-lt"/>
            </a:endParaRPr>
          </a:p>
          <a:p>
            <a:pPr>
              <a:buNone/>
            </a:pPr>
            <a:r>
              <a:rPr lang="en-US" sz="2000" dirty="0">
                <a:solidFill>
                  <a:srgbClr val="002060"/>
                </a:solidFill>
                <a:latin typeface="+mj-lt"/>
              </a:rPr>
              <a:t>1. Each block of main memory can be mapped in to any block of cache memory.</a:t>
            </a:r>
            <a:endParaRPr lang="en-US" sz="2000" dirty="0">
              <a:solidFill>
                <a:srgbClr val="002060"/>
              </a:solidFill>
              <a:latin typeface="+mj-lt"/>
            </a:endParaRPr>
          </a:p>
          <a:p>
            <a:pPr>
              <a:buNone/>
            </a:pPr>
            <a:r>
              <a:rPr lang="en-US" sz="2000" dirty="0">
                <a:solidFill>
                  <a:srgbClr val="FF0000"/>
                </a:solidFill>
                <a:latin typeface="+mj-lt"/>
              </a:rPr>
              <a:t>Disadvantages-</a:t>
            </a:r>
            <a:endParaRPr lang="en-US" sz="2000" dirty="0">
              <a:solidFill>
                <a:srgbClr val="FF0000"/>
              </a:solidFill>
              <a:latin typeface="+mj-lt"/>
            </a:endParaRPr>
          </a:p>
          <a:p>
            <a:pPr>
              <a:buNone/>
            </a:pPr>
            <a:r>
              <a:rPr lang="en-US" sz="2000" dirty="0">
                <a:solidFill>
                  <a:srgbClr val="002060"/>
                </a:solidFill>
                <a:latin typeface="+mj-lt"/>
              </a:rPr>
              <a:t>1.  More tag bits are there and hence more TAG memory required.</a:t>
            </a:r>
            <a:endParaRPr lang="en-US" sz="2000" dirty="0">
              <a:solidFill>
                <a:srgbClr val="002060"/>
              </a:solidFill>
              <a:latin typeface="+mj-lt"/>
            </a:endParaRPr>
          </a:p>
          <a:p>
            <a:pPr>
              <a:buNone/>
            </a:pPr>
            <a:r>
              <a:rPr lang="en-US" sz="2000" dirty="0">
                <a:solidFill>
                  <a:srgbClr val="002060"/>
                </a:solidFill>
                <a:latin typeface="+mj-lt"/>
              </a:rPr>
              <a:t>2.  More comparator required  and hence it is more costly. </a:t>
            </a:r>
            <a:endParaRPr lang="en-US" sz="2000" dirty="0">
              <a:solidFill>
                <a:srgbClr val="002060"/>
              </a:solidFill>
              <a:latin typeface="+mj-lt"/>
            </a:endParaRPr>
          </a:p>
          <a:p>
            <a:pPr>
              <a:buNone/>
            </a:pPr>
            <a:endParaRPr lang="en-US" sz="2000" dirty="0"/>
          </a:p>
        </p:txBody>
      </p:sp>
      <p:pic>
        <p:nvPicPr>
          <p:cNvPr id="4" name="Picture 2"/>
          <p:cNvPicPr>
            <a:picLocks noChangeAspect="1" noChangeArrowheads="1"/>
          </p:cNvPicPr>
          <p:nvPr/>
        </p:nvPicPr>
        <p:blipFill>
          <a:blip r:embed="rId1"/>
          <a:srcRect/>
          <a:stretch>
            <a:fillRect/>
          </a:stretch>
        </p:blipFill>
        <p:spPr bwMode="auto">
          <a:xfrm>
            <a:off x="990600" y="1905000"/>
            <a:ext cx="6400800" cy="2057400"/>
          </a:xfrm>
          <a:prstGeom prst="rect">
            <a:avLst/>
          </a:prstGeom>
          <a:noFill/>
          <a:ln w="9525">
            <a:noFill/>
            <a:round/>
          </a:ln>
          <a:effectLst/>
        </p:spPr>
      </p:pic>
      <p:sp>
        <p:nvSpPr>
          <p:cNvPr id="5" name="TextBox 4"/>
          <p:cNvSpPr txBox="1"/>
          <p:nvPr/>
        </p:nvSpPr>
        <p:spPr>
          <a:xfrm>
            <a:off x="1981200" y="4038600"/>
            <a:ext cx="53340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(Fig-9 associative memory mapping)</a:t>
            </a:r>
            <a:endParaRPr lang="en-US" dirty="0">
              <a:solidFill>
                <a:srgbClr val="00206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fld id="{10C623A3-6738-4DB8-A785-CDAEE1E3A8EC}" type="datetime1">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171" name="Ink 170"/>
              <p14:cNvContentPartPr/>
              <p14:nvPr/>
            </p14:nvContentPartPr>
            <p14:xfrm>
              <a:off x="-83320" y="911787"/>
              <a:ext cx="59400" cy="14760"/>
            </p14:xfrm>
          </p:contentPart>
        </mc:Choice>
        <mc:Fallback xmlns="">
          <p:pic>
            <p:nvPicPr>
              <p:cNvPr id="171" name="Ink 170"/>
            </p:nvPicPr>
            <p:blipFill>
              <a:blip r:embed="rId3"/>
            </p:blipFill>
            <p:spPr>
              <a:xfrm>
                <a:off x="-83320" y="911787"/>
                <a:ext cx="59400" cy="147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56" name="Ink 255"/>
              <p14:cNvContentPartPr/>
              <p14:nvPr/>
            </p14:nvContentPartPr>
            <p14:xfrm>
              <a:off x="382520" y="397707"/>
              <a:ext cx="7503840" cy="2005560"/>
            </p14:xfrm>
          </p:contentPart>
        </mc:Choice>
        <mc:Fallback xmlns="">
          <p:pic>
            <p:nvPicPr>
              <p:cNvPr id="256" name="Ink 255"/>
            </p:nvPicPr>
            <p:blipFill>
              <a:blip r:embed="rId5"/>
            </p:blipFill>
            <p:spPr>
              <a:xfrm>
                <a:off x="382520" y="397707"/>
                <a:ext cx="7503840" cy="2005560"/>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dirty="0">
                <a:solidFill>
                  <a:srgbClr val="C00000"/>
                </a:solidFill>
              </a:rPr>
              <a:t>SET ASSOCITIVE MAPPING                          </a:t>
            </a:r>
            <a:endParaRPr lang="en-US" sz="3200" b="1" dirty="0">
              <a:solidFill>
                <a:srgbClr val="C00000"/>
              </a:solidFill>
            </a:endParaRPr>
          </a:p>
        </p:txBody>
      </p:sp>
      <p:sp>
        <p:nvSpPr>
          <p:cNvPr id="3" name="Content Placeholder 2"/>
          <p:cNvSpPr>
            <a:spLocks noGrp="1"/>
          </p:cNvSpPr>
          <p:nvPr>
            <p:ph sz="quarter" idx="1"/>
          </p:nvPr>
        </p:nvSpPr>
        <p:spPr>
          <a:xfrm>
            <a:off x="457200" y="1295400"/>
            <a:ext cx="8229600" cy="5867400"/>
          </a:xfrm>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The set associative mapping is having  the  advantages of both direct mapping  and associative mapping.</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Here the cache is divided into logical sets.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In 4-way set association each set is allocated  with four cache blocks.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The physical address is divided into three fields.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 word offset</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2. set offset</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3.  tag  information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physical  address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log (MK/N)        log K                    log P</a:t>
            </a: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2286000" y="4800600"/>
            <a:ext cx="1447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TAG</a:t>
            </a:r>
            <a:endParaRPr lang="en-US" dirty="0">
              <a:solidFill>
                <a:srgbClr val="002060"/>
              </a:solidFill>
            </a:endParaRPr>
          </a:p>
        </p:txBody>
      </p:sp>
      <p:sp>
        <p:nvSpPr>
          <p:cNvPr id="5" name="Rectangle 4"/>
          <p:cNvSpPr/>
          <p:nvPr/>
        </p:nvSpPr>
        <p:spPr>
          <a:xfrm>
            <a:off x="3733800" y="4800600"/>
            <a:ext cx="1752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Set offset</a:t>
            </a:r>
            <a:endParaRPr lang="en-US" dirty="0">
              <a:solidFill>
                <a:srgbClr val="002060"/>
              </a:solidFill>
            </a:endParaRPr>
          </a:p>
        </p:txBody>
      </p:sp>
      <p:sp>
        <p:nvSpPr>
          <p:cNvPr id="6" name="Rectangle 5"/>
          <p:cNvSpPr/>
          <p:nvPr/>
        </p:nvSpPr>
        <p:spPr>
          <a:xfrm>
            <a:off x="5410200" y="4800600"/>
            <a:ext cx="15240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rgbClr val="002060"/>
                </a:solidFill>
              </a:rPr>
              <a:t>Word offset </a:t>
            </a:r>
            <a:r>
              <a:rPr lang="en-US" dirty="0"/>
              <a:t>w</a:t>
            </a:r>
            <a:endParaRPr lang="en-US" dirty="0"/>
          </a:p>
        </p:txBody>
      </p:sp>
      <p:cxnSp>
        <p:nvCxnSpPr>
          <p:cNvPr id="8" name="Straight Connector 7"/>
          <p:cNvCxnSpPr/>
          <p:nvPr/>
        </p:nvCxnSpPr>
        <p:spPr>
          <a:xfrm rot="5400000" flipH="1" flipV="1">
            <a:off x="2057400" y="4572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6705600" y="4572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2286000" y="4419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10200" y="43434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7AE9D397-0EEA-4A01-A529-1DFAA1BFC586}" type="datetime1">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304800"/>
            <a:ext cx="8229600" cy="5821363"/>
          </a:xfrm>
        </p:spPr>
        <p:txBody>
          <a:bodyPr>
            <a:normAutofit/>
          </a:bodyPr>
          <a:lstStyle/>
          <a:p>
            <a:r>
              <a:rPr lang="en-US" sz="1800" dirty="0">
                <a:solidFill>
                  <a:srgbClr val="002060"/>
                </a:solidFill>
                <a:latin typeface="Arial" panose="020B0604020202020204" pitchFamily="34" charset="0"/>
                <a:cs typeface="Arial" panose="020B0604020202020204" pitchFamily="34" charset="0"/>
              </a:rPr>
              <a:t>The cache consists of a number sets, each of which consists of a number of lines. The relationships are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m = v * k</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i</a:t>
            </a:r>
            <a:r>
              <a:rPr lang="en-US" sz="1800" dirty="0">
                <a:solidFill>
                  <a:srgbClr val="002060"/>
                </a:solidFill>
                <a:latin typeface="Arial" panose="020B0604020202020204" pitchFamily="34" charset="0"/>
                <a:cs typeface="Arial" panose="020B0604020202020204" pitchFamily="34" charset="0"/>
              </a:rPr>
              <a:t> =  j modulo v</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Where </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i</a:t>
            </a:r>
            <a:r>
              <a:rPr lang="en-US" sz="1800" dirty="0">
                <a:solidFill>
                  <a:srgbClr val="002060"/>
                </a:solidFill>
                <a:latin typeface="Arial" panose="020B0604020202020204" pitchFamily="34" charset="0"/>
                <a:cs typeface="Arial" panose="020B0604020202020204" pitchFamily="34" charset="0"/>
              </a:rPr>
              <a:t> = cache set number</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j = main memory block number</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m = number of lines in the cache </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v = number of sets </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  k = number of lines in each set</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This is referred to as k-way set-associative mapping</a:t>
            </a:r>
            <a:endParaRPr lang="en-US" sz="1800" dirty="0">
              <a:solidFill>
                <a:srgbClr val="002060"/>
              </a:solidFill>
              <a:latin typeface="Arial" panose="020B0604020202020204" pitchFamily="34" charset="0"/>
              <a:cs typeface="Arial" panose="020B0604020202020204" pitchFamily="34" charset="0"/>
            </a:endParaRPr>
          </a:p>
          <a:p>
            <a:endParaRPr lang="en-US" sz="2000" dirty="0"/>
          </a:p>
        </p:txBody>
      </p:sp>
      <p:sp>
        <p:nvSpPr>
          <p:cNvPr id="4" name="Date Placeholder 3"/>
          <p:cNvSpPr>
            <a:spLocks noGrp="1"/>
          </p:cNvSpPr>
          <p:nvPr>
            <p:ph type="dt" sz="half" idx="10"/>
          </p:nvPr>
        </p:nvSpPr>
        <p:spPr/>
        <p:txBody>
          <a:bodyPr/>
          <a:lstStyle/>
          <a:p>
            <a:fld id="{3E60BD69-2461-4D88-9AF6-7D6310F5EC0C}" type="datetime1">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                                   </a:t>
            </a:r>
            <a:endParaRPr lang="en-US" dirty="0"/>
          </a:p>
        </p:txBody>
      </p:sp>
      <p:sp>
        <p:nvSpPr>
          <p:cNvPr id="7" name="Content Placeholder 6"/>
          <p:cNvSpPr>
            <a:spLocks noGrp="1"/>
          </p:cNvSpPr>
          <p:nvPr>
            <p:ph sz="quarter" idx="1"/>
          </p:nvPr>
        </p:nvSpPr>
        <p:spPr>
          <a:xfrm>
            <a:off x="457200" y="304800"/>
            <a:ext cx="8229600" cy="6324600"/>
          </a:xfrm>
          <a:solidFill>
            <a:schemeClr val="bg1"/>
          </a:solidFill>
          <a:ln>
            <a:solidFill>
              <a:schemeClr val="tx1"/>
            </a:solidFill>
          </a:ln>
        </p:spPr>
        <p:txBody>
          <a:bodyPr/>
          <a:lstStyle/>
          <a:p>
            <a:pPr>
              <a:buNone/>
            </a:pPr>
            <a:r>
              <a:rPr lang="en-US" sz="2400" dirty="0">
                <a:solidFill>
                  <a:srgbClr val="002060"/>
                </a:solidFill>
                <a:latin typeface="Arial" panose="020B0604020202020204" pitchFamily="34" charset="0"/>
                <a:cs typeface="Arial" panose="020B0604020202020204" pitchFamily="34" charset="0"/>
              </a:rPr>
              <a:t>Explanation  of  Set associative memory                                                                                                         </a:t>
            </a:r>
            <a:endParaRPr lang="en-US" sz="2400" dirty="0">
              <a:solidFill>
                <a:srgbClr val="002060"/>
              </a:solidFill>
              <a:latin typeface="Arial" panose="020B0604020202020204" pitchFamily="34" charset="0"/>
              <a:cs typeface="Arial" panose="020B0604020202020204" pitchFamily="34" charset="0"/>
            </a:endParaRPr>
          </a:p>
          <a:p>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MM=512 words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0</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sets             CM= 64 words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0mod2                                        1   </a:t>
            </a:r>
            <a:r>
              <a:rPr lang="en-US" sz="2000" dirty="0"/>
              <a:t>                </a:t>
            </a:r>
            <a:endParaRPr lang="en-US" sz="2000" dirty="0"/>
          </a:p>
        </p:txBody>
      </p:sp>
      <p:sp>
        <p:nvSpPr>
          <p:cNvPr id="8" name="Rectangle 7"/>
          <p:cNvSpPr/>
          <p:nvPr/>
        </p:nvSpPr>
        <p:spPr>
          <a:xfrm>
            <a:off x="6019800" y="5029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9800" y="1981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9800" y="2743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3124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19800" y="3886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9800" y="2362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9800" y="4648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19800" y="4267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9800" y="35052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2667000"/>
            <a:ext cx="762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chemeClr val="tx1"/>
                </a:solidFill>
              </a:rPr>
              <a:t>0111</a:t>
            </a:r>
            <a:endParaRPr lang="en-US" dirty="0">
              <a:solidFill>
                <a:schemeClr val="tx1"/>
              </a:solidFill>
            </a:endParaRPr>
          </a:p>
        </p:txBody>
      </p:sp>
      <p:sp>
        <p:nvSpPr>
          <p:cNvPr id="18" name="Rectangle 17"/>
          <p:cNvSpPr/>
          <p:nvPr/>
        </p:nvSpPr>
        <p:spPr>
          <a:xfrm>
            <a:off x="2057400" y="3810000"/>
            <a:ext cx="1600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2057400" y="34290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57400" y="30480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a:t>
            </a:r>
            <a:endParaRPr lang="en-US" dirty="0"/>
          </a:p>
        </p:txBody>
      </p:sp>
      <p:sp>
        <p:nvSpPr>
          <p:cNvPr id="21" name="Rectangle 20"/>
          <p:cNvSpPr/>
          <p:nvPr/>
        </p:nvSpPr>
        <p:spPr>
          <a:xfrm>
            <a:off x="2057400" y="2667000"/>
            <a:ext cx="1600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22" name="Rectangle 21"/>
          <p:cNvSpPr/>
          <p:nvPr/>
        </p:nvSpPr>
        <p:spPr>
          <a:xfrm>
            <a:off x="1295400" y="304800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a:t>
            </a:r>
            <a:endParaRPr lang="en-US" dirty="0">
              <a:solidFill>
                <a:schemeClr val="tx1"/>
              </a:solidFill>
            </a:endParaRPr>
          </a:p>
        </p:txBody>
      </p:sp>
      <p:sp>
        <p:nvSpPr>
          <p:cNvPr id="23" name="Rectangle 22"/>
          <p:cNvSpPr/>
          <p:nvPr/>
        </p:nvSpPr>
        <p:spPr>
          <a:xfrm>
            <a:off x="1295400" y="3429000"/>
            <a:ext cx="762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1101</a:t>
            </a:r>
            <a:endParaRPr lang="en-US" dirty="0">
              <a:solidFill>
                <a:schemeClr val="tx1"/>
              </a:solidFill>
            </a:endParaRPr>
          </a:p>
        </p:txBody>
      </p:sp>
      <p:sp>
        <p:nvSpPr>
          <p:cNvPr id="24" name="Rectangle 23"/>
          <p:cNvSpPr/>
          <p:nvPr/>
        </p:nvSpPr>
        <p:spPr>
          <a:xfrm>
            <a:off x="1295400" y="3810000"/>
            <a:ext cx="762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0101</a:t>
            </a:r>
            <a:endParaRPr lang="en-US" dirty="0"/>
          </a:p>
        </p:txBody>
      </p:sp>
      <p:sp>
        <p:nvSpPr>
          <p:cNvPr id="30" name="TextBox 29"/>
          <p:cNvSpPr txBox="1"/>
          <p:nvPr/>
        </p:nvSpPr>
        <p:spPr>
          <a:xfrm rot="10800000" flipH="1" flipV="1">
            <a:off x="7772400" y="4267200"/>
            <a:ext cx="1796469" cy="369332"/>
          </a:xfrm>
          <a:prstGeom prst="rect">
            <a:avLst/>
          </a:prstGeom>
          <a:noFill/>
        </p:spPr>
        <p:txBody>
          <a:bodyPr wrap="square" rtlCol="0">
            <a:spAutoFit/>
          </a:bodyPr>
          <a:lstStyle/>
          <a:p>
            <a:r>
              <a:rPr lang="en-US" dirty="0"/>
              <a:t>29</a:t>
            </a:r>
            <a:endParaRPr lang="en-US" dirty="0"/>
          </a:p>
        </p:txBody>
      </p:sp>
      <p:sp>
        <p:nvSpPr>
          <p:cNvPr id="31" name="TextBox 30"/>
          <p:cNvSpPr txBox="1"/>
          <p:nvPr/>
        </p:nvSpPr>
        <p:spPr>
          <a:xfrm rot="10800000" flipH="1" flipV="1">
            <a:off x="7772400" y="5029200"/>
            <a:ext cx="1948869" cy="384024"/>
          </a:xfrm>
          <a:prstGeom prst="rect">
            <a:avLst/>
          </a:prstGeom>
          <a:noFill/>
        </p:spPr>
        <p:txBody>
          <a:bodyPr wrap="square" rtlCol="0">
            <a:spAutoFit/>
          </a:bodyPr>
          <a:lstStyle/>
          <a:p>
            <a:r>
              <a:rPr lang="en-US" dirty="0"/>
              <a:t>31</a:t>
            </a:r>
            <a:endParaRPr lang="en-US" dirty="0"/>
          </a:p>
        </p:txBody>
      </p:sp>
      <p:sp>
        <p:nvSpPr>
          <p:cNvPr id="33" name="TextBox 32"/>
          <p:cNvSpPr txBox="1"/>
          <p:nvPr/>
        </p:nvSpPr>
        <p:spPr>
          <a:xfrm>
            <a:off x="7772400" y="4648200"/>
            <a:ext cx="685800" cy="369332"/>
          </a:xfrm>
          <a:prstGeom prst="rect">
            <a:avLst/>
          </a:prstGeom>
          <a:noFill/>
        </p:spPr>
        <p:txBody>
          <a:bodyPr wrap="square" rtlCol="0">
            <a:spAutoFit/>
          </a:bodyPr>
          <a:lstStyle/>
          <a:p>
            <a:r>
              <a:rPr lang="en-US" dirty="0"/>
              <a:t>30</a:t>
            </a:r>
            <a:endParaRPr lang="en-US" dirty="0"/>
          </a:p>
        </p:txBody>
      </p:sp>
      <p:sp>
        <p:nvSpPr>
          <p:cNvPr id="34" name="TextBox 33"/>
          <p:cNvSpPr txBox="1"/>
          <p:nvPr/>
        </p:nvSpPr>
        <p:spPr>
          <a:xfrm>
            <a:off x="7696200" y="3200400"/>
            <a:ext cx="914400" cy="369332"/>
          </a:xfrm>
          <a:prstGeom prst="rect">
            <a:avLst/>
          </a:prstGeom>
          <a:noFill/>
        </p:spPr>
        <p:txBody>
          <a:bodyPr wrap="square" rtlCol="0">
            <a:spAutoFit/>
          </a:bodyPr>
          <a:lstStyle/>
          <a:p>
            <a:r>
              <a:rPr lang="en-US" dirty="0"/>
              <a:t>9</a:t>
            </a:r>
            <a:endParaRPr lang="en-US" dirty="0"/>
          </a:p>
        </p:txBody>
      </p:sp>
      <p:sp>
        <p:nvSpPr>
          <p:cNvPr id="41" name="TextBox 40"/>
          <p:cNvSpPr txBox="1"/>
          <p:nvPr/>
        </p:nvSpPr>
        <p:spPr>
          <a:xfrm>
            <a:off x="685800" y="2590800"/>
            <a:ext cx="533400" cy="369332"/>
          </a:xfrm>
          <a:prstGeom prst="rect">
            <a:avLst/>
          </a:prstGeom>
          <a:noFill/>
        </p:spPr>
        <p:txBody>
          <a:bodyPr wrap="square" rtlCol="0">
            <a:spAutoFit/>
          </a:bodyPr>
          <a:lstStyle/>
          <a:p>
            <a:r>
              <a:rPr lang="en-US" dirty="0"/>
              <a:t>0</a:t>
            </a:r>
            <a:endParaRPr lang="en-US" dirty="0"/>
          </a:p>
        </p:txBody>
      </p:sp>
      <p:sp>
        <p:nvSpPr>
          <p:cNvPr id="45" name="TextBox 44"/>
          <p:cNvSpPr txBox="1"/>
          <p:nvPr/>
        </p:nvSpPr>
        <p:spPr>
          <a:xfrm>
            <a:off x="685800" y="3810000"/>
            <a:ext cx="533400" cy="369332"/>
          </a:xfrm>
          <a:prstGeom prst="rect">
            <a:avLst/>
          </a:prstGeom>
          <a:noFill/>
        </p:spPr>
        <p:txBody>
          <a:bodyPr wrap="square" rtlCol="0">
            <a:spAutoFit/>
          </a:bodyPr>
          <a:lstStyle/>
          <a:p>
            <a:r>
              <a:rPr lang="en-US" dirty="0"/>
              <a:t>1</a:t>
            </a:r>
            <a:endParaRPr lang="en-US" dirty="0"/>
          </a:p>
        </p:txBody>
      </p:sp>
      <p:sp>
        <p:nvSpPr>
          <p:cNvPr id="46" name="TextBox 45"/>
          <p:cNvSpPr txBox="1"/>
          <p:nvPr/>
        </p:nvSpPr>
        <p:spPr>
          <a:xfrm>
            <a:off x="914400" y="4495800"/>
            <a:ext cx="32766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N=4 blocks</a:t>
            </a:r>
            <a:endParaRPr lang="en-US" dirty="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019800" y="5562600"/>
            <a:ext cx="17526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M=32  blocks</a:t>
            </a:r>
            <a:endParaRPr lang="en-US" dirty="0">
              <a:solidFill>
                <a:srgbClr val="002060"/>
              </a:solidFill>
              <a:latin typeface="Arial" panose="020B0604020202020204" pitchFamily="34" charset="0"/>
              <a:cs typeface="Arial" panose="020B0604020202020204" pitchFamily="34" charset="0"/>
            </a:endParaRPr>
          </a:p>
        </p:txBody>
      </p:sp>
      <p:cxnSp>
        <p:nvCxnSpPr>
          <p:cNvPr id="43" name="Straight Connector 42"/>
          <p:cNvCxnSpPr/>
          <p:nvPr/>
        </p:nvCxnSpPr>
        <p:spPr>
          <a:xfrm rot="10800000">
            <a:off x="762000" y="34290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1"/>
          </p:cNvCxnSpPr>
          <p:nvPr/>
        </p:nvCxnSpPr>
        <p:spPr>
          <a:xfrm rot="10800000" flipV="1">
            <a:off x="3657600" y="2171700"/>
            <a:ext cx="23622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1"/>
            <a:endCxn id="20" idx="3"/>
          </p:cNvCxnSpPr>
          <p:nvPr/>
        </p:nvCxnSpPr>
        <p:spPr>
          <a:xfrm rot="10800000">
            <a:off x="3657600" y="3238500"/>
            <a:ext cx="2362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1"/>
            <a:endCxn id="19" idx="3"/>
          </p:cNvCxnSpPr>
          <p:nvPr/>
        </p:nvCxnSpPr>
        <p:spPr>
          <a:xfrm rot="10800000" flipV="1">
            <a:off x="3657600" y="2552700"/>
            <a:ext cx="2362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1"/>
          </p:cNvCxnSpPr>
          <p:nvPr/>
        </p:nvCxnSpPr>
        <p:spPr>
          <a:xfrm rot="10800000" flipV="1">
            <a:off x="3657600" y="3314700"/>
            <a:ext cx="2362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1"/>
          </p:cNvCxnSpPr>
          <p:nvPr/>
        </p:nvCxnSpPr>
        <p:spPr>
          <a:xfrm rot="10800000">
            <a:off x="3657600" y="3810000"/>
            <a:ext cx="23622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8" idx="1"/>
            <a:endCxn id="18" idx="3"/>
          </p:cNvCxnSpPr>
          <p:nvPr/>
        </p:nvCxnSpPr>
        <p:spPr>
          <a:xfrm rot="10800000">
            <a:off x="3657600" y="4000500"/>
            <a:ext cx="2362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Date Placeholder 35"/>
          <p:cNvSpPr>
            <a:spLocks noGrp="1"/>
          </p:cNvSpPr>
          <p:nvPr>
            <p:ph type="dt" sz="half" idx="10"/>
          </p:nvPr>
        </p:nvSpPr>
        <p:spPr/>
        <p:txBody>
          <a:bodyPr/>
          <a:lstStyle/>
          <a:p>
            <a:fld id="{B32BD6D4-6ECE-45CC-9159-DCB21217FEE6}" type="datetime1">
              <a:rPr lang="en-US" smtClean="0"/>
            </a:fld>
            <a:endParaRPr lang="en-US"/>
          </a:p>
        </p:txBody>
      </p:sp>
      <p:sp>
        <p:nvSpPr>
          <p:cNvPr id="37" name="TextBox 36"/>
          <p:cNvSpPr txBox="1"/>
          <p:nvPr/>
        </p:nvSpPr>
        <p:spPr>
          <a:xfrm>
            <a:off x="1676400" y="6096000"/>
            <a:ext cx="5638800" cy="400110"/>
          </a:xfrm>
          <a:prstGeom prst="rect">
            <a:avLst/>
          </a:prstGeom>
          <a:noFill/>
        </p:spPr>
        <p:txBody>
          <a:bodyPr wrap="square" rtlCol="0">
            <a:spAutoFit/>
          </a:bodyPr>
          <a:lstStyle/>
          <a:p>
            <a:r>
              <a:rPr lang="en-US" sz="2000" dirty="0">
                <a:solidFill>
                  <a:srgbClr val="002060"/>
                </a:solidFill>
                <a:latin typeface="+mj-lt"/>
              </a:rPr>
              <a:t>(Fig-10  Set associative cache memory)</a:t>
            </a:r>
            <a:endParaRPr lang="en-US" sz="2000" dirty="0">
              <a:solidFill>
                <a:srgbClr val="002060"/>
              </a:solidFill>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0" y="228600"/>
            <a:ext cx="9144000" cy="5897563"/>
          </a:xfrm>
          <a:ln>
            <a:solidFill>
              <a:schemeClr val="accent1"/>
            </a:solidFill>
          </a:ln>
        </p:spPr>
        <p:txBody>
          <a:bodyPr>
            <a:normAutofit fontScale="92500" lnSpcReduction="10000"/>
          </a:bodyPr>
          <a:lstStyle/>
          <a:p>
            <a:pPr>
              <a:buNone/>
            </a:pPr>
            <a:r>
              <a:rPr lang="en-US" sz="1900" dirty="0">
                <a:solidFill>
                  <a:srgbClr val="002060"/>
                </a:solidFill>
                <a:latin typeface="Arial" panose="020B0604020202020204" pitchFamily="34" charset="0"/>
                <a:cs typeface="Arial" panose="020B0604020202020204" pitchFamily="34" charset="0"/>
              </a:rPr>
              <a:t>   The  above figure shows a 2-way  set associative  memory         </a:t>
            </a:r>
            <a:endParaRPr lang="en-US" sz="1900" dirty="0">
              <a:solidFill>
                <a:srgbClr val="002060"/>
              </a:solidFill>
              <a:latin typeface="Arial" panose="020B0604020202020204" pitchFamily="34" charset="0"/>
              <a:cs typeface="Arial" panose="020B0604020202020204" pitchFamily="34" charset="0"/>
            </a:endParaRPr>
          </a:p>
          <a:p>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Let  the main memory size MM = 512 words</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 The cache memory size CM = 64 words</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 The block size = 16 words</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Then Number of blocks in main memory</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 M = MM/block size =152/64 = 32 blocks</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Number of blocks in cache memory N = CM/block size=64/16 = 4 blocks</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Number  of  set  = 2 </a:t>
            </a:r>
            <a:endParaRPr lang="en-US" sz="1900" dirty="0">
              <a:solidFill>
                <a:srgbClr val="002060"/>
              </a:solidFill>
              <a:latin typeface="Arial" panose="020B0604020202020204" pitchFamily="34" charset="0"/>
              <a:cs typeface="Arial" panose="020B0604020202020204" pitchFamily="34" charset="0"/>
            </a:endParaRPr>
          </a:p>
          <a:p>
            <a:r>
              <a:rPr lang="en-US" sz="1900" dirty="0">
                <a:solidFill>
                  <a:srgbClr val="002060"/>
                </a:solidFill>
                <a:latin typeface="Arial" panose="020B0604020202020204" pitchFamily="34" charset="0"/>
                <a:cs typeface="Arial" panose="020B0604020202020204" pitchFamily="34" charset="0"/>
              </a:rPr>
              <a:t>Number  of  blocks  in a particular set = 2</a:t>
            </a:r>
            <a:endParaRPr lang="en-US" sz="2000" dirty="0"/>
          </a:p>
          <a:p>
            <a:pPr>
              <a:buNone/>
            </a:pPr>
            <a:r>
              <a:rPr lang="en-US" sz="2000" dirty="0">
                <a:solidFill>
                  <a:srgbClr val="002060"/>
                </a:solidFill>
                <a:latin typeface="Arial" panose="020B0604020202020204" pitchFamily="34" charset="0"/>
                <a:cs typeface="Arial" panose="020B0604020202020204" pitchFamily="34" charset="0"/>
              </a:rPr>
              <a:t>    TAG</a:t>
            </a:r>
            <a:endParaRPr lang="en-US" sz="2000" dirty="0">
              <a:solidFill>
                <a:srgbClr val="002060"/>
              </a:solidFill>
              <a:latin typeface="Arial" panose="020B0604020202020204" pitchFamily="34" charset="0"/>
              <a:cs typeface="Arial" panose="020B0604020202020204" pitchFamily="34" charset="0"/>
            </a:endParaRPr>
          </a:p>
          <a:p>
            <a:endParaRPr lang="en-US" sz="2000" dirty="0"/>
          </a:p>
          <a:p>
            <a:pPr>
              <a:buNone/>
            </a:pPr>
            <a:r>
              <a:rPr lang="en-US" sz="2000" dirty="0">
                <a:solidFill>
                  <a:srgbClr val="C00000"/>
                </a:solidFill>
              </a:rPr>
              <a:t> 0000 0001 0010  0011 0100  0101 0110  0111 1000 1001 1010 1011 1100 1101 1110 1111</a:t>
            </a:r>
            <a:endParaRPr lang="en-US" sz="2000" dirty="0">
              <a:solidFill>
                <a:srgbClr val="C00000"/>
              </a:solidFill>
            </a:endParaRPr>
          </a:p>
          <a:p>
            <a:pPr>
              <a:buNone/>
            </a:pPr>
            <a:r>
              <a:rPr lang="en-US" sz="2000" dirty="0">
                <a:solidFill>
                  <a:srgbClr val="002060"/>
                </a:solidFill>
              </a:rPr>
              <a:t>   0         2       4       6        8        10    12       14    16      18     20     22     24     26     28     30        </a:t>
            </a:r>
            <a:r>
              <a:rPr lang="en-US" sz="2200" dirty="0">
                <a:solidFill>
                  <a:srgbClr val="002060"/>
                </a:solidFill>
              </a:rPr>
              <a:t>set0</a:t>
            </a:r>
            <a:r>
              <a:rPr lang="en-US" sz="2000" dirty="0">
                <a:solidFill>
                  <a:srgbClr val="002060"/>
                </a:solidFill>
              </a:rPr>
              <a:t>                1       3       5        7        9        11    13       15     17     19    21     23      25     27     29    31          set1</a:t>
            </a:r>
            <a:endParaRPr lang="en-US" sz="2000" dirty="0">
              <a:solidFill>
                <a:srgbClr val="002060"/>
              </a:solidFill>
            </a:endParaRPr>
          </a:p>
          <a:p>
            <a:pPr>
              <a:buNone/>
            </a:pPr>
            <a:r>
              <a:rPr lang="en-US" sz="2000" dirty="0">
                <a:solidFill>
                  <a:srgbClr val="002060"/>
                </a:solidFill>
              </a:rPr>
              <a:t>     </a:t>
            </a:r>
            <a:endParaRPr lang="en-US" sz="2000" dirty="0">
              <a:solidFill>
                <a:srgbClr val="002060"/>
              </a:solidFill>
              <a:sym typeface="Wingdings" panose="05000000000000000000" pitchFamily="2" charset="2"/>
            </a:endParaRPr>
          </a:p>
          <a:p>
            <a:pPr>
              <a:buNone/>
            </a:pPr>
            <a:r>
              <a:rPr lang="en-US" sz="2000" dirty="0">
                <a:sym typeface="Wingdings" panose="05000000000000000000" pitchFamily="2" charset="2"/>
              </a:rPr>
              <a:t>                           </a:t>
            </a:r>
            <a:endParaRPr lang="en-US" sz="2000" dirty="0">
              <a:sym typeface="Wingdings" panose="05000000000000000000" pitchFamily="2" charset="2"/>
            </a:endParaRPr>
          </a:p>
        </p:txBody>
      </p:sp>
      <p:cxnSp>
        <p:nvCxnSpPr>
          <p:cNvPr id="5" name="Straight Connector 4"/>
          <p:cNvCxnSpPr/>
          <p:nvPr/>
        </p:nvCxnSpPr>
        <p:spPr>
          <a:xfrm rot="5400000">
            <a:off x="153194" y="4495006"/>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 y="4038600"/>
            <a:ext cx="822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105400"/>
            <a:ext cx="838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72294" y="4609306"/>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181894" y="4609306"/>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810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8486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2400" y="4495800"/>
            <a:ext cx="822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2400" y="4724400"/>
            <a:ext cx="822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6002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1336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6670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2004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7338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0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686300" y="46101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1816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676900" y="46101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1722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7056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239000" y="4572000"/>
            <a:ext cx="106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Date Placeholder 28"/>
          <p:cNvSpPr>
            <a:spLocks noGrp="1"/>
          </p:cNvSpPr>
          <p:nvPr>
            <p:ph type="dt" sz="half" idx="10"/>
          </p:nvPr>
        </p:nvSpPr>
        <p:spPr/>
        <p:txBody>
          <a:bodyPr/>
          <a:lstStyle/>
          <a:p>
            <a:fld id="{F0C5E528-4B2E-432F-A3FF-55AC5BC1CE4D}" type="datetime1">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BLOCK DIAGRAM OF A MEMORY UNIT</a:t>
            </a:r>
            <a:endParaRPr lang="en-US" sz="3200" b="1" dirty="0">
              <a:solidFill>
                <a:srgbClr val="C00000"/>
              </a:solidFill>
            </a:endParaRPr>
          </a:p>
        </p:txBody>
      </p:sp>
      <p:sp>
        <p:nvSpPr>
          <p:cNvPr id="3" name="Content Placeholder 2"/>
          <p:cNvSpPr>
            <a:spLocks noGrp="1"/>
          </p:cNvSpPr>
          <p:nvPr>
            <p:ph sz="quarter" idx="1"/>
          </p:nvPr>
        </p:nvSpPr>
        <p:spPr>
          <a:xfrm>
            <a:off x="381000" y="1600200"/>
            <a:ext cx="8610600" cy="4800600"/>
          </a:xfrm>
          <a:solidFill>
            <a:schemeClr val="bg1"/>
          </a:solidFill>
        </p:spPr>
        <p:txBody>
          <a:bodyPr/>
          <a:lstStyle/>
          <a:p>
            <a:endParaRPr lang="en-US" dirty="0"/>
          </a:p>
          <a:p>
            <a:r>
              <a:rPr lang="en-US" sz="1800" dirty="0">
                <a:solidFill>
                  <a:srgbClr val="002060"/>
                </a:solidFill>
                <a:latin typeface="Arial" panose="020B0604020202020204" pitchFamily="34" charset="0"/>
                <a:cs typeface="Arial" panose="020B0604020202020204" pitchFamily="34" charset="0"/>
              </a:rPr>
              <a:t>A memory unit is a collection of storage cells with associated circuits needed to transfer information in and out of the device.</a:t>
            </a:r>
            <a:endParaRPr lang="en-US" sz="1800" dirty="0">
              <a:solidFill>
                <a:srgbClr val="002060"/>
              </a:solidFill>
              <a:latin typeface="Arial" panose="020B0604020202020204" pitchFamily="34" charset="0"/>
              <a:cs typeface="Arial" panose="020B0604020202020204" pitchFamily="34" charset="0"/>
            </a:endParaRPr>
          </a:p>
          <a:p>
            <a:endParaRPr lang="en-US" dirty="0"/>
          </a:p>
          <a:p>
            <a:endParaRPr lang="en-US" dirty="0"/>
          </a:p>
          <a:p>
            <a:endParaRPr lang="en-US" dirty="0"/>
          </a:p>
          <a:p>
            <a:pPr>
              <a:buNone/>
            </a:pPr>
            <a:r>
              <a:rPr lang="en-US" dirty="0"/>
              <a:t>                </a:t>
            </a:r>
            <a:endParaRPr lang="en-US" dirty="0"/>
          </a:p>
          <a:p>
            <a:pPr>
              <a:buNone/>
            </a:pPr>
            <a:r>
              <a:rPr lang="en-US" dirty="0"/>
              <a:t>              </a:t>
            </a:r>
            <a:endParaRPr lang="en-US" dirty="0"/>
          </a:p>
          <a:p>
            <a:pPr>
              <a:buNone/>
            </a:pPr>
            <a:r>
              <a:rPr lang="en-US" dirty="0"/>
              <a:t>                             </a:t>
            </a:r>
            <a:endParaRPr lang="en-US" dirty="0"/>
          </a:p>
        </p:txBody>
      </p:sp>
      <p:sp>
        <p:nvSpPr>
          <p:cNvPr id="4" name="Rectangle 3"/>
          <p:cNvSpPr/>
          <p:nvPr/>
        </p:nvSpPr>
        <p:spPr>
          <a:xfrm>
            <a:off x="3962400" y="3124200"/>
            <a:ext cx="1066800" cy="152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dirty="0">
                <a:solidFill>
                  <a:schemeClr val="tx1"/>
                </a:solidFill>
                <a:latin typeface="Calibri" panose="020F0502020204030204"/>
                <a:ea typeface="Calibri" panose="020F0502020204030204"/>
                <a:cs typeface="Times New Roman" panose="02020603050405020304"/>
              </a:rPr>
              <a:t>    </a:t>
            </a:r>
            <a:r>
              <a:rPr lang="en-US" dirty="0">
                <a:solidFill>
                  <a:srgbClr val="002060"/>
                </a:solidFill>
                <a:latin typeface="Calibri" panose="020F0502020204030204"/>
                <a:ea typeface="Calibri" panose="020F0502020204030204"/>
                <a:cs typeface="Times New Roman" panose="02020603050405020304"/>
              </a:rPr>
              <a:t>RAM</a:t>
            </a:r>
            <a:endParaRPr lang="en-US" dirty="0">
              <a:solidFill>
                <a:srgbClr val="002060"/>
              </a:solidFill>
              <a:latin typeface="Calibri" panose="020F0502020204030204"/>
              <a:ea typeface="Calibri" panose="020F0502020204030204"/>
              <a:cs typeface="Times New Roman" panose="02020603050405020304"/>
            </a:endParaRPr>
          </a:p>
        </p:txBody>
      </p:sp>
      <p:cxnSp>
        <p:nvCxnSpPr>
          <p:cNvPr id="6" name="Straight Arrow Connector 5"/>
          <p:cNvCxnSpPr>
            <a:stCxn id="4" idx="3"/>
          </p:cNvCxnSpPr>
          <p:nvPr/>
        </p:nvCxnSpPr>
        <p:spPr>
          <a:xfrm>
            <a:off x="5029200" y="3886200"/>
            <a:ext cx="762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a:off x="3429000" y="3886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3848100" y="49911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rot="5400000" flipH="1" flipV="1">
            <a:off x="4267200" y="4876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686300" y="4762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0" y="3733800"/>
            <a:ext cx="22098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Address  A</a:t>
            </a:r>
            <a:endParaRPr lang="en-US" dirty="0">
              <a:solidFill>
                <a:srgbClr val="002060"/>
              </a:solidFill>
              <a:latin typeface="Arial" panose="020B0604020202020204" pitchFamily="34" charset="0"/>
              <a:cs typeface="Arial" panose="020B0604020202020204" pitchFamily="34" charset="0"/>
            </a:endParaRPr>
          </a:p>
        </p:txBody>
      </p:sp>
      <p:sp>
        <p:nvSpPr>
          <p:cNvPr id="18" name="TextBox 17"/>
          <p:cNvSpPr txBox="1"/>
          <p:nvPr/>
        </p:nvSpPr>
        <p:spPr>
          <a:xfrm>
            <a:off x="5791200" y="3733800"/>
            <a:ext cx="12192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Data  D</a:t>
            </a:r>
            <a:endParaRPr lang="en-US" dirty="0">
              <a:solidFill>
                <a:srgbClr val="002060"/>
              </a:solidFill>
              <a:latin typeface="Arial" panose="020B0604020202020204" pitchFamily="34" charset="0"/>
              <a:cs typeface="Arial" panose="020B0604020202020204" pitchFamily="34" charset="0"/>
            </a:endParaRPr>
          </a:p>
        </p:txBody>
      </p:sp>
      <p:sp>
        <p:nvSpPr>
          <p:cNvPr id="19" name="TextBox 18"/>
          <p:cNvSpPr txBox="1"/>
          <p:nvPr/>
        </p:nvSpPr>
        <p:spPr>
          <a:xfrm>
            <a:off x="4572000" y="4800600"/>
            <a:ext cx="25908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Output enable  OE</a:t>
            </a:r>
            <a:endParaRPr lang="en-US" dirty="0">
              <a:solidFill>
                <a:srgbClr val="002060"/>
              </a:solidFill>
              <a:latin typeface="Arial" panose="020B0604020202020204" pitchFamily="34" charset="0"/>
              <a:cs typeface="Arial" panose="020B0604020202020204" pitchFamily="34" charset="0"/>
            </a:endParaRPr>
          </a:p>
        </p:txBody>
      </p:sp>
      <p:sp>
        <p:nvSpPr>
          <p:cNvPr id="20" name="TextBox 19"/>
          <p:cNvSpPr txBox="1"/>
          <p:nvPr/>
        </p:nvSpPr>
        <p:spPr>
          <a:xfrm>
            <a:off x="4343400" y="5105400"/>
            <a:ext cx="23622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Write enable WE </a:t>
            </a:r>
            <a:endParaRPr lang="en-US" dirty="0">
              <a:solidFill>
                <a:srgbClr val="002060"/>
              </a:solidFill>
              <a:latin typeface="Arial" panose="020B0604020202020204" pitchFamily="34" charset="0"/>
              <a:cs typeface="Arial" panose="020B0604020202020204" pitchFamily="34" charset="0"/>
            </a:endParaRPr>
          </a:p>
        </p:txBody>
      </p:sp>
      <p:sp>
        <p:nvSpPr>
          <p:cNvPr id="21" name="TextBox 20"/>
          <p:cNvSpPr txBox="1"/>
          <p:nvPr/>
        </p:nvSpPr>
        <p:spPr>
          <a:xfrm>
            <a:off x="3962400" y="5410200"/>
            <a:ext cx="20574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Chip select CS</a:t>
            </a:r>
            <a:endParaRPr lang="en-US" dirty="0">
              <a:solidFill>
                <a:srgbClr val="002060"/>
              </a:solidFill>
              <a:latin typeface="Arial" panose="020B0604020202020204" pitchFamily="34" charset="0"/>
              <a:cs typeface="Arial" panose="020B0604020202020204" pitchFamily="34" charset="0"/>
            </a:endParaRPr>
          </a:p>
        </p:txBody>
      </p:sp>
      <p:sp>
        <p:nvSpPr>
          <p:cNvPr id="23" name="TextBox 22"/>
          <p:cNvSpPr txBox="1"/>
          <p:nvPr/>
        </p:nvSpPr>
        <p:spPr>
          <a:xfrm>
            <a:off x="2895600" y="5943601"/>
            <a:ext cx="4267200" cy="646331"/>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(fig-1 2</a:t>
            </a:r>
            <a:r>
              <a:rPr lang="en-US" baseline="30000" dirty="0">
                <a:solidFill>
                  <a:srgbClr val="002060"/>
                </a:solidFill>
                <a:latin typeface="Arial" panose="020B0604020202020204" pitchFamily="34" charset="0"/>
                <a:cs typeface="Arial" panose="020B0604020202020204" pitchFamily="34" charset="0"/>
              </a:rPr>
              <a:t>m  </a:t>
            </a:r>
            <a:r>
              <a:rPr lang="en-US" dirty="0">
                <a:solidFill>
                  <a:srgbClr val="002060"/>
                </a:solidFill>
                <a:latin typeface="Arial" panose="020B0604020202020204" pitchFamily="34" charset="0"/>
                <a:cs typeface="Arial" panose="020B0604020202020204" pitchFamily="34" charset="0"/>
              </a:rPr>
              <a:t>×w-bit  or 2</a:t>
            </a:r>
            <a:r>
              <a:rPr lang="en-US" baseline="30000" dirty="0">
                <a:solidFill>
                  <a:srgbClr val="002060"/>
                </a:solidFill>
                <a:latin typeface="Arial" panose="020B0604020202020204" pitchFamily="34" charset="0"/>
                <a:cs typeface="Arial" panose="020B0604020202020204" pitchFamily="34" charset="0"/>
              </a:rPr>
              <a:t>m</a:t>
            </a:r>
            <a:r>
              <a:rPr lang="en-US" dirty="0">
                <a:solidFill>
                  <a:srgbClr val="002060"/>
                </a:solidFill>
                <a:latin typeface="Arial" panose="020B0604020202020204" pitchFamily="34" charset="0"/>
                <a:cs typeface="Arial" panose="020B0604020202020204" pitchFamily="34" charset="0"/>
              </a:rPr>
              <a:t> –word memory)</a:t>
            </a:r>
            <a:endParaRPr lang="en-US" dirty="0">
              <a:solidFill>
                <a:srgbClr val="002060"/>
              </a:solidFill>
              <a:latin typeface="Arial" panose="020B0604020202020204" pitchFamily="34" charset="0"/>
              <a:cs typeface="Arial" panose="020B0604020202020204" pitchFamily="34" charset="0"/>
            </a:endParaRPr>
          </a:p>
          <a:p>
            <a:endParaRPr lang="en-US" dirty="0"/>
          </a:p>
        </p:txBody>
      </p:sp>
      <p:cxnSp>
        <p:nvCxnSpPr>
          <p:cNvPr id="24" name="Straight Connector 23"/>
          <p:cNvCxnSpPr/>
          <p:nvPr/>
        </p:nvCxnSpPr>
        <p:spPr>
          <a:xfrm rot="5400000" flipH="1" flipV="1">
            <a:off x="3581400" y="3810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5410200" y="38100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05200" y="3505200"/>
            <a:ext cx="3048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m</a:t>
            </a:r>
            <a:endParaRPr lang="en-US" dirty="0">
              <a:solidFill>
                <a:srgbClr val="002060"/>
              </a:solidFill>
              <a:latin typeface="Arial" panose="020B0604020202020204" pitchFamily="34" charset="0"/>
              <a:cs typeface="Arial" panose="020B0604020202020204" pitchFamily="34" charset="0"/>
            </a:endParaRPr>
          </a:p>
        </p:txBody>
      </p:sp>
      <p:sp>
        <p:nvSpPr>
          <p:cNvPr id="28" name="TextBox 27"/>
          <p:cNvSpPr txBox="1"/>
          <p:nvPr/>
        </p:nvSpPr>
        <p:spPr>
          <a:xfrm>
            <a:off x="5334000" y="3429000"/>
            <a:ext cx="3810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w</a:t>
            </a:r>
            <a:endParaRPr lang="en-US" dirty="0">
              <a:solidFill>
                <a:srgbClr val="002060"/>
              </a:solidFill>
              <a:latin typeface="Arial" panose="020B0604020202020204" pitchFamily="34" charset="0"/>
              <a:cs typeface="Arial" panose="020B0604020202020204" pitchFamily="34" charset="0"/>
            </a:endParaRPr>
          </a:p>
        </p:txBody>
      </p:sp>
      <p:sp>
        <p:nvSpPr>
          <p:cNvPr id="29" name="TextBox 28"/>
          <p:cNvSpPr txBox="1"/>
          <p:nvPr/>
        </p:nvSpPr>
        <p:spPr>
          <a:xfrm>
            <a:off x="4038600" y="3505200"/>
            <a:ext cx="9144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2</a:t>
            </a:r>
            <a:r>
              <a:rPr lang="en-US" baseline="30000" dirty="0">
                <a:solidFill>
                  <a:srgbClr val="002060"/>
                </a:solidFill>
                <a:latin typeface="Arial" panose="020B0604020202020204" pitchFamily="34" charset="0"/>
                <a:cs typeface="Arial" panose="020B0604020202020204" pitchFamily="34" charset="0"/>
              </a:rPr>
              <a:t>m  </a:t>
            </a:r>
            <a:r>
              <a:rPr lang="en-US" dirty="0">
                <a:solidFill>
                  <a:srgbClr val="002060"/>
                </a:solidFill>
                <a:latin typeface="Arial" panose="020B0604020202020204" pitchFamily="34" charset="0"/>
                <a:cs typeface="Arial" panose="020B0604020202020204" pitchFamily="34" charset="0"/>
              </a:rPr>
              <a:t>×w</a:t>
            </a:r>
            <a:endParaRPr lang="en-US" dirty="0">
              <a:solidFill>
                <a:srgbClr val="002060"/>
              </a:solidFill>
              <a:latin typeface="Arial" panose="020B0604020202020204" pitchFamily="34" charset="0"/>
              <a:cs typeface="Arial" panose="020B0604020202020204" pitchFamily="34" charset="0"/>
            </a:endParaRPr>
          </a:p>
        </p:txBody>
      </p:sp>
      <p:sp>
        <p:nvSpPr>
          <p:cNvPr id="25" name="Date Placeholder 24"/>
          <p:cNvSpPr>
            <a:spLocks noGrp="1"/>
          </p:cNvSpPr>
          <p:nvPr>
            <p:ph type="dt" sz="half" idx="10"/>
          </p:nvPr>
        </p:nvSpPr>
        <p:spPr/>
        <p:txBody>
          <a:bodyPr/>
          <a:lstStyle/>
          <a:p>
            <a:fld id="{9C5B22F6-801C-4D89-9B57-80B4E13001DB}" type="datetime1">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914400" y="304800"/>
            <a:ext cx="7772400" cy="5715000"/>
          </a:xfrm>
        </p:spPr>
        <p:txBody>
          <a:bodyPr/>
          <a:lstStyle/>
          <a:p>
            <a:pPr>
              <a:buNone/>
            </a:pPr>
            <a:r>
              <a:rPr lang="en-US" sz="1800" dirty="0">
                <a:solidFill>
                  <a:srgbClr val="002060"/>
                </a:solidFill>
                <a:latin typeface="Arial" panose="020B0604020202020204" pitchFamily="34" charset="0"/>
                <a:cs typeface="Arial" panose="020B0604020202020204" pitchFamily="34" charset="0"/>
              </a:rPr>
              <a:t>  Example- 1</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processor  want to access the data of memory location  (122)</a:t>
            </a:r>
            <a:r>
              <a:rPr lang="en-US" sz="1100" dirty="0">
                <a:solidFill>
                  <a:srgbClr val="002060"/>
                </a:solidFill>
                <a:latin typeface="Arial" panose="020B0604020202020204" pitchFamily="34" charset="0"/>
                <a:cs typeface="Arial" panose="020B0604020202020204" pitchFamily="34" charset="0"/>
              </a:rPr>
              <a:t>10</a:t>
            </a:r>
            <a:r>
              <a:rPr lang="en-US" sz="1800" dirty="0">
                <a:solidFill>
                  <a:srgbClr val="002060"/>
                </a:solidFill>
                <a:latin typeface="Arial" panose="020B0604020202020204" pitchFamily="34" charset="0"/>
                <a:cs typeface="Arial" panose="020B0604020202020204" pitchFamily="34" charset="0"/>
              </a:rPr>
              <a:t>  . Find whether it is a hit or a miss.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Solution-</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binary equivalent of  (122)</a:t>
            </a:r>
            <a:r>
              <a:rPr lang="en-US" sz="1100" dirty="0">
                <a:solidFill>
                  <a:srgbClr val="002060"/>
                </a:solidFill>
                <a:latin typeface="Arial" panose="020B0604020202020204" pitchFamily="34" charset="0"/>
                <a:cs typeface="Arial" panose="020B0604020202020204" pitchFamily="34" charset="0"/>
              </a:rPr>
              <a:t>10</a:t>
            </a:r>
            <a:r>
              <a:rPr lang="en-US" sz="1800" dirty="0">
                <a:solidFill>
                  <a:srgbClr val="002060"/>
                </a:solidFill>
                <a:latin typeface="Arial" panose="020B0604020202020204" pitchFamily="34" charset="0"/>
                <a:cs typeface="Arial" panose="020B0604020202020204" pitchFamily="34" charset="0"/>
              </a:rPr>
              <a:t>  =   (001111010)</a:t>
            </a:r>
            <a:r>
              <a:rPr lang="en-US" sz="1100" dirty="0">
                <a:solidFill>
                  <a:srgbClr val="002060"/>
                </a:solidFill>
                <a:latin typeface="Arial" panose="020B0604020202020204" pitchFamily="34" charset="0"/>
                <a:cs typeface="Arial" panose="020B0604020202020204" pitchFamily="34" charset="0"/>
              </a:rPr>
              <a:t>2</a:t>
            </a: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    Tag               set offset             word offset </a:t>
            </a:r>
            <a:endParaRPr lang="en-US" sz="1800" dirty="0">
              <a:solidFill>
                <a:srgbClr val="002060"/>
              </a:solidFill>
              <a:latin typeface="Arial" panose="020B0604020202020204" pitchFamily="34" charset="0"/>
              <a:cs typeface="Arial" panose="020B0604020202020204" pitchFamily="34" charset="0"/>
            </a:endParaRPr>
          </a:p>
          <a:p>
            <a:endParaRPr lang="en-US" dirty="0"/>
          </a:p>
          <a:p>
            <a:endParaRPr lang="en-US" dirty="0"/>
          </a:p>
          <a:p>
            <a:pPr>
              <a:buNone/>
            </a:pPr>
            <a:r>
              <a:rPr lang="en-US" sz="1800" dirty="0">
                <a:solidFill>
                  <a:srgbClr val="002060"/>
                </a:solidFill>
                <a:latin typeface="Arial" panose="020B0604020202020204" pitchFamily="34" charset="0"/>
                <a:cs typeface="Arial" panose="020B0604020202020204" pitchFamily="34" charset="0"/>
              </a:rPr>
              <a:t>   The set no ‘1’ does not contain the tag bit 0011. So it is a miss.</a:t>
            </a: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447800" y="27432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0    0    1    1</a:t>
            </a:r>
            <a:endParaRPr lang="en-US" dirty="0">
              <a:solidFill>
                <a:schemeClr val="tx1"/>
              </a:solidFill>
            </a:endParaRPr>
          </a:p>
        </p:txBody>
      </p:sp>
      <p:sp>
        <p:nvSpPr>
          <p:cNvPr id="5" name="Rectangle 4"/>
          <p:cNvSpPr/>
          <p:nvPr/>
        </p:nvSpPr>
        <p:spPr>
          <a:xfrm>
            <a:off x="2971800" y="2743200"/>
            <a:ext cx="16002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6" name="Rectangle 5"/>
          <p:cNvSpPr/>
          <p:nvPr/>
        </p:nvSpPr>
        <p:spPr>
          <a:xfrm>
            <a:off x="4572000" y="2743200"/>
            <a:ext cx="167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1     0    1    0</a:t>
            </a:r>
            <a:endParaRPr lang="en-US" dirty="0">
              <a:solidFill>
                <a:schemeClr val="tx1"/>
              </a:solidFill>
            </a:endParaRPr>
          </a:p>
        </p:txBody>
      </p:sp>
      <p:sp>
        <p:nvSpPr>
          <p:cNvPr id="7" name="Date Placeholder 6"/>
          <p:cNvSpPr>
            <a:spLocks noGrp="1"/>
          </p:cNvSpPr>
          <p:nvPr>
            <p:ph type="dt" sz="half" idx="10"/>
          </p:nvPr>
        </p:nvSpPr>
        <p:spPr/>
        <p:txBody>
          <a:bodyPr/>
          <a:lstStyle/>
          <a:p>
            <a:fld id="{667E997F-C0BE-4BB5-AFB8-EA13F162B505}" type="datetime1">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152400" y="152400"/>
            <a:ext cx="8991600" cy="6400800"/>
          </a:xfrm>
        </p:spPr>
        <p:txBody>
          <a:bodyPr/>
          <a:lstStyle/>
          <a:p>
            <a:r>
              <a:rPr lang="en-US" sz="1800" dirty="0">
                <a:solidFill>
                  <a:srgbClr val="002060"/>
                </a:solidFill>
                <a:latin typeface="Arial" panose="020B0604020202020204" pitchFamily="34" charset="0"/>
                <a:cs typeface="Arial" panose="020B0604020202020204" pitchFamily="34" charset="0"/>
              </a:rPr>
              <a:t>Example-2</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processor want to access the data of the memory address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442.Find whether it is a hit or miss.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Solution-</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binary equivalent of  (442)</a:t>
            </a:r>
            <a:r>
              <a:rPr lang="en-US" sz="1100" dirty="0">
                <a:solidFill>
                  <a:srgbClr val="002060"/>
                </a:solidFill>
                <a:latin typeface="Arial" panose="020B0604020202020204" pitchFamily="34" charset="0"/>
                <a:cs typeface="Arial" panose="020B0604020202020204" pitchFamily="34" charset="0"/>
              </a:rPr>
              <a:t>10</a:t>
            </a:r>
            <a:r>
              <a:rPr lang="en-US" sz="1800" dirty="0">
                <a:solidFill>
                  <a:srgbClr val="002060"/>
                </a:solidFill>
                <a:latin typeface="Arial" panose="020B0604020202020204" pitchFamily="34" charset="0"/>
                <a:cs typeface="Arial" panose="020B0604020202020204" pitchFamily="34" charset="0"/>
              </a:rPr>
              <a:t> = (110111010)</a:t>
            </a:r>
            <a:r>
              <a:rPr lang="en-US" sz="1100" dirty="0">
                <a:solidFill>
                  <a:srgbClr val="002060"/>
                </a:solidFill>
                <a:latin typeface="Arial" panose="020B0604020202020204" pitchFamily="34" charset="0"/>
                <a:cs typeface="Arial" panose="020B0604020202020204" pitchFamily="34" charset="0"/>
              </a:rPr>
              <a:t>2</a:t>
            </a:r>
            <a:endParaRPr lang="en-US" sz="1100" dirty="0">
              <a:solidFill>
                <a:srgbClr val="002060"/>
              </a:solidFill>
              <a:latin typeface="Arial" panose="020B0604020202020204" pitchFamily="34" charset="0"/>
              <a:cs typeface="Arial" panose="020B0604020202020204" pitchFamily="34" charset="0"/>
            </a:endParaRPr>
          </a:p>
          <a:p>
            <a:endParaRPr lang="en-US" sz="2000" dirty="0"/>
          </a:p>
          <a:p>
            <a:endParaRPr lang="en-US" sz="2000" dirty="0"/>
          </a:p>
          <a:p>
            <a:endParaRPr lang="en-US" sz="2000" dirty="0"/>
          </a:p>
          <a:p>
            <a:pPr>
              <a:buNone/>
            </a:pPr>
            <a:r>
              <a:rPr lang="en-US" sz="2000" dirty="0"/>
              <a:t>     </a:t>
            </a:r>
            <a:r>
              <a:rPr lang="en-US" sz="1800" dirty="0">
                <a:solidFill>
                  <a:srgbClr val="002060"/>
                </a:solidFill>
                <a:latin typeface="Arial" panose="020B0604020202020204" pitchFamily="34" charset="0"/>
                <a:cs typeface="Arial" panose="020B0604020202020204" pitchFamily="34" charset="0"/>
              </a:rPr>
              <a:t> The  tag bit 1101 is present in the set no 1.So it is a hit.</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FF0000"/>
                </a:solidFill>
                <a:latin typeface="Arial" panose="020B0604020202020204" pitchFamily="34" charset="0"/>
                <a:cs typeface="Arial" panose="020B0604020202020204" pitchFamily="34" charset="0"/>
              </a:rPr>
              <a:t>Advantages-</a:t>
            </a:r>
            <a:endParaRPr lang="en-US" sz="1800" dirty="0">
              <a:solidFill>
                <a:srgbClr val="FF000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1. Number of TAG comparator required is equal to the number of blocks with in a set.</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800" dirty="0">
              <a:solidFill>
                <a:srgbClr val="FF0000"/>
              </a:solidFill>
              <a:latin typeface="Arial" panose="020B0604020202020204" pitchFamily="34" charset="0"/>
              <a:cs typeface="Arial" panose="020B0604020202020204" pitchFamily="34" charset="0"/>
            </a:endParaRPr>
          </a:p>
          <a:p>
            <a:pPr>
              <a:buNone/>
            </a:pPr>
            <a:r>
              <a:rPr lang="en-US" sz="1800" dirty="0">
                <a:solidFill>
                  <a:srgbClr val="FF0000"/>
                </a:solidFill>
                <a:latin typeface="Arial" panose="020B0604020202020204" pitchFamily="34" charset="0"/>
                <a:cs typeface="Arial" panose="020B0604020202020204" pitchFamily="34" charset="0"/>
              </a:rPr>
              <a:t>Disadvantages-</a:t>
            </a:r>
            <a:endParaRPr lang="en-US" sz="1800" dirty="0">
              <a:solidFill>
                <a:srgbClr val="FF000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1. Complex in structure. </a:t>
            </a: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295400" y="2209800"/>
            <a:ext cx="1676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1     1    0    1</a:t>
            </a:r>
            <a:endParaRPr lang="en-US" dirty="0">
              <a:solidFill>
                <a:schemeClr val="tx1"/>
              </a:solidFill>
            </a:endParaRPr>
          </a:p>
        </p:txBody>
      </p:sp>
      <p:sp>
        <p:nvSpPr>
          <p:cNvPr id="5" name="Rectangle 4"/>
          <p:cNvSpPr/>
          <p:nvPr/>
        </p:nvSpPr>
        <p:spPr>
          <a:xfrm>
            <a:off x="2819400" y="2209800"/>
            <a:ext cx="1676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6" name="Rectangle 5"/>
          <p:cNvSpPr/>
          <p:nvPr/>
        </p:nvSpPr>
        <p:spPr>
          <a:xfrm>
            <a:off x="4495800" y="2209800"/>
            <a:ext cx="2133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1     0    1    0</a:t>
            </a:r>
            <a:endParaRPr lang="en-US" dirty="0">
              <a:solidFill>
                <a:schemeClr val="tx1"/>
              </a:solidFill>
            </a:endParaRPr>
          </a:p>
        </p:txBody>
      </p:sp>
      <p:sp>
        <p:nvSpPr>
          <p:cNvPr id="7" name="Date Placeholder 6"/>
          <p:cNvSpPr>
            <a:spLocks noGrp="1"/>
          </p:cNvSpPr>
          <p:nvPr>
            <p:ph type="dt" sz="half" idx="10"/>
          </p:nvPr>
        </p:nvSpPr>
        <p:spPr/>
        <p:txBody>
          <a:bodyPr/>
          <a:lstStyle/>
          <a:p>
            <a:fld id="{76ABAD5B-E177-48F4-9750-65B7CBD7731E}" type="datetime1">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868362"/>
          </a:xfrm>
        </p:spPr>
        <p:txBody>
          <a:bodyPr/>
          <a:lstStyle/>
          <a:p>
            <a:r>
              <a:rPr lang="en-US" sz="3200" b="1" dirty="0">
                <a:solidFill>
                  <a:srgbClr val="C00000"/>
                </a:solidFill>
              </a:rPr>
              <a:t>UPDATION</a:t>
            </a:r>
            <a:r>
              <a:rPr lang="en-US" b="1" dirty="0">
                <a:solidFill>
                  <a:srgbClr val="C00000"/>
                </a:solidFill>
              </a:rPr>
              <a:t> </a:t>
            </a:r>
            <a:r>
              <a:rPr lang="en-US" sz="3200" b="1" dirty="0">
                <a:solidFill>
                  <a:srgbClr val="C00000"/>
                </a:solidFill>
              </a:rPr>
              <a:t>TECHNIQUE</a:t>
            </a:r>
            <a:endParaRPr lang="en-US" sz="3200" b="1" dirty="0">
              <a:solidFill>
                <a:srgbClr val="C00000"/>
              </a:solidFill>
            </a:endParaRPr>
          </a:p>
        </p:txBody>
      </p:sp>
      <p:sp>
        <p:nvSpPr>
          <p:cNvPr id="3" name="Content Placeholder 2"/>
          <p:cNvSpPr>
            <a:spLocks noGrp="1"/>
          </p:cNvSpPr>
          <p:nvPr>
            <p:ph sz="quarter" idx="1"/>
          </p:nvPr>
        </p:nvSpPr>
        <p:spPr>
          <a:xfrm>
            <a:off x="457200" y="1295400"/>
            <a:ext cx="8229600" cy="5029200"/>
          </a:xfrm>
          <a:solidFill>
            <a:schemeClr val="bg1"/>
          </a:solidFill>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The site effect of memory hierarchy is the data inconsistency . Same information is available differently at different places.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Proper updation technique reduce this problem.</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Write-back </a:t>
            </a:r>
            <a:r>
              <a:rPr lang="en-US" sz="1800" dirty="0" err="1">
                <a:solidFill>
                  <a:srgbClr val="002060"/>
                </a:solidFill>
                <a:latin typeface="Arial" panose="020B0604020202020204" pitchFamily="34" charset="0"/>
                <a:cs typeface="Arial" panose="020B0604020202020204" pitchFamily="34" charset="0"/>
              </a:rPr>
              <a:t>updation</a:t>
            </a:r>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Write-through </a:t>
            </a:r>
            <a:r>
              <a:rPr lang="en-US" sz="1800" dirty="0" err="1">
                <a:solidFill>
                  <a:srgbClr val="002060"/>
                </a:solidFill>
                <a:latin typeface="Arial" panose="020B0604020202020204" pitchFamily="34" charset="0"/>
                <a:cs typeface="Arial" panose="020B0604020202020204" pitchFamily="34" charset="0"/>
              </a:rPr>
              <a:t>updation</a:t>
            </a: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b="1" dirty="0">
                <a:solidFill>
                  <a:srgbClr val="C00000"/>
                </a:solidFill>
                <a:latin typeface="Arial" panose="020B0604020202020204" pitchFamily="34" charset="0"/>
                <a:cs typeface="Arial" panose="020B0604020202020204" pitchFamily="34" charset="0"/>
              </a:rPr>
              <a:t>      Write-back updation</a:t>
            </a:r>
            <a:endParaRPr lang="en-US" sz="1800" b="1" dirty="0">
              <a:solidFill>
                <a:srgbClr val="C0000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Here the cache act like a buffer by receiving data from the processor and writing data back to main memory whenever the system bus is available.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b="1" dirty="0">
                <a:solidFill>
                  <a:srgbClr val="002060"/>
                </a:solidFill>
                <a:latin typeface="Arial" panose="020B0604020202020204" pitchFamily="34" charset="0"/>
                <a:cs typeface="Arial" panose="020B0604020202020204" pitchFamily="34" charset="0"/>
              </a:rPr>
              <a:t>     Advantage</a:t>
            </a:r>
            <a:r>
              <a:rPr lang="en-US" sz="1800" dirty="0">
                <a:solidFill>
                  <a:srgbClr val="002060"/>
                </a:solidFill>
                <a:latin typeface="Arial" panose="020B0604020202020204" pitchFamily="34" charset="0"/>
                <a:cs typeface="Arial" panose="020B0604020202020204" pitchFamily="34" charset="0"/>
              </a:rPr>
              <a:t>-</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processor is freed up to continue with other tasks while main memory is updated at later time.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b="1" dirty="0">
                <a:solidFill>
                  <a:srgbClr val="002060"/>
                </a:solidFill>
                <a:latin typeface="Arial" panose="020B0604020202020204" pitchFamily="34" charset="0"/>
                <a:cs typeface="Arial" panose="020B0604020202020204" pitchFamily="34" charset="0"/>
              </a:rPr>
              <a:t>     Disadvantage-</a:t>
            </a:r>
            <a:endParaRPr lang="en-US" sz="1800" b="1"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cost and complexity of cache subsequently increase.</a:t>
            </a: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346D8A36-7BAF-4EA3-9E67-A57C3948DDFB}" type="datetime1">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p:txBody>
          <a:bodyPr>
            <a:normAutofit/>
          </a:bodyPr>
          <a:lstStyle/>
          <a:p>
            <a:pPr>
              <a:buNone/>
            </a:pPr>
            <a:r>
              <a:rPr lang="en-US" sz="1800" b="1" dirty="0">
                <a:solidFill>
                  <a:srgbClr val="C00000"/>
                </a:solidFill>
                <a:latin typeface="Arial" panose="020B0604020202020204" pitchFamily="34" charset="0"/>
                <a:cs typeface="Arial" panose="020B0604020202020204" pitchFamily="34" charset="0"/>
              </a:rPr>
              <a:t>   Write through updation</a:t>
            </a:r>
            <a:endParaRPr lang="en-US" sz="1800" b="1" dirty="0">
              <a:solidFill>
                <a:srgbClr val="C0000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processor handles write to main memory instead of the cache.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cache may update its contents as the data comes through from the processor. The write operation does not end until the processor has write the data back to main memory.</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b="1" dirty="0">
                <a:solidFill>
                  <a:srgbClr val="002060"/>
                </a:solidFill>
                <a:latin typeface="Arial" panose="020B0604020202020204" pitchFamily="34" charset="0"/>
                <a:cs typeface="Arial" panose="020B0604020202020204" pitchFamily="34" charset="0"/>
              </a:rPr>
              <a:t>   Advantage-</a:t>
            </a:r>
            <a:endParaRPr lang="en-US" sz="1800" b="1"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cache does not have to be complex , which thus makes it less expansive.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b="1" dirty="0">
                <a:solidFill>
                  <a:srgbClr val="002060"/>
                </a:solidFill>
                <a:latin typeface="Arial" panose="020B0604020202020204" pitchFamily="34" charset="0"/>
                <a:cs typeface="Arial" panose="020B0604020202020204" pitchFamily="34" charset="0"/>
              </a:rPr>
              <a:t> Disadvantage-</a:t>
            </a:r>
            <a:endParaRPr lang="en-US" sz="1800" b="1"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processor must wait until the main memory accepts the data before moving on to its next task</a:t>
            </a: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946E981D-16DF-4CF0-9493-669E0399CAF6}" type="datetime1">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CONCLUSION-</a:t>
            </a:r>
            <a:endParaRPr lang="en-US" sz="3200" b="1" dirty="0">
              <a:solidFill>
                <a:srgbClr val="C00000"/>
              </a:solidFill>
            </a:endParaRPr>
          </a:p>
        </p:txBody>
      </p:sp>
      <p:sp>
        <p:nvSpPr>
          <p:cNvPr id="3" name="Content Placeholder 2"/>
          <p:cNvSpPr>
            <a:spLocks noGrp="1"/>
          </p:cNvSpPr>
          <p:nvPr>
            <p:ph sz="quarter" idx="1"/>
          </p:nvPr>
        </p:nvSpPr>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The goal of memory hierarchy is to obtain a cost per bit close to that of the least expansive memory and access time close to that of the fastest  memory.</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To reduce the speed difference between CPU and main memory cache memory is used.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Various </a:t>
            </a:r>
            <a:r>
              <a:rPr lang="en-US" sz="1800" dirty="0" err="1">
                <a:solidFill>
                  <a:srgbClr val="002060"/>
                </a:solidFill>
                <a:latin typeface="Arial" panose="020B0604020202020204" pitchFamily="34" charset="0"/>
                <a:cs typeface="Arial" panose="020B0604020202020204" pitchFamily="34" charset="0"/>
              </a:rPr>
              <a:t>updation</a:t>
            </a:r>
            <a:r>
              <a:rPr lang="en-US" sz="1800" dirty="0">
                <a:solidFill>
                  <a:srgbClr val="002060"/>
                </a:solidFill>
                <a:latin typeface="Arial" panose="020B0604020202020204" pitchFamily="34" charset="0"/>
                <a:cs typeface="Arial" panose="020B0604020202020204" pitchFamily="34" charset="0"/>
              </a:rPr>
              <a:t> techniques are used to maintain the consistency of data in memory.</a:t>
            </a: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31A4D39-178E-4ED7-9EC7-8374C9537882}" type="datetime1">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914400" y="304800"/>
            <a:ext cx="7772400" cy="5715000"/>
          </a:xfrm>
          <a:solidFill>
            <a:schemeClr val="bg1"/>
          </a:solidFill>
          <a:ln>
            <a:solidFill>
              <a:srgbClr val="FF0000"/>
            </a:solidFill>
          </a:ln>
        </p:spPr>
        <p:txBody>
          <a:bodyPr>
            <a:normAutofit/>
          </a:bodyPr>
          <a:lstStyle/>
          <a:p>
            <a:pPr>
              <a:buNone/>
            </a:pPr>
            <a:r>
              <a:rPr lang="en-US" sz="4000" dirty="0"/>
              <a:t>                         </a:t>
            </a:r>
            <a:endParaRPr lang="en-US" sz="4000" dirty="0"/>
          </a:p>
          <a:p>
            <a:endParaRPr lang="en-US" sz="4000" dirty="0"/>
          </a:p>
          <a:p>
            <a:endParaRPr lang="en-US" sz="4000" dirty="0"/>
          </a:p>
          <a:p>
            <a:pPr>
              <a:buNone/>
            </a:pPr>
            <a:r>
              <a:rPr lang="en-US" sz="4000" dirty="0">
                <a:solidFill>
                  <a:srgbClr val="FF0000"/>
                </a:solidFill>
                <a:latin typeface="Algerian" panose="04020705040A02060702" pitchFamily="82" charset="0"/>
              </a:rPr>
              <a:t>                 THANK    YOU</a:t>
            </a:r>
            <a:endParaRPr lang="en-US" sz="4000" dirty="0">
              <a:solidFill>
                <a:srgbClr val="FF0000"/>
              </a:solidFill>
              <a:latin typeface="Algerian" panose="04020705040A02060702" pitchFamily="82" charset="0"/>
            </a:endParaRPr>
          </a:p>
        </p:txBody>
      </p:sp>
      <p:sp>
        <p:nvSpPr>
          <p:cNvPr id="4" name="Date Placeholder 3"/>
          <p:cNvSpPr>
            <a:spLocks noGrp="1"/>
          </p:cNvSpPr>
          <p:nvPr>
            <p:ph type="dt" sz="half" idx="10"/>
          </p:nvPr>
        </p:nvSpPr>
        <p:spPr/>
        <p:txBody>
          <a:bodyPr/>
          <a:lstStyle/>
          <a:p>
            <a:fld id="{37F0F6D9-0E4D-4544-B23B-F151ADBB3C6D}" type="datetime1">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381000" y="228600"/>
            <a:ext cx="8305800" cy="5791200"/>
          </a:xfrm>
        </p:spPr>
        <p:txBody>
          <a:bodyPr/>
          <a:lstStyle/>
          <a:p>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A memory unit is a collection of storage cells with associated circuits needed to transfer information in and out of the device.</a:t>
            </a:r>
            <a:endParaRPr lang="en-US" sz="1800" dirty="0">
              <a:solidFill>
                <a:srgbClr val="002060"/>
              </a:solidFill>
              <a:latin typeface="Arial" panose="020B0604020202020204" pitchFamily="34" charset="0"/>
              <a:cs typeface="Arial" panose="020B0604020202020204" pitchFamily="34" charset="0"/>
            </a:endParaRPr>
          </a:p>
          <a:p>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The fig-1 shows a 2</a:t>
            </a:r>
            <a:r>
              <a:rPr lang="en-US" sz="1800" baseline="30000" dirty="0">
                <a:solidFill>
                  <a:srgbClr val="002060"/>
                </a:solidFill>
                <a:latin typeface="Arial" panose="020B0604020202020204" pitchFamily="34" charset="0"/>
                <a:cs typeface="Arial" panose="020B0604020202020204" pitchFamily="34" charset="0"/>
              </a:rPr>
              <a:t>m  </a:t>
            </a:r>
            <a:r>
              <a:rPr lang="en-US" sz="1800" dirty="0">
                <a:solidFill>
                  <a:srgbClr val="002060"/>
                </a:solidFill>
                <a:latin typeface="Arial" panose="020B0604020202020204" pitchFamily="34" charset="0"/>
                <a:cs typeface="Arial" panose="020B0604020202020204" pitchFamily="34" charset="0"/>
              </a:rPr>
              <a:t>×w-bit RAM  IC and its control lines.</a:t>
            </a:r>
            <a:endParaRPr lang="en-US" sz="1800" dirty="0">
              <a:solidFill>
                <a:srgbClr val="002060"/>
              </a:solidFill>
              <a:latin typeface="Arial" panose="020B0604020202020204" pitchFamily="34" charset="0"/>
              <a:cs typeface="Arial" panose="020B0604020202020204" pitchFamily="34" charset="0"/>
            </a:endParaRPr>
          </a:p>
          <a:p>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The RAM has m-bit unidirectional address bus A and w-bit bidirectional data bus D.</a:t>
            </a:r>
            <a:endParaRPr lang="en-US" sz="1800" dirty="0">
              <a:solidFill>
                <a:srgbClr val="002060"/>
              </a:solidFill>
              <a:latin typeface="Arial" panose="020B0604020202020204" pitchFamily="34" charset="0"/>
              <a:cs typeface="Arial" panose="020B0604020202020204" pitchFamily="34" charset="0"/>
            </a:endParaRPr>
          </a:p>
          <a:p>
            <a:endParaRPr lang="en-US" sz="1800" dirty="0">
              <a:solidFill>
                <a:srgbClr val="002060"/>
              </a:solidFill>
              <a:latin typeface="Arial" panose="020B0604020202020204" pitchFamily="34" charset="0"/>
              <a:cs typeface="Arial" panose="020B0604020202020204" pitchFamily="34" charset="0"/>
            </a:endParaRPr>
          </a:p>
          <a:p>
            <a:r>
              <a:rPr lang="en-US" sz="1800" dirty="0">
                <a:solidFill>
                  <a:srgbClr val="002060"/>
                </a:solidFill>
                <a:latin typeface="Arial" panose="020B0604020202020204" pitchFamily="34" charset="0"/>
                <a:cs typeface="Arial" panose="020B0604020202020204" pitchFamily="34" charset="0"/>
              </a:rPr>
              <a:t>The three control signals are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1.  Write enable line (WE)</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2. Chip select line (CS)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3.  Output enable line (OE)  </a:t>
            </a: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CED4F1C-2CDA-4EF7-9054-F8076D67D8D7}" type="datetime1">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endParaRPr lang="en-US"/>
          </a:p>
        </p:txBody>
      </p:sp>
      <p:sp>
        <p:nvSpPr>
          <p:cNvPr id="4" name="Date Placeholder 3"/>
          <p:cNvSpPr>
            <a:spLocks noGrp="1"/>
          </p:cNvSpPr>
          <p:nvPr>
            <p:ph type="dt" sz="half" idx="10"/>
          </p:nvPr>
        </p:nvSpPr>
        <p:spPr/>
        <p:txBody>
          <a:bodyPr/>
          <a:p>
            <a:fld id="{78F37F1E-6C48-4DE4-838D-47D2B3DE74B9}" type="datetime1">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a:bodyPr>
          <a:lstStyle/>
          <a:p>
            <a:r>
              <a:rPr lang="en-US" sz="3200" b="1" dirty="0">
                <a:solidFill>
                  <a:srgbClr val="C00000"/>
                </a:solidFill>
              </a:rPr>
              <a:t>MEMORY ADDRESSES                     </a:t>
            </a:r>
            <a:endParaRPr lang="en-US" sz="3200" b="1" dirty="0">
              <a:solidFill>
                <a:srgbClr val="C00000"/>
              </a:solidFill>
            </a:endParaRPr>
          </a:p>
        </p:txBody>
      </p:sp>
      <p:graphicFrame>
        <p:nvGraphicFramePr>
          <p:cNvPr id="4" name="Content Placeholder 3"/>
          <p:cNvGraphicFramePr>
            <a:graphicFrameLocks noGrp="1"/>
          </p:cNvGraphicFramePr>
          <p:nvPr>
            <p:ph sz="quarter" idx="1"/>
          </p:nvPr>
        </p:nvGraphicFramePr>
        <p:xfrm>
          <a:off x="3505200" y="2057400"/>
          <a:ext cx="2667000" cy="3078480"/>
        </p:xfrm>
        <a:graphic>
          <a:graphicData uri="http://schemas.openxmlformats.org/drawingml/2006/table">
            <a:tbl>
              <a:tblPr firstRow="1" bandRow="1">
                <a:tableStyleId>{5C22544A-7EE6-4342-B048-85BDC9FD1C3A}</a:tableStyleId>
              </a:tblPr>
              <a:tblGrid>
                <a:gridCol w="2667000"/>
              </a:tblGrid>
              <a:tr h="384810">
                <a:tc>
                  <a:txBody>
                    <a:bodyPr/>
                    <a:lstStyle/>
                    <a:p>
                      <a:r>
                        <a:rPr lang="en-US" dirty="0"/>
                        <a:t>10101111001000111</a:t>
                      </a:r>
                      <a:endParaRPr lang="en-US" dirty="0"/>
                    </a:p>
                  </a:txBody>
                  <a:tcPr>
                    <a:solidFill>
                      <a:schemeClr val="bg1"/>
                    </a:solidFill>
                  </a:tcPr>
                </a:tc>
              </a:tr>
              <a:tr h="384810">
                <a:tc>
                  <a:txBody>
                    <a:bodyPr/>
                    <a:lstStyle/>
                    <a:p>
                      <a:r>
                        <a:rPr lang="en-US" dirty="0">
                          <a:solidFill>
                            <a:srgbClr val="002060"/>
                          </a:solidFill>
                        </a:rPr>
                        <a:t>1000111111001010</a:t>
                      </a:r>
                      <a:endParaRPr lang="en-US" dirty="0">
                        <a:solidFill>
                          <a:srgbClr val="002060"/>
                        </a:solidFill>
                      </a:endParaRPr>
                    </a:p>
                  </a:txBody>
                  <a:tcPr/>
                </a:tc>
              </a:tr>
              <a:tr h="384810">
                <a:tc>
                  <a:txBody>
                    <a:bodyPr/>
                    <a:lstStyle/>
                    <a:p>
                      <a:r>
                        <a:rPr lang="en-US" dirty="0">
                          <a:solidFill>
                            <a:srgbClr val="002060"/>
                          </a:solidFill>
                        </a:rPr>
                        <a:t> 1000101011110001</a:t>
                      </a:r>
                      <a:endParaRPr lang="en-US" dirty="0">
                        <a:solidFill>
                          <a:srgbClr val="002060"/>
                        </a:solidFill>
                      </a:endParaRPr>
                    </a:p>
                  </a:txBody>
                  <a:tcPr/>
                </a:tc>
              </a:tr>
              <a:tr h="384810">
                <a:tc>
                  <a:txBody>
                    <a:bodyPr/>
                    <a:lstStyle/>
                    <a:p>
                      <a:r>
                        <a:rPr lang="en-US" dirty="0">
                          <a:solidFill>
                            <a:srgbClr val="002060"/>
                          </a:solidFill>
                        </a:rPr>
                        <a:t>               ……</a:t>
                      </a:r>
                      <a:endParaRPr lang="en-US" dirty="0">
                        <a:solidFill>
                          <a:srgbClr val="002060"/>
                        </a:solidFill>
                      </a:endParaRPr>
                    </a:p>
                  </a:txBody>
                  <a:tcPr/>
                </a:tc>
              </a:tr>
              <a:tr h="384810">
                <a:tc>
                  <a:txBody>
                    <a:bodyPr/>
                    <a:lstStyle/>
                    <a:p>
                      <a:r>
                        <a:rPr lang="en-US" dirty="0">
                          <a:solidFill>
                            <a:srgbClr val="002060"/>
                          </a:solidFill>
                        </a:rPr>
                        <a:t>               ..….</a:t>
                      </a:r>
                      <a:endParaRPr lang="en-US" dirty="0">
                        <a:solidFill>
                          <a:srgbClr val="002060"/>
                        </a:solidFill>
                      </a:endParaRPr>
                    </a:p>
                  </a:txBody>
                  <a:tcPr/>
                </a:tc>
              </a:tr>
              <a:tr h="384810">
                <a:tc>
                  <a:txBody>
                    <a:bodyPr/>
                    <a:lstStyle/>
                    <a:p>
                      <a:r>
                        <a:rPr lang="en-US" dirty="0">
                          <a:solidFill>
                            <a:srgbClr val="002060"/>
                          </a:solidFill>
                        </a:rPr>
                        <a:t>1111001101011010</a:t>
                      </a:r>
                      <a:endParaRPr lang="en-US" dirty="0">
                        <a:solidFill>
                          <a:srgbClr val="002060"/>
                        </a:solidFill>
                      </a:endParaRPr>
                    </a:p>
                  </a:txBody>
                  <a:tcPr/>
                </a:tc>
              </a:tr>
              <a:tr h="384810">
                <a:tc>
                  <a:txBody>
                    <a:bodyPr/>
                    <a:lstStyle/>
                    <a:p>
                      <a:r>
                        <a:rPr lang="en-US" dirty="0">
                          <a:solidFill>
                            <a:srgbClr val="002060"/>
                          </a:solidFill>
                        </a:rPr>
                        <a:t>1100110010101111</a:t>
                      </a:r>
                      <a:endParaRPr lang="en-US" dirty="0">
                        <a:solidFill>
                          <a:srgbClr val="002060"/>
                        </a:solidFill>
                      </a:endParaRPr>
                    </a:p>
                  </a:txBody>
                  <a:tcPr/>
                </a:tc>
              </a:tr>
              <a:tr h="384810">
                <a:tc>
                  <a:txBody>
                    <a:bodyPr/>
                    <a:lstStyle/>
                    <a:p>
                      <a:r>
                        <a:rPr lang="en-US" dirty="0">
                          <a:solidFill>
                            <a:srgbClr val="002060"/>
                          </a:solidFill>
                        </a:rPr>
                        <a:t>1110110010101100</a:t>
                      </a:r>
                      <a:endParaRPr lang="en-US" dirty="0">
                        <a:solidFill>
                          <a:srgbClr val="002060"/>
                        </a:solidFill>
                      </a:endParaRPr>
                    </a:p>
                  </a:txBody>
                  <a:tcPr/>
                </a:tc>
              </a:tr>
            </a:tbl>
          </a:graphicData>
        </a:graphic>
      </p:graphicFrame>
      <p:sp>
        <p:nvSpPr>
          <p:cNvPr id="5" name="TextBox 4"/>
          <p:cNvSpPr txBox="1"/>
          <p:nvPr/>
        </p:nvSpPr>
        <p:spPr>
          <a:xfrm>
            <a:off x="3048000" y="1905000"/>
            <a:ext cx="35814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a:t>
            </a:r>
            <a:r>
              <a:rPr lang="en-US" u="sng" dirty="0">
                <a:solidFill>
                  <a:srgbClr val="002060"/>
                </a:solidFill>
                <a:latin typeface="Arial" panose="020B0604020202020204" pitchFamily="34" charset="0"/>
                <a:cs typeface="Arial" panose="020B0604020202020204" pitchFamily="34" charset="0"/>
              </a:rPr>
              <a:t>Memory  contest</a:t>
            </a:r>
            <a:endParaRPr lang="en-US" u="sng" dirty="0">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52400" y="2514600"/>
            <a:ext cx="1752600" cy="2585323"/>
          </a:xfrm>
          <a:prstGeom prst="rect">
            <a:avLst/>
          </a:prstGeom>
          <a:noFill/>
        </p:spPr>
        <p:txBody>
          <a:bodyPr wrap="square" rtlCol="0">
            <a:spAutoFit/>
          </a:bodyPr>
          <a:lstStyle/>
          <a:p>
            <a:r>
              <a:rPr lang="en-US" dirty="0">
                <a:solidFill>
                  <a:srgbClr val="002060"/>
                </a:solidFill>
              </a:rPr>
              <a:t>0000000000</a:t>
            </a:r>
            <a:endParaRPr lang="en-US" dirty="0">
              <a:solidFill>
                <a:srgbClr val="002060"/>
              </a:solidFill>
            </a:endParaRPr>
          </a:p>
          <a:p>
            <a:r>
              <a:rPr lang="en-US" dirty="0">
                <a:solidFill>
                  <a:srgbClr val="002060"/>
                </a:solidFill>
              </a:rPr>
              <a:t>0000000001</a:t>
            </a:r>
            <a:endParaRPr lang="en-US" dirty="0">
              <a:solidFill>
                <a:srgbClr val="002060"/>
              </a:solidFill>
            </a:endParaRPr>
          </a:p>
          <a:p>
            <a:r>
              <a:rPr lang="en-US" dirty="0">
                <a:solidFill>
                  <a:srgbClr val="002060"/>
                </a:solidFill>
              </a:rPr>
              <a:t>      ……</a:t>
            </a:r>
            <a:endParaRPr lang="en-US" dirty="0">
              <a:solidFill>
                <a:srgbClr val="002060"/>
              </a:solidFill>
            </a:endParaRPr>
          </a:p>
          <a:p>
            <a:r>
              <a:rPr lang="en-US" dirty="0">
                <a:solidFill>
                  <a:srgbClr val="002060"/>
                </a:solidFill>
              </a:rPr>
              <a:t>      ……</a:t>
            </a:r>
            <a:endParaRPr lang="en-US" dirty="0">
              <a:solidFill>
                <a:srgbClr val="002060"/>
              </a:solidFill>
            </a:endParaRPr>
          </a:p>
          <a:p>
            <a:r>
              <a:rPr lang="en-US" dirty="0">
                <a:solidFill>
                  <a:srgbClr val="002060"/>
                </a:solidFill>
              </a:rPr>
              <a:t>       </a:t>
            </a:r>
            <a:endParaRPr lang="en-US" dirty="0">
              <a:solidFill>
                <a:srgbClr val="002060"/>
              </a:solidFill>
            </a:endParaRPr>
          </a:p>
          <a:p>
            <a:endParaRPr lang="en-US" dirty="0">
              <a:solidFill>
                <a:srgbClr val="002060"/>
              </a:solidFill>
            </a:endParaRPr>
          </a:p>
          <a:p>
            <a:r>
              <a:rPr lang="en-US" dirty="0">
                <a:solidFill>
                  <a:srgbClr val="002060"/>
                </a:solidFill>
              </a:rPr>
              <a:t>1111111101</a:t>
            </a:r>
            <a:endParaRPr lang="en-US" dirty="0">
              <a:solidFill>
                <a:srgbClr val="002060"/>
              </a:solidFill>
            </a:endParaRPr>
          </a:p>
          <a:p>
            <a:r>
              <a:rPr lang="en-US" dirty="0">
                <a:solidFill>
                  <a:srgbClr val="002060"/>
                </a:solidFill>
              </a:rPr>
              <a:t>1111111110</a:t>
            </a:r>
            <a:endParaRPr lang="en-US" dirty="0">
              <a:solidFill>
                <a:srgbClr val="002060"/>
              </a:solidFill>
            </a:endParaRPr>
          </a:p>
          <a:p>
            <a:r>
              <a:rPr lang="en-US" dirty="0">
                <a:solidFill>
                  <a:srgbClr val="002060"/>
                </a:solidFill>
              </a:rPr>
              <a:t>1111111111  </a:t>
            </a:r>
            <a:endParaRPr lang="en-US" dirty="0">
              <a:solidFill>
                <a:srgbClr val="002060"/>
              </a:solidFill>
            </a:endParaRPr>
          </a:p>
        </p:txBody>
      </p:sp>
      <p:sp>
        <p:nvSpPr>
          <p:cNvPr id="7" name="TextBox 6"/>
          <p:cNvSpPr txBox="1"/>
          <p:nvPr/>
        </p:nvSpPr>
        <p:spPr>
          <a:xfrm>
            <a:off x="1828800" y="2514600"/>
            <a:ext cx="1600200" cy="2585323"/>
          </a:xfrm>
          <a:prstGeom prst="rect">
            <a:avLst/>
          </a:prstGeom>
          <a:noFill/>
        </p:spPr>
        <p:txBody>
          <a:bodyPr wrap="square" rtlCol="0">
            <a:spAutoFit/>
          </a:bodyPr>
          <a:lstStyle/>
          <a:p>
            <a:r>
              <a:rPr lang="en-US" dirty="0">
                <a:solidFill>
                  <a:srgbClr val="002060"/>
                </a:solidFill>
              </a:rPr>
              <a:t>           0</a:t>
            </a:r>
            <a:endParaRPr lang="en-US" dirty="0">
              <a:solidFill>
                <a:srgbClr val="002060"/>
              </a:solidFill>
            </a:endParaRPr>
          </a:p>
          <a:p>
            <a:r>
              <a:rPr lang="en-US" dirty="0">
                <a:solidFill>
                  <a:srgbClr val="002060"/>
                </a:solidFill>
              </a:rPr>
              <a:t>           1</a:t>
            </a:r>
            <a:endParaRPr lang="en-US" dirty="0">
              <a:solidFill>
                <a:srgbClr val="002060"/>
              </a:solidFill>
            </a:endParaRPr>
          </a:p>
          <a:p>
            <a:r>
              <a:rPr lang="en-US" dirty="0">
                <a:solidFill>
                  <a:srgbClr val="002060"/>
                </a:solidFill>
              </a:rPr>
              <a:t>         …..</a:t>
            </a:r>
            <a:endParaRPr lang="en-US" dirty="0">
              <a:solidFill>
                <a:srgbClr val="002060"/>
              </a:solidFill>
            </a:endParaRPr>
          </a:p>
          <a:p>
            <a:r>
              <a:rPr lang="en-US" dirty="0">
                <a:solidFill>
                  <a:srgbClr val="002060"/>
                </a:solidFill>
              </a:rPr>
              <a:t>         …..</a:t>
            </a:r>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      1021</a:t>
            </a:r>
            <a:endParaRPr lang="en-US" dirty="0">
              <a:solidFill>
                <a:srgbClr val="002060"/>
              </a:solidFill>
            </a:endParaRPr>
          </a:p>
          <a:p>
            <a:r>
              <a:rPr lang="en-US" dirty="0">
                <a:solidFill>
                  <a:srgbClr val="002060"/>
                </a:solidFill>
              </a:rPr>
              <a:t>      1022</a:t>
            </a:r>
            <a:endParaRPr lang="en-US" dirty="0">
              <a:solidFill>
                <a:srgbClr val="002060"/>
              </a:solidFill>
            </a:endParaRPr>
          </a:p>
          <a:p>
            <a:r>
              <a:rPr lang="en-US" dirty="0">
                <a:solidFill>
                  <a:srgbClr val="002060"/>
                </a:solidFill>
              </a:rPr>
              <a:t>      1023</a:t>
            </a:r>
            <a:endParaRPr lang="en-US" dirty="0">
              <a:solidFill>
                <a:srgbClr val="002060"/>
              </a:solidFill>
            </a:endParaRPr>
          </a:p>
        </p:txBody>
      </p:sp>
      <p:sp>
        <p:nvSpPr>
          <p:cNvPr id="8" name="TextBox 7"/>
          <p:cNvSpPr txBox="1"/>
          <p:nvPr/>
        </p:nvSpPr>
        <p:spPr>
          <a:xfrm>
            <a:off x="0" y="1828800"/>
            <a:ext cx="1600200" cy="369332"/>
          </a:xfrm>
          <a:prstGeom prst="rect">
            <a:avLst/>
          </a:prstGeom>
          <a:noFill/>
        </p:spPr>
        <p:txBody>
          <a:bodyPr wrap="square" rtlCol="0">
            <a:spAutoFit/>
          </a:bodyPr>
          <a:lstStyle/>
          <a:p>
            <a:r>
              <a:rPr lang="en-US" u="sng" dirty="0">
                <a:solidFill>
                  <a:srgbClr val="002060"/>
                </a:solidFill>
                <a:latin typeface="Arial" panose="020B0604020202020204" pitchFamily="34" charset="0"/>
                <a:cs typeface="Arial" panose="020B0604020202020204" pitchFamily="34" charset="0"/>
              </a:rPr>
              <a:t>    Binary</a:t>
            </a:r>
            <a:endParaRPr lang="en-US" u="sng" dirty="0">
              <a:solidFill>
                <a:srgbClr val="002060"/>
              </a:solidFill>
              <a:latin typeface="Arial" panose="020B0604020202020204" pitchFamily="34" charset="0"/>
              <a:cs typeface="Arial" panose="020B0604020202020204" pitchFamily="34" charset="0"/>
            </a:endParaRPr>
          </a:p>
        </p:txBody>
      </p:sp>
      <p:sp>
        <p:nvSpPr>
          <p:cNvPr id="9" name="TextBox 8"/>
          <p:cNvSpPr txBox="1"/>
          <p:nvPr/>
        </p:nvSpPr>
        <p:spPr>
          <a:xfrm>
            <a:off x="1752600" y="1905000"/>
            <a:ext cx="13716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a:t>
            </a:r>
            <a:r>
              <a:rPr lang="en-US" u="sng" dirty="0">
                <a:solidFill>
                  <a:srgbClr val="002060"/>
                </a:solidFill>
                <a:latin typeface="Arial" panose="020B0604020202020204" pitchFamily="34" charset="0"/>
                <a:cs typeface="Arial" panose="020B0604020202020204" pitchFamily="34" charset="0"/>
              </a:rPr>
              <a:t>decimal</a:t>
            </a:r>
            <a:endParaRPr lang="en-US" u="sng" dirty="0">
              <a:solidFill>
                <a:srgbClr val="002060"/>
              </a:solidFill>
              <a:latin typeface="Arial" panose="020B0604020202020204" pitchFamily="34" charset="0"/>
              <a:cs typeface="Arial" panose="020B0604020202020204" pitchFamily="34" charset="0"/>
            </a:endParaRPr>
          </a:p>
        </p:txBody>
      </p:sp>
      <p:sp>
        <p:nvSpPr>
          <p:cNvPr id="10" name="TextBox 9"/>
          <p:cNvSpPr txBox="1"/>
          <p:nvPr/>
        </p:nvSpPr>
        <p:spPr>
          <a:xfrm>
            <a:off x="304800" y="609600"/>
            <a:ext cx="3276600" cy="523220"/>
          </a:xfrm>
          <a:prstGeom prst="rect">
            <a:avLst/>
          </a:prstGeom>
          <a:noFill/>
        </p:spPr>
        <p:txBody>
          <a:bodyPr wrap="square" rtlCol="0">
            <a:spAutoFit/>
          </a:bodyPr>
          <a:lstStyle/>
          <a:p>
            <a:r>
              <a:rPr lang="en-US" sz="2800" u="sng" dirty="0"/>
              <a:t>    </a:t>
            </a:r>
            <a:endParaRPr lang="en-US" sz="2800" u="sng" dirty="0"/>
          </a:p>
        </p:txBody>
      </p:sp>
      <p:sp>
        <p:nvSpPr>
          <p:cNvPr id="11" name="TextBox 10"/>
          <p:cNvSpPr txBox="1"/>
          <p:nvPr/>
        </p:nvSpPr>
        <p:spPr>
          <a:xfrm>
            <a:off x="1219200" y="5791200"/>
            <a:ext cx="6553200" cy="369332"/>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(Fig-2  Content of a 1024×16  Memory)</a:t>
            </a:r>
            <a:endParaRPr lang="en-US" dirty="0">
              <a:solidFill>
                <a:srgbClr val="002060"/>
              </a:solidFill>
              <a:latin typeface="Arial" panose="020B0604020202020204" pitchFamily="34" charset="0"/>
              <a:cs typeface="Arial" panose="020B0604020202020204" pitchFamily="34" charset="0"/>
            </a:endParaRPr>
          </a:p>
        </p:txBody>
      </p:sp>
      <p:sp>
        <p:nvSpPr>
          <p:cNvPr id="12" name="Date Placeholder 11"/>
          <p:cNvSpPr>
            <a:spLocks noGrp="1"/>
          </p:cNvSpPr>
          <p:nvPr>
            <p:ph type="dt" sz="half" idx="10"/>
          </p:nvPr>
        </p:nvSpPr>
        <p:spPr/>
        <p:txBody>
          <a:bodyPr/>
          <a:lstStyle/>
          <a:p>
            <a:fld id="{DECB3915-56D5-4BD7-BEF4-2100DA072F4C}" type="datetime1">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sz="quarter" idx="1"/>
          </p:nvPr>
        </p:nvSpPr>
        <p:spPr>
          <a:xfrm>
            <a:off x="457200" y="762000"/>
            <a:ext cx="8229600" cy="5364163"/>
          </a:xfrm>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The memory unit is specified by the number of words it contains and the number of bits in each words. The address lines select one particular word.</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Each word in memory is assigned an identification number called an address , starting from 0 up to  2</a:t>
            </a:r>
            <a:r>
              <a:rPr lang="en-US" sz="1800" baseline="30000" dirty="0">
                <a:solidFill>
                  <a:srgbClr val="002060"/>
                </a:solidFill>
                <a:latin typeface="Arial" panose="020B0604020202020204" pitchFamily="34" charset="0"/>
                <a:cs typeface="Arial" panose="020B0604020202020204" pitchFamily="34" charset="0"/>
              </a:rPr>
              <a:t>k</a:t>
            </a:r>
            <a:r>
              <a:rPr lang="en-US" sz="1800" dirty="0">
                <a:solidFill>
                  <a:srgbClr val="002060"/>
                </a:solidFill>
                <a:latin typeface="Arial" panose="020B0604020202020204" pitchFamily="34" charset="0"/>
                <a:cs typeface="Arial" panose="020B0604020202020204" pitchFamily="34" charset="0"/>
              </a:rPr>
              <a:t> -1.where k is the number of address lines.</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The selection of a specific word  inside memory is done by applying the k-bit address to the address line.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 decoder accepts this address and opens the path needed to select the word specified.</a:t>
            </a:r>
            <a:endParaRPr lang="en-US" sz="1800" dirty="0">
              <a:solidFill>
                <a:srgbClr val="002060"/>
              </a:solidFill>
              <a:latin typeface="Arial" panose="020B0604020202020204" pitchFamily="34" charset="0"/>
              <a:cs typeface="Arial" panose="020B0604020202020204" pitchFamily="34" charset="0"/>
            </a:endParaRPr>
          </a:p>
          <a:p>
            <a:pPr>
              <a:buNone/>
            </a:pPr>
            <a:endParaRPr lang="en-US" sz="1600" dirty="0">
              <a:solidFill>
                <a:srgbClr val="002060"/>
              </a:solidFill>
              <a:latin typeface="Arial" panose="020B0604020202020204" pitchFamily="34" charset="0"/>
              <a:cs typeface="Arial" panose="020B0604020202020204" pitchFamily="34" charset="0"/>
            </a:endParaRPr>
          </a:p>
          <a:p>
            <a:pPr>
              <a:buNone/>
            </a:pPr>
            <a:r>
              <a:rPr lang="en-US" sz="1600" dirty="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593694DD-3E37-4A3E-83A8-73C3A1385330}" type="datetime1">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MEMORY  HIERARCHY</a:t>
            </a:r>
            <a:endParaRPr lang="en-US" sz="3200" b="1" dirty="0">
              <a:solidFill>
                <a:srgbClr val="C00000"/>
              </a:solidFill>
            </a:endParaRPr>
          </a:p>
        </p:txBody>
      </p:sp>
      <p:pic>
        <p:nvPicPr>
          <p:cNvPr id="4" name="Picture 2"/>
          <p:cNvPicPr>
            <a:picLocks noGrp="1" noChangeAspect="1" noChangeArrowheads="1"/>
          </p:cNvPicPr>
          <p:nvPr>
            <p:ph sz="quarter" idx="1"/>
          </p:nvPr>
        </p:nvPicPr>
        <p:blipFill>
          <a:blip r:embed="rId1"/>
          <a:stretch>
            <a:fillRect/>
          </a:stretch>
        </p:blipFill>
        <p:spPr bwMode="auto">
          <a:xfrm>
            <a:off x="1066800" y="1295400"/>
            <a:ext cx="6096000" cy="5562600"/>
          </a:xfrm>
          <a:prstGeom prst="rect">
            <a:avLst/>
          </a:prstGeom>
          <a:noFill/>
          <a:ln w="9525">
            <a:noFill/>
            <a:round/>
          </a:ln>
          <a:effectLst/>
        </p:spPr>
      </p:pic>
      <p:sp>
        <p:nvSpPr>
          <p:cNvPr id="5" name="TextBox 4"/>
          <p:cNvSpPr txBox="1"/>
          <p:nvPr/>
        </p:nvSpPr>
        <p:spPr>
          <a:xfrm>
            <a:off x="2590800" y="5943600"/>
            <a:ext cx="3124200" cy="36933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2590800" y="6096000"/>
            <a:ext cx="4419600" cy="381000"/>
          </a:xfrm>
          <a:prstGeom prst="rect">
            <a:avLst/>
          </a:prstGeom>
          <a:noFill/>
        </p:spPr>
        <p:txBody>
          <a:bodyPr wrap="square" rtlCol="0">
            <a:spAutoFit/>
          </a:bodyPr>
          <a:lstStyle/>
          <a:p>
            <a:r>
              <a:rPr lang="en-US" dirty="0">
                <a:solidFill>
                  <a:srgbClr val="002060"/>
                </a:solidFill>
                <a:latin typeface="Arial" panose="020B0604020202020204" pitchFamily="34" charset="0"/>
                <a:cs typeface="Arial" panose="020B0604020202020204" pitchFamily="34" charset="0"/>
              </a:rPr>
              <a:t>        (fig-3 memory hierarchy)</a:t>
            </a:r>
            <a:endParaRPr lang="en-US" dirty="0">
              <a:solidFill>
                <a:srgbClr val="002060"/>
              </a:solidFill>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6FB4FB28-1A7A-4D7B-9B4D-3B52B26C23F9}" type="datetime1">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228600"/>
            <a:ext cx="7772400" cy="46038"/>
          </a:xfrm>
        </p:spPr>
        <p:txBody>
          <a:bodyPr>
            <a:normAutofit fontScale="90000"/>
          </a:bodyPr>
          <a:lstStyle/>
          <a:p>
            <a:r>
              <a:rPr lang="en-US" dirty="0"/>
              <a:t>                                               </a:t>
            </a:r>
            <a:endParaRPr lang="en-US" dirty="0"/>
          </a:p>
        </p:txBody>
      </p:sp>
      <p:sp>
        <p:nvSpPr>
          <p:cNvPr id="3" name="Content Placeholder 2"/>
          <p:cNvSpPr>
            <a:spLocks noGrp="1"/>
          </p:cNvSpPr>
          <p:nvPr>
            <p:ph sz="quarter" idx="1"/>
          </p:nvPr>
        </p:nvSpPr>
        <p:spPr>
          <a:xfrm>
            <a:off x="228600" y="228600"/>
            <a:ext cx="8763000" cy="6248400"/>
          </a:xfrm>
        </p:spPr>
        <p:txBody>
          <a:bodyPr>
            <a:normAutofit/>
          </a:bodyPr>
          <a:lstStyle/>
          <a:p>
            <a:pPr>
              <a:buNone/>
            </a:pPr>
            <a:r>
              <a:rPr lang="en-US" sz="1800" dirty="0">
                <a:solidFill>
                  <a:srgbClr val="002060"/>
                </a:solidFill>
                <a:latin typeface="Arial" panose="020B0604020202020204" pitchFamily="34" charset="0"/>
                <a:cs typeface="Arial" panose="020B0604020202020204" pitchFamily="34" charset="0"/>
              </a:rPr>
              <a:t>  The computer memory is organized in to a hierarchy. </a:t>
            </a:r>
            <a:endParaRPr lang="en-US" sz="1800" dirty="0">
              <a:solidFill>
                <a:srgbClr val="002060"/>
              </a:solidFill>
              <a:latin typeface="Arial" panose="020B0604020202020204" pitchFamily="34" charset="0"/>
              <a:cs typeface="Arial" panose="020B0604020202020204" pitchFamily="34" charset="0"/>
            </a:endParaRPr>
          </a:p>
          <a:p>
            <a:pPr>
              <a:buNone/>
            </a:pP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i</a:t>
            </a:r>
            <a:r>
              <a:rPr lang="en-US" sz="1800" b="1" dirty="0">
                <a:solidFill>
                  <a:srgbClr val="002060"/>
                </a:solidFill>
                <a:latin typeface="Arial" panose="020B0604020202020204" pitchFamily="34" charset="0"/>
                <a:cs typeface="Arial" panose="020B0604020202020204" pitchFamily="34" charset="0"/>
              </a:rPr>
              <a:t>)  Inboard memory</a:t>
            </a:r>
            <a:r>
              <a:rPr lang="en-US" sz="1800" dirty="0">
                <a:solidFill>
                  <a:srgbClr val="002060"/>
                </a:solidFill>
                <a:latin typeface="Arial" panose="020B0604020202020204" pitchFamily="34" charset="0"/>
                <a:cs typeface="Arial" panose="020B0604020202020204" pitchFamily="34" charset="0"/>
              </a:rPr>
              <a:t>-These are internal to the computer</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b="1" i="1" dirty="0">
                <a:solidFill>
                  <a:srgbClr val="002060"/>
                </a:solidFill>
                <a:latin typeface="Arial" panose="020B0604020202020204" pitchFamily="34" charset="0"/>
                <a:cs typeface="Arial" panose="020B0604020202020204" pitchFamily="34" charset="0"/>
              </a:rPr>
              <a:t>           a)   CPU registers- </a:t>
            </a:r>
            <a:r>
              <a:rPr lang="en-US" sz="1800" dirty="0">
                <a:solidFill>
                  <a:srgbClr val="002060"/>
                </a:solidFill>
                <a:latin typeface="Arial" panose="020B0604020202020204" pitchFamily="34" charset="0"/>
                <a:cs typeface="Arial" panose="020B0604020202020204" pitchFamily="34" charset="0"/>
              </a:rPr>
              <a:t>High speed memory located with in the CPU and are                                                    less in number.</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i="1" dirty="0">
                <a:solidFill>
                  <a:srgbClr val="002060"/>
                </a:solidFill>
                <a:latin typeface="Arial" panose="020B0604020202020204" pitchFamily="34" charset="0"/>
                <a:cs typeface="Arial" panose="020B0604020202020204" pitchFamily="34" charset="0"/>
              </a:rPr>
              <a:t>            </a:t>
            </a:r>
            <a:r>
              <a:rPr lang="en-US" sz="1800" b="1" i="1" dirty="0">
                <a:solidFill>
                  <a:srgbClr val="002060"/>
                </a:solidFill>
                <a:latin typeface="Arial" panose="020B0604020202020204" pitchFamily="34" charset="0"/>
                <a:cs typeface="Arial" panose="020B0604020202020204" pitchFamily="34" charset="0"/>
              </a:rPr>
              <a:t>b)   Cache memory</a:t>
            </a:r>
            <a:r>
              <a:rPr lang="en-US" sz="1800" i="1" dirty="0">
                <a:solidFill>
                  <a:srgbClr val="002060"/>
                </a:solidFill>
                <a:latin typeface="Arial" panose="020B0604020202020204" pitchFamily="34" charset="0"/>
                <a:cs typeface="Arial" panose="020B0604020202020204" pitchFamily="34" charset="0"/>
              </a:rPr>
              <a:t>-</a:t>
            </a:r>
            <a:r>
              <a:rPr lang="en-US" sz="1800" dirty="0">
                <a:solidFill>
                  <a:srgbClr val="002060"/>
                </a:solidFill>
                <a:latin typeface="Arial" panose="020B0604020202020204" pitchFamily="34" charset="0"/>
                <a:cs typeface="Arial" panose="020B0604020202020204" pitchFamily="34" charset="0"/>
              </a:rPr>
              <a:t>Logically positioned between the CPU and main memory. Its storage  capacity less than main memory and is faster than main memory.</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b="1" i="1" dirty="0">
                <a:solidFill>
                  <a:srgbClr val="002060"/>
                </a:solidFill>
                <a:latin typeface="Arial" panose="020B0604020202020204" pitchFamily="34" charset="0"/>
                <a:cs typeface="Arial" panose="020B0604020202020204" pitchFamily="34" charset="0"/>
              </a:rPr>
              <a:t>            c)    Main memory</a:t>
            </a:r>
            <a:r>
              <a:rPr lang="en-US" sz="1800" dirty="0">
                <a:solidFill>
                  <a:srgbClr val="002060"/>
                </a:solidFill>
                <a:latin typeface="Arial" panose="020B0604020202020204" pitchFamily="34" charset="0"/>
                <a:cs typeface="Arial" panose="020B0604020202020204" pitchFamily="34" charset="0"/>
              </a:rPr>
              <a:t>-It stores the program that are in active use. Accessing data from main memory is slower because of its large capacity. </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dirty="0">
                <a:solidFill>
                  <a:srgbClr val="002060"/>
                </a:solidFill>
                <a:latin typeface="Arial" panose="020B0604020202020204" pitchFamily="34" charset="0"/>
                <a:cs typeface="Arial" panose="020B0604020202020204" pitchFamily="34" charset="0"/>
              </a:rPr>
              <a:t>  </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ii)  Outboard storage- </a:t>
            </a:r>
            <a:r>
              <a:rPr lang="en-US" sz="1800" dirty="0">
                <a:solidFill>
                  <a:srgbClr val="002060"/>
                </a:solidFill>
                <a:latin typeface="Arial" panose="020B0604020202020204" pitchFamily="34" charset="0"/>
                <a:cs typeface="Arial" panose="020B0604020202020204" pitchFamily="34" charset="0"/>
              </a:rPr>
              <a:t>It can not be accessed directly by the CPU.</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dirty="0">
                <a:solidFill>
                  <a:srgbClr val="002060"/>
                </a:solidFill>
                <a:latin typeface="Arial" panose="020B0604020202020204" pitchFamily="34" charset="0"/>
                <a:cs typeface="Arial" panose="020B0604020202020204" pitchFamily="34" charset="0"/>
              </a:rPr>
              <a:t>            </a:t>
            </a:r>
            <a:r>
              <a:rPr lang="en-US" sz="1800" b="1" i="1" dirty="0">
                <a:solidFill>
                  <a:srgbClr val="002060"/>
                </a:solidFill>
                <a:latin typeface="Arial" panose="020B0604020202020204" pitchFamily="34" charset="0"/>
                <a:cs typeface="Arial" panose="020B0604020202020204" pitchFamily="34" charset="0"/>
              </a:rPr>
              <a:t>a)  Magnetic disk</a:t>
            </a:r>
            <a:r>
              <a:rPr lang="en-US" sz="1800" dirty="0">
                <a:solidFill>
                  <a:srgbClr val="002060"/>
                </a:solidFill>
                <a:latin typeface="Arial" panose="020B0604020202020204" pitchFamily="34" charset="0"/>
                <a:cs typeface="Arial" panose="020B0604020202020204" pitchFamily="34" charset="0"/>
              </a:rPr>
              <a:t>-It is much larger in capacity and slower than main memory.</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dirty="0">
                <a:solidFill>
                  <a:srgbClr val="002060"/>
                </a:solidFill>
                <a:latin typeface="Arial" panose="020B0604020202020204" pitchFamily="34" charset="0"/>
                <a:cs typeface="Arial" panose="020B0604020202020204" pitchFamily="34" charset="0"/>
              </a:rPr>
              <a:t>       It stores the system programs, large data files that are not continuously required by the CPU.</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iii)  Offline storage-</a:t>
            </a:r>
            <a:r>
              <a:rPr lang="en-US" sz="1800" dirty="0">
                <a:solidFill>
                  <a:srgbClr val="002060"/>
                </a:solidFill>
                <a:latin typeface="Arial" panose="020B0604020202020204" pitchFamily="34" charset="0"/>
                <a:cs typeface="Arial" panose="020B0604020202020204" pitchFamily="34" charset="0"/>
              </a:rPr>
              <a:t>It is a data storage device that are not under the control of a processing  unit.</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r>
              <a:rPr lang="en-US" sz="1800" b="1" i="1" dirty="0">
                <a:solidFill>
                  <a:srgbClr val="002060"/>
                </a:solidFill>
                <a:latin typeface="Arial" panose="020B0604020202020204" pitchFamily="34" charset="0"/>
                <a:cs typeface="Arial" panose="020B0604020202020204" pitchFamily="34" charset="0"/>
              </a:rPr>
              <a:t>            a)  Magnetic tap-  </a:t>
            </a:r>
            <a:r>
              <a:rPr lang="en-US" sz="1800" dirty="0">
                <a:solidFill>
                  <a:srgbClr val="002060"/>
                </a:solidFill>
                <a:latin typeface="Arial" panose="020B0604020202020204" pitchFamily="34" charset="0"/>
                <a:cs typeface="Arial" panose="020B0604020202020204" pitchFamily="34" charset="0"/>
              </a:rPr>
              <a:t>Information stored here are rarely accessed ,off-line storage is less expensive than secondary storage .   </a:t>
            </a:r>
            <a:endParaRPr lang="en-US" sz="1800" dirty="0">
              <a:solidFill>
                <a:srgbClr val="002060"/>
              </a:solidFill>
              <a:latin typeface="Arial" panose="020B0604020202020204" pitchFamily="34" charset="0"/>
              <a:cs typeface="Arial" panose="020B0604020202020204" pitchFamily="34" charset="0"/>
            </a:endParaRPr>
          </a:p>
          <a:p>
            <a:pPr marL="400050" indent="-400050">
              <a:buNone/>
            </a:pPr>
            <a:endParaRPr lang="en-US" sz="1800" dirty="0">
              <a:solidFill>
                <a:srgbClr val="00206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AC6BAA9-0057-4D96-91D4-5115FCF08D85}" type="datetime1">
              <a:rPr lang="en-US" smtClean="0"/>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17444</Words>
  <Application>WPS Presentation</Application>
  <PresentationFormat>On-screen Show (4:3)</PresentationFormat>
  <Paragraphs>679</Paragraphs>
  <Slides>35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Wingdings 2</vt:lpstr>
      <vt:lpstr>Calibri</vt:lpstr>
      <vt:lpstr>Times New Roman</vt:lpstr>
      <vt:lpstr>Perpetua</vt:lpstr>
      <vt:lpstr>Franklin Gothic Book</vt:lpstr>
      <vt:lpstr>Microsoft YaHei</vt:lpstr>
      <vt:lpstr>Arial Unicode MS</vt:lpstr>
      <vt:lpstr>Times New Roman</vt:lpstr>
      <vt:lpstr>Verdana</vt:lpstr>
      <vt:lpstr>MS Gothic</vt:lpstr>
      <vt:lpstr>Algerian</vt:lpstr>
      <vt:lpstr>Equity</vt:lpstr>
      <vt:lpstr>CACHE MEMORY ORGANIZATION</vt:lpstr>
      <vt:lpstr>INTRODUCTION</vt:lpstr>
      <vt:lpstr>BLOCK DIAGRAM OF A MEMORY UNIT</vt:lpstr>
      <vt:lpstr>                                                 </vt:lpstr>
      <vt:lpstr>PowerPoint 演示文稿</vt:lpstr>
      <vt:lpstr>MEMORY ADDRESSES                     </vt:lpstr>
      <vt:lpstr>                          </vt:lpstr>
      <vt:lpstr>MEMORY  HIERARCHY</vt:lpstr>
      <vt:lpstr>                                               </vt:lpstr>
      <vt:lpstr>                                 </vt:lpstr>
      <vt:lpstr>CACHE MEMORY</vt:lpstr>
      <vt:lpstr>                                        </vt:lpstr>
      <vt:lpstr>                                                 </vt:lpstr>
      <vt:lpstr>                                          </vt:lpstr>
      <vt:lpstr>CACHE AND MAIN MEMORY STRUCTURE</vt:lpstr>
      <vt:lpstr>                                       </vt:lpstr>
      <vt:lpstr>MAPPING  MEMORY TO CACHE </vt:lpstr>
      <vt:lpstr>DIRECT MAPPING</vt:lpstr>
      <vt:lpstr>Direct Mapping  Cache Line Table</vt:lpstr>
      <vt:lpstr>                                      </vt:lpstr>
      <vt:lpstr>                                </vt:lpstr>
      <vt:lpstr>                              </vt:lpstr>
      <vt:lpstr>                                  </vt:lpstr>
      <vt:lpstr>ASSOCIATIVE  MAPPING                    </vt:lpstr>
      <vt:lpstr>                                   </vt:lpstr>
      <vt:lpstr>SET ASSOCITIVE MAPPING                          </vt:lpstr>
      <vt:lpstr>                          </vt:lpstr>
      <vt:lpstr>                                      </vt:lpstr>
      <vt:lpstr>                                </vt:lpstr>
      <vt:lpstr>                                                            </vt:lpstr>
      <vt:lpstr>                               </vt:lpstr>
      <vt:lpstr>UPDATION TECHNIQUE</vt:lpstr>
      <vt:lpstr>                                                 </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jubly</dc:creator>
  <cp:lastModifiedBy>KIIT</cp:lastModifiedBy>
  <cp:revision>394</cp:revision>
  <dcterms:created xsi:type="dcterms:W3CDTF">2013-10-31T11:04:00Z</dcterms:created>
  <dcterms:modified xsi:type="dcterms:W3CDTF">2022-02-08T07:32:07Z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0D2EFA4248114D84A2A22AB3461CC6EC</vt:lpwstr>
  </property>
</Properties>
</file>