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81"/>
  </p:handoutMasterIdLst>
  <p:sldIdLst>
    <p:sldId id="260" r:id="rId3"/>
    <p:sldId id="543" r:id="rId4"/>
    <p:sldId id="544" r:id="rId5"/>
    <p:sldId id="545" r:id="rId6"/>
    <p:sldId id="546" r:id="rId7"/>
    <p:sldId id="547" r:id="rId8"/>
    <p:sldId id="548" r:id="rId9"/>
    <p:sldId id="549" r:id="rId10"/>
    <p:sldId id="550" r:id="rId11"/>
    <p:sldId id="551" r:id="rId13"/>
    <p:sldId id="552" r:id="rId14"/>
    <p:sldId id="553" r:id="rId15"/>
    <p:sldId id="554" r:id="rId16"/>
    <p:sldId id="555" r:id="rId17"/>
    <p:sldId id="556" r:id="rId18"/>
    <p:sldId id="557" r:id="rId19"/>
    <p:sldId id="558" r:id="rId20"/>
    <p:sldId id="559" r:id="rId21"/>
    <p:sldId id="560" r:id="rId22"/>
    <p:sldId id="561" r:id="rId23"/>
    <p:sldId id="562" r:id="rId24"/>
    <p:sldId id="563" r:id="rId25"/>
    <p:sldId id="564" r:id="rId26"/>
    <p:sldId id="565" r:id="rId27"/>
    <p:sldId id="566" r:id="rId28"/>
    <p:sldId id="567" r:id="rId29"/>
    <p:sldId id="568" r:id="rId30"/>
    <p:sldId id="569" r:id="rId31"/>
    <p:sldId id="570" r:id="rId32"/>
    <p:sldId id="571" r:id="rId33"/>
    <p:sldId id="572" r:id="rId34"/>
    <p:sldId id="573" r:id="rId35"/>
    <p:sldId id="574" r:id="rId36"/>
    <p:sldId id="575" r:id="rId37"/>
    <p:sldId id="576" r:id="rId38"/>
    <p:sldId id="577" r:id="rId39"/>
    <p:sldId id="578" r:id="rId40"/>
    <p:sldId id="579" r:id="rId41"/>
    <p:sldId id="580" r:id="rId42"/>
    <p:sldId id="581" r:id="rId43"/>
    <p:sldId id="582" r:id="rId44"/>
    <p:sldId id="583" r:id="rId45"/>
    <p:sldId id="584" r:id="rId46"/>
    <p:sldId id="585" r:id="rId47"/>
    <p:sldId id="586" r:id="rId48"/>
    <p:sldId id="587" r:id="rId49"/>
    <p:sldId id="588" r:id="rId50"/>
    <p:sldId id="589" r:id="rId51"/>
    <p:sldId id="591" r:id="rId52"/>
    <p:sldId id="592" r:id="rId53"/>
    <p:sldId id="593" r:id="rId54"/>
    <p:sldId id="594" r:id="rId55"/>
    <p:sldId id="595" r:id="rId56"/>
    <p:sldId id="596" r:id="rId57"/>
    <p:sldId id="597" r:id="rId58"/>
    <p:sldId id="598" r:id="rId59"/>
    <p:sldId id="599" r:id="rId60"/>
    <p:sldId id="600" r:id="rId61"/>
    <p:sldId id="601" r:id="rId62"/>
    <p:sldId id="602" r:id="rId63"/>
    <p:sldId id="603" r:id="rId64"/>
    <p:sldId id="604" r:id="rId65"/>
    <p:sldId id="605" r:id="rId66"/>
    <p:sldId id="606" r:id="rId67"/>
    <p:sldId id="607" r:id="rId68"/>
    <p:sldId id="608" r:id="rId69"/>
    <p:sldId id="609" r:id="rId70"/>
    <p:sldId id="610" r:id="rId71"/>
    <p:sldId id="611" r:id="rId72"/>
    <p:sldId id="612" r:id="rId73"/>
    <p:sldId id="613" r:id="rId74"/>
    <p:sldId id="614" r:id="rId75"/>
    <p:sldId id="615" r:id="rId76"/>
    <p:sldId id="616" r:id="rId77"/>
    <p:sldId id="617" r:id="rId78"/>
    <p:sldId id="618" r:id="rId79"/>
    <p:sldId id="619" r:id="rId80"/>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CC33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9654"/>
    <p:restoredTop sz="94660"/>
  </p:normalViewPr>
  <p:slideViewPr>
    <p:cSldViewPr showGuides="1">
      <p:cViewPr varScale="1">
        <p:scale>
          <a:sx n="69" d="100"/>
          <a:sy n="69" d="100"/>
        </p:scale>
        <p:origin x="-1412" y="-68"/>
      </p:cViewPr>
      <p:guideLst>
        <p:guide orient="horz" pos="2160"/>
        <p:guide pos="2904"/>
      </p:guideLst>
    </p:cSldViewPr>
  </p:slideViewPr>
  <p:outlineViewPr>
    <p:cViewPr>
      <p:scale>
        <a:sx n="33" d="100"/>
        <a:sy n="33" d="100"/>
      </p:scale>
      <p:origin x="0" y="12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handoutMaster" Target="handoutMasters/handoutMaster1.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19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987"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988"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989"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074" name="Picture 3" descr="liquidgold_background_title"/>
          <p:cNvPicPr>
            <a:picLocks noChangeAspect="1"/>
          </p:cNvPicPr>
          <p:nvPr/>
        </p:nvPicPr>
        <p:blipFill>
          <a:blip r:embed="rId2"/>
          <a:stretch>
            <a:fillRect/>
          </a:stretch>
        </p:blipFill>
        <p:spPr>
          <a:xfrm>
            <a:off x="0" y="0"/>
            <a:ext cx="9144000" cy="6858000"/>
          </a:xfrm>
          <a:prstGeom prst="rect">
            <a:avLst/>
          </a:prstGeom>
          <a:noFill/>
          <a:ln w="9525">
            <a:noFill/>
          </a:ln>
        </p:spPr>
      </p:pic>
      <p:sp>
        <p:nvSpPr>
          <p:cNvPr id="4099" name="Rectangle 3"/>
          <p:cNvSpPr>
            <a:spLocks noGrp="1" noChangeArrowheads="1"/>
          </p:cNvSpPr>
          <p:nvPr>
            <p:ph type="ctrTitle"/>
          </p:nvPr>
        </p:nvSpPr>
        <p:spPr>
          <a:xfrm>
            <a:off x="533400" y="2438400"/>
            <a:ext cx="7772400" cy="1143000"/>
          </a:xfrm>
        </p:spPr>
        <p:txBody>
          <a:bodyPr/>
          <a:lstStyle>
            <a:lvl1pPr>
              <a:defRPr sz="4200">
                <a:solidFill>
                  <a:srgbClr val="CC3300"/>
                </a:solidFill>
              </a:defRPr>
            </a:lvl1pPr>
          </a:lstStyle>
          <a:p>
            <a:r>
              <a:rPr lang="en-US"/>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533400"/>
            <a:ext cx="1943100" cy="47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533400"/>
            <a:ext cx="5676900" cy="4724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05000"/>
            <a:ext cx="3810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905000"/>
            <a:ext cx="3810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990000"/>
              </a:buClr>
              <a:buSzTx/>
              <a:buFont typeface="Wingdings" panose="05000000000000000000" pitchFamily="2" charset="2"/>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5" name="Rectangle 3"/>
          <p:cNvSpPr>
            <a:spLocks noGrp="1" noChangeArrowheads="1"/>
          </p:cNvSpPr>
          <p:nvPr>
            <p:ph type="title"/>
          </p:nvPr>
        </p:nvSpPr>
        <p:spPr bwMode="auto">
          <a:xfrm>
            <a:off x="685800" y="533400"/>
            <a:ext cx="7772400" cy="1143000"/>
          </a:xfrm>
          <a:prstGeom prst="rect">
            <a:avLst/>
          </a:prstGeom>
          <a:noFill/>
          <a:ln w="9525">
            <a:noFill/>
            <a:miter lim="800000"/>
          </a:ln>
          <a:effectLst>
            <a:outerShdw dist="35921" dir="2700000" algn="ctr" rotWithShape="0">
              <a:schemeClr val="bg2"/>
            </a:outerShdw>
          </a:effectLst>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2051" name="Rectangle 4"/>
          <p:cNvSpPr>
            <a:spLocks noGrp="1"/>
          </p:cNvSpPr>
          <p:nvPr>
            <p:ph type="body" idx="1"/>
          </p:nvPr>
        </p:nvSpPr>
        <p:spPr>
          <a:xfrm>
            <a:off x="685800" y="1905000"/>
            <a:ext cx="7772400" cy="33528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000" b="1">
          <a:solidFill>
            <a:srgbClr val="CC6600"/>
          </a:solidFill>
          <a:latin typeface="+mj-lt"/>
          <a:ea typeface="+mj-ea"/>
          <a:cs typeface="+mj-cs"/>
        </a:defRPr>
      </a:lvl1pPr>
      <a:lvl2pPr algn="ctr" rtl="0" eaLnBrk="0" fontAlgn="base" hangingPunct="0">
        <a:spcBef>
          <a:spcPct val="0"/>
        </a:spcBef>
        <a:spcAft>
          <a:spcPct val="0"/>
        </a:spcAft>
        <a:defRPr sz="4000" b="1">
          <a:solidFill>
            <a:srgbClr val="CC6600"/>
          </a:solidFill>
          <a:latin typeface="Arial" panose="020B0604020202020204" pitchFamily="34" charset="0"/>
        </a:defRPr>
      </a:lvl2pPr>
      <a:lvl3pPr algn="ctr" rtl="0" eaLnBrk="0" fontAlgn="base" hangingPunct="0">
        <a:spcBef>
          <a:spcPct val="0"/>
        </a:spcBef>
        <a:spcAft>
          <a:spcPct val="0"/>
        </a:spcAft>
        <a:defRPr sz="4000" b="1">
          <a:solidFill>
            <a:srgbClr val="CC6600"/>
          </a:solidFill>
          <a:latin typeface="Arial" panose="020B0604020202020204" pitchFamily="34" charset="0"/>
        </a:defRPr>
      </a:lvl3pPr>
      <a:lvl4pPr algn="ctr" rtl="0" eaLnBrk="0" fontAlgn="base" hangingPunct="0">
        <a:spcBef>
          <a:spcPct val="0"/>
        </a:spcBef>
        <a:spcAft>
          <a:spcPct val="0"/>
        </a:spcAft>
        <a:defRPr sz="4000" b="1">
          <a:solidFill>
            <a:srgbClr val="CC6600"/>
          </a:solidFill>
          <a:latin typeface="Arial" panose="020B0604020202020204" pitchFamily="34" charset="0"/>
        </a:defRPr>
      </a:lvl4pPr>
      <a:lvl5pPr algn="ctr" rtl="0" eaLnBrk="0" fontAlgn="base" hangingPunct="0">
        <a:spcBef>
          <a:spcPct val="0"/>
        </a:spcBef>
        <a:spcAft>
          <a:spcPct val="0"/>
        </a:spcAft>
        <a:defRPr sz="4000" b="1">
          <a:solidFill>
            <a:srgbClr val="CC6600"/>
          </a:solidFill>
          <a:latin typeface="Arial" panose="020B0604020202020204" pitchFamily="34" charset="0"/>
        </a:defRPr>
      </a:lvl5pPr>
      <a:lvl6pPr marL="457200" algn="ctr" rtl="0" fontAlgn="base">
        <a:spcBef>
          <a:spcPct val="0"/>
        </a:spcBef>
        <a:spcAft>
          <a:spcPct val="0"/>
        </a:spcAft>
        <a:defRPr sz="4000" b="1">
          <a:solidFill>
            <a:srgbClr val="CC6600"/>
          </a:solidFill>
          <a:latin typeface="Arial" panose="020B0604020202020204" pitchFamily="34" charset="0"/>
        </a:defRPr>
      </a:lvl6pPr>
      <a:lvl7pPr marL="914400" algn="ctr" rtl="0" fontAlgn="base">
        <a:spcBef>
          <a:spcPct val="0"/>
        </a:spcBef>
        <a:spcAft>
          <a:spcPct val="0"/>
        </a:spcAft>
        <a:defRPr sz="4000" b="1">
          <a:solidFill>
            <a:srgbClr val="CC6600"/>
          </a:solidFill>
          <a:latin typeface="Arial" panose="020B0604020202020204" pitchFamily="34" charset="0"/>
        </a:defRPr>
      </a:lvl7pPr>
      <a:lvl8pPr marL="1371600" algn="ctr" rtl="0" fontAlgn="base">
        <a:spcBef>
          <a:spcPct val="0"/>
        </a:spcBef>
        <a:spcAft>
          <a:spcPct val="0"/>
        </a:spcAft>
        <a:defRPr sz="4000" b="1">
          <a:solidFill>
            <a:srgbClr val="CC6600"/>
          </a:solidFill>
          <a:latin typeface="Arial" panose="020B0604020202020204" pitchFamily="34" charset="0"/>
        </a:defRPr>
      </a:lvl8pPr>
      <a:lvl9pPr marL="1828800" algn="ctr" rtl="0" fontAlgn="base">
        <a:spcBef>
          <a:spcPct val="0"/>
        </a:spcBef>
        <a:spcAft>
          <a:spcPct val="0"/>
        </a:spcAft>
        <a:defRPr sz="4000" b="1">
          <a:solidFill>
            <a:srgbClr val="CC6600"/>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990000"/>
        </a:buClr>
        <a:buFont typeface="Wingdings" panose="05000000000000000000" pitchFamily="2" charset="2"/>
        <a:buChar char="Ø"/>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00"/>
        </a:buClr>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Clr>
          <a:srgbClr val="990000"/>
        </a:buClr>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lr>
          <a:srgbClr val="990000"/>
        </a:buClr>
        <a:buFont typeface="Wingdings" panose="05000000000000000000" pitchFamily="2" charset="2"/>
        <a:buChar char="Ø"/>
        <a:defRPr sz="2000">
          <a:solidFill>
            <a:schemeClr val="tx1"/>
          </a:solidFill>
          <a:latin typeface="+mn-lt"/>
        </a:defRPr>
      </a:lvl4pPr>
      <a:lvl5pPr marL="2057400" indent="-228600" algn="l" rtl="0" eaLnBrk="0" fontAlgn="base" hangingPunct="0">
        <a:spcBef>
          <a:spcPct val="20000"/>
        </a:spcBef>
        <a:spcAft>
          <a:spcPct val="0"/>
        </a:spcAft>
        <a:buClr>
          <a:srgbClr val="990000"/>
        </a:buClr>
        <a:buFont typeface="Wingdings" panose="05000000000000000000" pitchFamily="2" charset="2"/>
        <a:buChar char="Ø"/>
        <a:defRPr sz="2000">
          <a:solidFill>
            <a:schemeClr val="tx1"/>
          </a:solidFill>
          <a:latin typeface="+mn-lt"/>
        </a:defRPr>
      </a:lvl5pPr>
      <a:lvl6pPr marL="2514600" indent="-228600" algn="l" rtl="0" fontAlgn="base">
        <a:spcBef>
          <a:spcPct val="20000"/>
        </a:spcBef>
        <a:spcAft>
          <a:spcPct val="0"/>
        </a:spcAft>
        <a:buClr>
          <a:srgbClr val="990000"/>
        </a:buClr>
        <a:buFont typeface="Wingdings" panose="05000000000000000000" pitchFamily="2" charset="2"/>
        <a:buChar char="Ø"/>
        <a:defRPr sz="2000">
          <a:solidFill>
            <a:schemeClr val="tx1"/>
          </a:solidFill>
          <a:latin typeface="+mn-lt"/>
        </a:defRPr>
      </a:lvl6pPr>
      <a:lvl7pPr marL="2971800" indent="-228600" algn="l" rtl="0" fontAlgn="base">
        <a:spcBef>
          <a:spcPct val="20000"/>
        </a:spcBef>
        <a:spcAft>
          <a:spcPct val="0"/>
        </a:spcAft>
        <a:buClr>
          <a:srgbClr val="990000"/>
        </a:buClr>
        <a:buFont typeface="Wingdings" panose="05000000000000000000" pitchFamily="2" charset="2"/>
        <a:buChar char="Ø"/>
        <a:defRPr sz="2000">
          <a:solidFill>
            <a:schemeClr val="tx1"/>
          </a:solidFill>
          <a:latin typeface="+mn-lt"/>
        </a:defRPr>
      </a:lvl7pPr>
      <a:lvl8pPr marL="3429000" indent="-228600" algn="l" rtl="0" fontAlgn="base">
        <a:spcBef>
          <a:spcPct val="20000"/>
        </a:spcBef>
        <a:spcAft>
          <a:spcPct val="0"/>
        </a:spcAft>
        <a:buClr>
          <a:srgbClr val="990000"/>
        </a:buClr>
        <a:buFont typeface="Wingdings" panose="05000000000000000000" pitchFamily="2" charset="2"/>
        <a:buChar char="Ø"/>
        <a:defRPr sz="2000">
          <a:solidFill>
            <a:schemeClr val="tx1"/>
          </a:solidFill>
          <a:latin typeface="+mn-lt"/>
        </a:defRPr>
      </a:lvl8pPr>
      <a:lvl9pPr marL="3886200" indent="-228600" algn="l" rtl="0" fontAlgn="base">
        <a:spcBef>
          <a:spcPct val="20000"/>
        </a:spcBef>
        <a:spcAft>
          <a:spcPct val="0"/>
        </a:spcAft>
        <a:buClr>
          <a:srgbClr val="990000"/>
        </a:buClr>
        <a:buFont typeface="Wingdings" panose="05000000000000000000"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54965"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Exception Handling in Java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421005" y="1910080"/>
            <a:ext cx="8164830" cy="119888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The Exception Handling in Java is one of the powerful mechanism to handle the runtime errors so that normal flow of the application can be maintained.</a:t>
            </a:r>
            <a:endParaRPr lang="en-US" b="1">
              <a:latin typeface="Times New Roman" panose="02020603050405020304" pitchFamily="18" charset="0"/>
              <a:cs typeface="Times New Roman" panose="02020603050405020304" pitchFamily="18" charset="0"/>
            </a:endParaRPr>
          </a:p>
        </p:txBody>
      </p:sp>
      <p:sp>
        <p:nvSpPr>
          <p:cNvPr id="4" name="Text Box 3"/>
          <p:cNvSpPr txBox="1"/>
          <p:nvPr/>
        </p:nvSpPr>
        <p:spPr>
          <a:xfrm>
            <a:off x="503555" y="3372485"/>
            <a:ext cx="5321300" cy="521970"/>
          </a:xfrm>
          <a:prstGeom prst="rect">
            <a:avLst/>
          </a:prstGeom>
          <a:noFill/>
        </p:spPr>
        <p:txBody>
          <a:bodyPr wrap="square" rtlCol="0" anchor="t">
            <a:spAutoFit/>
          </a:bodyPr>
          <a:p>
            <a:r>
              <a:rPr lang="en-US" sz="2800" b="1">
                <a:solidFill>
                  <a:srgbClr val="FF0000"/>
                </a:solidFill>
                <a:latin typeface="Times New Roman" panose="02020603050405020304" pitchFamily="18" charset="0"/>
                <a:cs typeface="Times New Roman" panose="02020603050405020304" pitchFamily="18" charset="0"/>
              </a:rPr>
              <a:t>What is Exception in Java ?</a:t>
            </a:r>
            <a:endParaRPr lang="en-US" sz="2800" b="1">
              <a:solidFill>
                <a:srgbClr val="FF0000"/>
              </a:solidFill>
              <a:latin typeface="Times New Roman" panose="02020603050405020304" pitchFamily="18" charset="0"/>
              <a:cs typeface="Times New Roman" panose="02020603050405020304" pitchFamily="18" charset="0"/>
            </a:endParaRPr>
          </a:p>
        </p:txBody>
      </p:sp>
      <p:sp>
        <p:nvSpPr>
          <p:cNvPr id="5" name="Text Box 4"/>
          <p:cNvSpPr txBox="1"/>
          <p:nvPr/>
        </p:nvSpPr>
        <p:spPr>
          <a:xfrm>
            <a:off x="568960" y="4232275"/>
            <a:ext cx="7802245" cy="119888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In Java, an exception is an event that disrupts the normal flow of the program. It is an object which is thrown at runtime.</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165" y="1268730"/>
            <a:ext cx="861060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rPr>
              <a:t>Java Exception Handling Example</a:t>
            </a:r>
            <a:endParaRPr lang="en-US" sz="28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436245" y="1905635"/>
            <a:ext cx="8347710" cy="4769485"/>
          </a:xfrm>
          <a:prstGeom prst="rect">
            <a:avLst/>
          </a:prstGeom>
          <a:noFill/>
        </p:spPr>
        <p:txBody>
          <a:bodyPr wrap="square" rtlCol="0" anchor="t">
            <a:spAutoFit/>
          </a:bodyPr>
          <a:p>
            <a:r>
              <a:rPr lang="en-US" b="1">
                <a:solidFill>
                  <a:schemeClr val="tx1"/>
                </a:solidFill>
                <a:latin typeface="Times New Roman" panose="02020603050405020304" pitchFamily="18" charset="0"/>
                <a:cs typeface="Times New Roman" panose="02020603050405020304" pitchFamily="18" charset="0"/>
                <a:sym typeface="+mn-ea"/>
              </a:rPr>
              <a:t>    public class JavaExceptionExample{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public static void main(String args[]){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try{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t>
            </a:r>
            <a:r>
              <a:rPr lang="en-US" b="1">
                <a:solidFill>
                  <a:srgbClr val="00B050"/>
                </a:solidFill>
                <a:latin typeface="Times New Roman" panose="02020603050405020304" pitchFamily="18" charset="0"/>
                <a:cs typeface="Times New Roman" panose="02020603050405020304" pitchFamily="18" charset="0"/>
                <a:sym typeface="+mn-ea"/>
              </a:rPr>
              <a:t>//code that may raise exception </a:t>
            </a:r>
            <a:r>
              <a:rPr lang="en-US" b="1">
                <a:solidFill>
                  <a:schemeClr val="tx1"/>
                </a:solidFill>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int data=100/0;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}catch(ArithmeticException e){System.out.println(e);}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t>
            </a:r>
            <a:r>
              <a:rPr lang="en-US" b="1">
                <a:solidFill>
                  <a:srgbClr val="00B050"/>
                </a:solidFill>
                <a:latin typeface="Times New Roman" panose="02020603050405020304" pitchFamily="18" charset="0"/>
                <a:cs typeface="Times New Roman" panose="02020603050405020304" pitchFamily="18" charset="0"/>
                <a:sym typeface="+mn-ea"/>
              </a:rPr>
              <a:t>//rest code of the program</a:t>
            </a:r>
            <a:r>
              <a:rPr lang="en-US" b="1">
                <a:solidFill>
                  <a:schemeClr val="tx1"/>
                </a:solidFill>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System.out.println("rest of the code...");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Output:</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sz="2000" b="1">
                <a:solidFill>
                  <a:srgbClr val="00B050"/>
                </a:solidFill>
                <a:latin typeface="Times New Roman" panose="02020603050405020304" pitchFamily="18" charset="0"/>
                <a:cs typeface="Times New Roman" panose="02020603050405020304" pitchFamily="18" charset="0"/>
                <a:sym typeface="+mn-ea"/>
              </a:rPr>
              <a:t>Exception in thread main java.lang.ArithmeticException:/ by zero</a:t>
            </a:r>
            <a:endParaRPr lang="en-US" sz="2000" b="1">
              <a:solidFill>
                <a:srgbClr val="00B050"/>
              </a:solidFill>
              <a:latin typeface="Times New Roman" panose="02020603050405020304" pitchFamily="18" charset="0"/>
              <a:cs typeface="Times New Roman" panose="02020603050405020304" pitchFamily="18" charset="0"/>
              <a:sym typeface="+mn-ea"/>
            </a:endParaRPr>
          </a:p>
          <a:p>
            <a:r>
              <a:rPr lang="en-US" sz="2000" b="1">
                <a:solidFill>
                  <a:srgbClr val="00B050"/>
                </a:solidFill>
                <a:latin typeface="Times New Roman" panose="02020603050405020304" pitchFamily="18" charset="0"/>
                <a:cs typeface="Times New Roman" panose="02020603050405020304" pitchFamily="18" charset="0"/>
                <a:sym typeface="+mn-ea"/>
              </a:rPr>
              <a:t>rest of the code...</a:t>
            </a:r>
            <a:endParaRPr lang="en-US" sz="2000"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165" y="1268730"/>
            <a:ext cx="861060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rPr>
              <a:t>Common Scenarios of Java Exceptions :</a:t>
            </a:r>
            <a:endParaRPr lang="en-US" sz="28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436245" y="1905635"/>
            <a:ext cx="8347710" cy="4154170"/>
          </a:xfrm>
          <a:prstGeom prst="rect">
            <a:avLst/>
          </a:prstGeom>
          <a:noFill/>
        </p:spPr>
        <p:txBody>
          <a:bodyPr wrap="square" rtlCol="0" anchor="t">
            <a:spAutoFit/>
          </a:bodyPr>
          <a:p>
            <a:r>
              <a:rPr lang="en-US" b="1">
                <a:solidFill>
                  <a:schemeClr val="tx1"/>
                </a:solidFill>
                <a:latin typeface="Times New Roman" panose="02020603050405020304" pitchFamily="18" charset="0"/>
                <a:cs typeface="Times New Roman" panose="02020603050405020304" pitchFamily="18" charset="0"/>
                <a:sym typeface="+mn-ea"/>
              </a:rPr>
              <a:t>There are given some scenarios where unchecked exceptions may occur. They are as follows:</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1) A scenario where ArithmeticException occurs</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If we divide any number by zero, there occurs an ArithmeticException.</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int a=50/0;</a:t>
            </a:r>
            <a:r>
              <a:rPr lang="en-US" b="1">
                <a:solidFill>
                  <a:srgbClr val="00B050"/>
                </a:solidFill>
                <a:latin typeface="Times New Roman" panose="02020603050405020304" pitchFamily="18" charset="0"/>
                <a:cs typeface="Times New Roman" panose="02020603050405020304" pitchFamily="18" charset="0"/>
                <a:sym typeface="+mn-ea"/>
              </a:rPr>
              <a:t>//ArithmeticException</a:t>
            </a:r>
            <a:r>
              <a:rPr lang="en-US" b="1">
                <a:solidFill>
                  <a:schemeClr val="tx1"/>
                </a:solidFill>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165" y="1268730"/>
            <a:ext cx="861060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rPr>
              <a:t>Common Scenarios of Java Exceptions :</a:t>
            </a:r>
            <a:endParaRPr lang="en-US" sz="28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436245" y="1905635"/>
            <a:ext cx="8347710" cy="2676525"/>
          </a:xfrm>
          <a:prstGeom prst="rect">
            <a:avLst/>
          </a:prstGeom>
          <a:noFill/>
        </p:spPr>
        <p:txBody>
          <a:bodyPr wrap="square" rtlCol="0" anchor="t">
            <a:spAutoFit/>
          </a:bodyPr>
          <a:p>
            <a:r>
              <a:rPr lang="en-US" b="1">
                <a:solidFill>
                  <a:srgbClr val="00B050"/>
                </a:solidFill>
                <a:latin typeface="Times New Roman" panose="02020603050405020304" pitchFamily="18" charset="0"/>
                <a:cs typeface="Times New Roman" panose="02020603050405020304" pitchFamily="18" charset="0"/>
                <a:sym typeface="+mn-ea"/>
              </a:rPr>
              <a:t>2) A scenario where NullPointerException occurs</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If we have a null value in any variable, performing any operation on the variable throws a NullPointerException.</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String s=null;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System.out.println(s.length());</a:t>
            </a:r>
            <a:r>
              <a:rPr lang="en-US" b="1">
                <a:solidFill>
                  <a:srgbClr val="00B050"/>
                </a:solidFill>
                <a:latin typeface="Times New Roman" panose="02020603050405020304" pitchFamily="18" charset="0"/>
                <a:cs typeface="Times New Roman" panose="02020603050405020304" pitchFamily="18" charset="0"/>
                <a:sym typeface="+mn-ea"/>
              </a:rPr>
              <a:t>//NullPointerException</a:t>
            </a:r>
            <a:r>
              <a:rPr lang="en-US" b="1">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165" y="1268730"/>
            <a:ext cx="861060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rPr>
              <a:t>Common Scenarios of Java Exceptions :</a:t>
            </a:r>
            <a:endParaRPr lang="en-US" sz="28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436245" y="1905635"/>
            <a:ext cx="8347710" cy="4154170"/>
          </a:xfrm>
          <a:prstGeom prst="rect">
            <a:avLst/>
          </a:prstGeom>
          <a:noFill/>
        </p:spPr>
        <p:txBody>
          <a:bodyPr wrap="square" rtlCol="0" anchor="t">
            <a:spAutoFit/>
          </a:bodyPr>
          <a:p>
            <a:r>
              <a:rPr lang="en-US" b="1">
                <a:solidFill>
                  <a:srgbClr val="00B050"/>
                </a:solidFill>
                <a:latin typeface="Times New Roman" panose="02020603050405020304" pitchFamily="18" charset="0"/>
                <a:cs typeface="Times New Roman" panose="02020603050405020304" pitchFamily="18" charset="0"/>
                <a:sym typeface="+mn-ea"/>
              </a:rPr>
              <a:t>3) A scenario where NumberFormatException occurs</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The wrong formatting of any value may occur NumberFormatException. Suppose I have a string variable that has characters, converting this variable into digit will occur NumberFormatException.</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String s="abc";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int i=Integer.parseInt(s);</a:t>
            </a:r>
            <a:r>
              <a:rPr lang="en-US" b="1">
                <a:solidFill>
                  <a:srgbClr val="00B050"/>
                </a:solidFill>
                <a:latin typeface="Times New Roman" panose="02020603050405020304" pitchFamily="18" charset="0"/>
                <a:cs typeface="Times New Roman" panose="02020603050405020304" pitchFamily="18" charset="0"/>
                <a:sym typeface="+mn-ea"/>
              </a:rPr>
              <a:t>//NumberFormatException </a:t>
            </a:r>
            <a:r>
              <a:rPr lang="en-US" b="1">
                <a:solidFill>
                  <a:schemeClr val="tx1"/>
                </a:solidFill>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165" y="1268730"/>
            <a:ext cx="861060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rPr>
              <a:t>Common Scenarios of Java Exceptions :</a:t>
            </a:r>
            <a:endParaRPr lang="en-US" sz="28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436245" y="1905635"/>
            <a:ext cx="8347710" cy="3046095"/>
          </a:xfrm>
          <a:prstGeom prst="rect">
            <a:avLst/>
          </a:prstGeom>
          <a:noFill/>
        </p:spPr>
        <p:txBody>
          <a:bodyPr wrap="square" rtlCol="0" anchor="t">
            <a:spAutoFit/>
          </a:bodyPr>
          <a:p>
            <a:r>
              <a:rPr lang="en-US" b="1">
                <a:solidFill>
                  <a:srgbClr val="00B050"/>
                </a:solidFill>
                <a:latin typeface="Times New Roman" panose="02020603050405020304" pitchFamily="18" charset="0"/>
                <a:cs typeface="Times New Roman" panose="02020603050405020304" pitchFamily="18" charset="0"/>
                <a:sym typeface="+mn-ea"/>
              </a:rPr>
              <a:t>4) A scenario where ArrayIndexOutOfBoundsException occurs</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If you are inserting any value in the wrong index, it would result in ArrayIndexOutOfBoundsException as shown below:</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int a[]=new int[5];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a[10]=50;</a:t>
            </a:r>
            <a:r>
              <a:rPr lang="en-US" b="1">
                <a:solidFill>
                  <a:srgbClr val="00B050"/>
                </a:solidFill>
                <a:latin typeface="Times New Roman" panose="02020603050405020304" pitchFamily="18" charset="0"/>
                <a:cs typeface="Times New Roman" panose="02020603050405020304" pitchFamily="18" charset="0"/>
                <a:sym typeface="+mn-ea"/>
              </a:rPr>
              <a:t> //ArrayIndexOutOfBoundsException  </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165" y="1268730"/>
            <a:ext cx="861060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rPr>
              <a:t>Java try-catch :</a:t>
            </a:r>
            <a:endParaRPr lang="en-US" sz="28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436245" y="1905635"/>
            <a:ext cx="8347710" cy="4523105"/>
          </a:xfrm>
          <a:prstGeom prst="rect">
            <a:avLst/>
          </a:prstGeom>
          <a:noFill/>
        </p:spPr>
        <p:txBody>
          <a:bodyPr wrap="square" rtlCol="0" anchor="t">
            <a:spAutoFit/>
          </a:bodyPr>
          <a:p>
            <a:r>
              <a:rPr lang="en-US" b="1">
                <a:solidFill>
                  <a:srgbClr val="00B050"/>
                </a:solidFill>
                <a:latin typeface="Times New Roman" panose="02020603050405020304" pitchFamily="18" charset="0"/>
                <a:cs typeface="Times New Roman" panose="02020603050405020304" pitchFamily="18" charset="0"/>
                <a:sym typeface="+mn-ea"/>
              </a:rPr>
              <a:t>Java try block :</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Java try block is used to enclose the code that might throw an exception. It must be used within the method.</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Java try block must be followed by either catch or finally block.</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Syntax of java try-catch</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a:t>
            </a:r>
            <a:r>
              <a:rPr lang="en-US" b="1">
                <a:solidFill>
                  <a:schemeClr val="tx1"/>
                </a:solidFill>
                <a:latin typeface="Times New Roman" panose="02020603050405020304" pitchFamily="18" charset="0"/>
                <a:cs typeface="Times New Roman" panose="02020603050405020304" pitchFamily="18" charset="0"/>
                <a:sym typeface="+mn-ea"/>
              </a:rPr>
              <a:t> try{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t>
            </a:r>
            <a:r>
              <a:rPr lang="en-US" b="1">
                <a:solidFill>
                  <a:srgbClr val="00B050"/>
                </a:solidFill>
                <a:latin typeface="Times New Roman" panose="02020603050405020304" pitchFamily="18" charset="0"/>
                <a:cs typeface="Times New Roman" panose="02020603050405020304" pitchFamily="18" charset="0"/>
                <a:sym typeface="+mn-ea"/>
              </a:rPr>
              <a:t> //code that may throw exception</a:t>
            </a:r>
            <a:r>
              <a:rPr lang="en-US" b="1">
                <a:solidFill>
                  <a:schemeClr val="tx1"/>
                </a:solidFill>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}catch(Exception_class_Name ref){}</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165" y="1268730"/>
            <a:ext cx="861060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rPr>
              <a:t>Syntax of try-finally block</a:t>
            </a:r>
            <a:endParaRPr lang="en-US" sz="28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436245" y="1905635"/>
            <a:ext cx="8347710" cy="3846195"/>
          </a:xfrm>
          <a:prstGeom prst="rect">
            <a:avLst/>
          </a:prstGeom>
          <a:noFill/>
        </p:spPr>
        <p:txBody>
          <a:bodyPr wrap="square" rtlCol="0" anchor="t">
            <a:spAutoFit/>
          </a:bodyPr>
          <a:p>
            <a:r>
              <a:rPr lang="en-US" b="1">
                <a:solidFill>
                  <a:srgbClr val="00B050"/>
                </a:solidFill>
                <a:latin typeface="Times New Roman" panose="02020603050405020304" pitchFamily="18" charset="0"/>
                <a:cs typeface="Times New Roman" panose="02020603050405020304" pitchFamily="18" charset="0"/>
                <a:sym typeface="+mn-ea"/>
              </a:rPr>
              <a:t>   </a:t>
            </a:r>
            <a:r>
              <a:rPr lang="en-US" b="1">
                <a:solidFill>
                  <a:schemeClr val="tx1"/>
                </a:solidFill>
                <a:latin typeface="Times New Roman" panose="02020603050405020304" pitchFamily="18" charset="0"/>
                <a:cs typeface="Times New Roman" panose="02020603050405020304" pitchFamily="18" charset="0"/>
                <a:sym typeface="+mn-ea"/>
              </a:rPr>
              <a:t> try{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t>
            </a:r>
            <a:r>
              <a:rPr lang="en-US" b="1">
                <a:solidFill>
                  <a:srgbClr val="00B050"/>
                </a:solidFill>
                <a:latin typeface="Times New Roman" panose="02020603050405020304" pitchFamily="18" charset="0"/>
                <a:cs typeface="Times New Roman" panose="02020603050405020304" pitchFamily="18" charset="0"/>
                <a:sym typeface="+mn-ea"/>
              </a:rPr>
              <a:t>//code that may throw exception </a:t>
            </a:r>
            <a:r>
              <a:rPr lang="en-US" b="1">
                <a:solidFill>
                  <a:schemeClr val="tx1"/>
                </a:solidFill>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}finally{}  </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sz="2800" b="1">
                <a:solidFill>
                  <a:srgbClr val="CC3300"/>
                </a:solidFill>
                <a:latin typeface="Times New Roman" panose="02020603050405020304" pitchFamily="18" charset="0"/>
                <a:cs typeface="Times New Roman" panose="02020603050405020304" pitchFamily="18" charset="0"/>
                <a:sym typeface="+mn-ea"/>
              </a:rPr>
              <a:t>Java catch block :</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Java catch block is used to handle the Exception. It must be used after the try block only.</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You can use multiple catch block with a single try.</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165" y="1268730"/>
            <a:ext cx="861060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rPr>
              <a:t>Problem without exception handling :</a:t>
            </a:r>
            <a:endParaRPr lang="en-US" sz="28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436245" y="1905635"/>
            <a:ext cx="8347710" cy="415417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    public class Testtrycatch1{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public static void main(String args[]){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int data=50/0;</a:t>
            </a:r>
            <a:r>
              <a:rPr lang="en-US" b="1">
                <a:solidFill>
                  <a:srgbClr val="00B050"/>
                </a:solidFill>
                <a:latin typeface="Times New Roman" panose="02020603050405020304" pitchFamily="18" charset="0"/>
                <a:cs typeface="Times New Roman" panose="02020603050405020304" pitchFamily="18" charset="0"/>
                <a:sym typeface="+mn-ea"/>
              </a:rPr>
              <a:t>//may throw exception  </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System.out.println("rest of the code...");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Output:</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Exception in thread main java.lang.ArithmeticException:/ by zero</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165" y="1268730"/>
            <a:ext cx="861060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rPr>
              <a:t>Solution by exception handling :</a:t>
            </a:r>
            <a:endParaRPr lang="en-US" sz="28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436245" y="1905635"/>
            <a:ext cx="8347710" cy="452310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    public class Testtrycatch2{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public static void main(String args[]){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try{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int data=50/0;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}catch(ArithmeticException e)</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System.out.println("rest of the code...");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Output:</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Exception in thread main java.lang.ArithmeticException:/ by zero</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rest of the code...</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165" y="1268730"/>
            <a:ext cx="861060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rPr>
              <a:t>Internal working of java try-catch block :</a:t>
            </a:r>
            <a:endParaRPr lang="en-US" sz="2800" b="1">
              <a:solidFill>
                <a:srgbClr val="C00000"/>
              </a:solidFill>
              <a:latin typeface="Times New Roman" panose="02020603050405020304" pitchFamily="18" charset="0"/>
              <a:cs typeface="Times New Roman" panose="02020603050405020304" pitchFamily="18" charset="0"/>
            </a:endParaRPr>
          </a:p>
        </p:txBody>
      </p:sp>
      <p:pic>
        <p:nvPicPr>
          <p:cNvPr id="4" name="Picture 3" descr="exceptionobject"/>
          <p:cNvPicPr>
            <a:picLocks noChangeAspect="1"/>
          </p:cNvPicPr>
          <p:nvPr/>
        </p:nvPicPr>
        <p:blipFill>
          <a:blip r:embed="rId1"/>
          <a:stretch>
            <a:fillRect/>
          </a:stretch>
        </p:blipFill>
        <p:spPr>
          <a:xfrm>
            <a:off x="652145" y="1964690"/>
            <a:ext cx="7635240" cy="4371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54965" y="1268730"/>
            <a:ext cx="785749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rPr>
              <a:t>What is Exception Handling ?</a:t>
            </a:r>
            <a:endParaRPr lang="en-US" sz="28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421005" y="1910080"/>
            <a:ext cx="8164830" cy="82994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Exception Handling is a mechanism to handle runtime errors such as ClassNotFound, IO, SQL, Remote etc.</a:t>
            </a:r>
            <a:endParaRPr lang="en-US" b="1">
              <a:latin typeface="Times New Roman" panose="02020603050405020304" pitchFamily="18" charset="0"/>
              <a:cs typeface="Times New Roman" panose="02020603050405020304" pitchFamily="18" charset="0"/>
            </a:endParaRPr>
          </a:p>
        </p:txBody>
      </p:sp>
      <p:sp>
        <p:nvSpPr>
          <p:cNvPr id="4" name="Text Box 3"/>
          <p:cNvSpPr txBox="1"/>
          <p:nvPr/>
        </p:nvSpPr>
        <p:spPr>
          <a:xfrm>
            <a:off x="503555" y="3372485"/>
            <a:ext cx="7288530" cy="521970"/>
          </a:xfrm>
          <a:prstGeom prst="rect">
            <a:avLst/>
          </a:prstGeom>
          <a:noFill/>
        </p:spPr>
        <p:txBody>
          <a:bodyPr wrap="square" rtlCol="0" anchor="t">
            <a:spAutoFit/>
          </a:bodyPr>
          <a:p>
            <a:r>
              <a:rPr lang="en-US" sz="2800" b="1">
                <a:solidFill>
                  <a:srgbClr val="FF0000"/>
                </a:solidFill>
                <a:latin typeface="Times New Roman" panose="02020603050405020304" pitchFamily="18" charset="0"/>
                <a:cs typeface="Times New Roman" panose="02020603050405020304" pitchFamily="18" charset="0"/>
              </a:rPr>
              <a:t>Advantage of Exception Handling</a:t>
            </a:r>
            <a:endParaRPr lang="en-US" sz="2800" b="1">
              <a:solidFill>
                <a:srgbClr val="FF0000"/>
              </a:solidFill>
              <a:latin typeface="Times New Roman" panose="02020603050405020304" pitchFamily="18" charset="0"/>
              <a:cs typeface="Times New Roman" panose="02020603050405020304" pitchFamily="18" charset="0"/>
            </a:endParaRPr>
          </a:p>
        </p:txBody>
      </p:sp>
      <p:sp>
        <p:nvSpPr>
          <p:cNvPr id="5" name="Text Box 4"/>
          <p:cNvSpPr txBox="1"/>
          <p:nvPr/>
        </p:nvSpPr>
        <p:spPr>
          <a:xfrm>
            <a:off x="568960" y="4232275"/>
            <a:ext cx="7802245" cy="193802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The core advantage of exception handling is to maintain the normal flow of the application. An exception normally disrupts the normal flow of the application that is why we use exception handling. Let's take a scenario:</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165" y="1268730"/>
            <a:ext cx="861060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sym typeface="+mn-ea"/>
              </a:rPr>
              <a:t>Java Multi catch block :</a:t>
            </a:r>
            <a:endParaRPr lang="en-US" sz="2800"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36245" y="1905635"/>
            <a:ext cx="8347710" cy="452310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    public class TestMultipleCatchBlock{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public static void main(String args[]){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try{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int a[]=new int[5];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a[5]=30/0;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catch(ArithmeticException e)</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{System.out.println("task1 is completed");}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catch(ArrayIndexOutOfBoundsException e) {System.out.println("task 2 completed");}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catch(Exception e)</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{System.out.println("common task completed");}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System.out.println("rest of the code..."); }}  </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165" y="1268730"/>
            <a:ext cx="861060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sym typeface="+mn-ea"/>
              </a:rPr>
              <a:t>Java Multi catch block :</a:t>
            </a:r>
            <a:endParaRPr lang="en-US" sz="2800"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36245" y="1905635"/>
            <a:ext cx="8347710" cy="3784600"/>
          </a:xfrm>
          <a:prstGeom prst="rect">
            <a:avLst/>
          </a:prstGeom>
          <a:noFill/>
        </p:spPr>
        <p:txBody>
          <a:bodyPr wrap="square" rtlCol="0" anchor="t">
            <a:spAutoFit/>
          </a:bodyPr>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Output:task1 completed</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rest of the code...</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Rule: At a time only one Exception is occured and at a time only one catch block is executed.</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Rule: All catch blocks must be ordered from most specific to most general i.e. catch for ArithmeticException must come before catch for Exception .</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165" y="1268730"/>
            <a:ext cx="861060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sym typeface="+mn-ea"/>
              </a:rPr>
              <a:t>Java Multi catch block :</a:t>
            </a:r>
            <a:endParaRPr lang="en-US" sz="2800"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36245" y="1905635"/>
            <a:ext cx="8347710" cy="3784600"/>
          </a:xfrm>
          <a:prstGeom prst="rect">
            <a:avLst/>
          </a:prstGeom>
          <a:noFill/>
        </p:spPr>
        <p:txBody>
          <a:bodyPr wrap="square" rtlCol="0" anchor="t">
            <a:spAutoFit/>
          </a:bodyPr>
          <a:p>
            <a:r>
              <a:rPr lang="en-US" b="1">
                <a:solidFill>
                  <a:schemeClr val="tx1"/>
                </a:solidFill>
                <a:latin typeface="Times New Roman" panose="02020603050405020304" pitchFamily="18" charset="0"/>
                <a:cs typeface="Times New Roman" panose="02020603050405020304" pitchFamily="18" charset="0"/>
                <a:sym typeface="+mn-ea"/>
              </a:rPr>
              <a:t>    class TestMultipleCatchBlock1</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public static void main(String args[])</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try</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int a[]=new int[5];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a[5]=30/0;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165" y="1268730"/>
            <a:ext cx="861060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sym typeface="+mn-ea"/>
              </a:rPr>
              <a:t>Java Multi catch block :</a:t>
            </a:r>
            <a:endParaRPr lang="en-US" sz="2800"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36245" y="1905635"/>
            <a:ext cx="8347710" cy="452310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catch(Exception e)</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{System.out.println("common task completed");}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catch(ArithmeticException e)</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{System.out.println("task1 is completed");}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catch(ArrayIndexOutOfBoundsException e)                                   {System.out.println("task 2 completed");}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System.out.println("rest of the code..."); } }  </a:t>
            </a:r>
            <a:endParaRPr lang="en-US" b="1">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Output:</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Compile-time error</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165" y="1268730"/>
            <a:ext cx="861060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sym typeface="+mn-ea"/>
              </a:rPr>
              <a:t>Java Nested try block :</a:t>
            </a:r>
            <a:endParaRPr lang="en-US" sz="2800"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36245" y="1905635"/>
            <a:ext cx="8347710" cy="341503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The try block within a try block is known as nested try block in java.</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b="1">
                <a:solidFill>
                  <a:srgbClr val="993300"/>
                </a:solidFill>
                <a:latin typeface="Times New Roman" panose="02020603050405020304" pitchFamily="18" charset="0"/>
                <a:cs typeface="Times New Roman" panose="02020603050405020304" pitchFamily="18" charset="0"/>
                <a:sym typeface="+mn-ea"/>
              </a:rPr>
              <a:t>Why use nested try block  ?</a:t>
            </a:r>
            <a:endParaRPr lang="en-US" b="1">
              <a:solidFill>
                <a:srgbClr val="993300"/>
              </a:solidFill>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Sometimes a situation may arise where a part of a block may cause one error and the entire block itself may cause another error. In such cases, exception handlers have to be nested.</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165" y="1268730"/>
            <a:ext cx="8610600" cy="521970"/>
          </a:xfrm>
          <a:prstGeom prst="rect">
            <a:avLst/>
          </a:prstGeom>
          <a:noFill/>
        </p:spPr>
        <p:txBody>
          <a:bodyPr wrap="square" rtlCol="0" anchor="t">
            <a:spAutoFit/>
          </a:bodyPr>
          <a:p>
            <a:r>
              <a:rPr lang="en-US" sz="2800" b="1">
                <a:solidFill>
                  <a:srgbClr val="993300"/>
                </a:solidFill>
                <a:latin typeface="Times New Roman" panose="02020603050405020304" pitchFamily="18" charset="0"/>
                <a:cs typeface="Times New Roman" panose="02020603050405020304" pitchFamily="18" charset="0"/>
                <a:sym typeface="+mn-ea"/>
              </a:rPr>
              <a:t>Syntax:</a:t>
            </a:r>
            <a:endParaRPr lang="en-US" sz="2800" b="1">
              <a:solidFill>
                <a:srgbClr val="99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36245" y="1905635"/>
            <a:ext cx="8347710" cy="452310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try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statement 1;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try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statement 1;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catch(Exception 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catch(Exception 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165" y="1268730"/>
            <a:ext cx="8610600" cy="521970"/>
          </a:xfrm>
          <a:prstGeom prst="rect">
            <a:avLst/>
          </a:prstGeom>
          <a:noFill/>
        </p:spPr>
        <p:txBody>
          <a:bodyPr wrap="square" rtlCol="0" anchor="t">
            <a:spAutoFit/>
          </a:bodyPr>
          <a:p>
            <a:r>
              <a:rPr lang="en-US" sz="2800" b="1">
                <a:solidFill>
                  <a:srgbClr val="993300"/>
                </a:solidFill>
                <a:latin typeface="Times New Roman" panose="02020603050405020304" pitchFamily="18" charset="0"/>
                <a:cs typeface="Times New Roman" panose="02020603050405020304" pitchFamily="18" charset="0"/>
                <a:sym typeface="+mn-ea"/>
              </a:rPr>
              <a:t>Java nested try example :</a:t>
            </a:r>
            <a:endParaRPr lang="en-US" sz="2800" b="1">
              <a:solidFill>
                <a:srgbClr val="99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36245" y="1905635"/>
            <a:ext cx="8347710" cy="304609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class Excep6{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public static void main(String args[]){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try{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try{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System.out.println("going to divide");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int b =39/0;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}catch(ArithmeticException e){System.out.println(e);}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165" y="1268730"/>
            <a:ext cx="8610600" cy="521970"/>
          </a:xfrm>
          <a:prstGeom prst="rect">
            <a:avLst/>
          </a:prstGeom>
          <a:noFill/>
        </p:spPr>
        <p:txBody>
          <a:bodyPr wrap="square" rtlCol="0" anchor="t">
            <a:spAutoFit/>
          </a:bodyPr>
          <a:p>
            <a:r>
              <a:rPr lang="en-US" sz="2800" b="1">
                <a:solidFill>
                  <a:srgbClr val="993300"/>
                </a:solidFill>
                <a:latin typeface="Times New Roman" panose="02020603050405020304" pitchFamily="18" charset="0"/>
                <a:cs typeface="Times New Roman" panose="02020603050405020304" pitchFamily="18" charset="0"/>
                <a:sym typeface="+mn-ea"/>
              </a:rPr>
              <a:t>Java nested try example :</a:t>
            </a:r>
            <a:endParaRPr lang="en-US" sz="2800" b="1">
              <a:solidFill>
                <a:srgbClr val="99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36245" y="1905635"/>
            <a:ext cx="8347710" cy="452310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 try{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int a[]=new int[5];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a[5]=4;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}catch(ArrayIndexOutOfBoundsException e){System.out.println(e);}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System.out.println("other statement);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}catch(Exception e){System.out.println("handeled");}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System.out.println("normal flow..");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165" y="1268730"/>
            <a:ext cx="8610600" cy="521970"/>
          </a:xfrm>
          <a:prstGeom prst="rect">
            <a:avLst/>
          </a:prstGeom>
          <a:noFill/>
        </p:spPr>
        <p:txBody>
          <a:bodyPr wrap="square" rtlCol="0" anchor="t">
            <a:spAutoFit/>
          </a:bodyPr>
          <a:p>
            <a:r>
              <a:rPr lang="en-US" sz="2800" b="1">
                <a:solidFill>
                  <a:srgbClr val="993300"/>
                </a:solidFill>
                <a:latin typeface="Times New Roman" panose="02020603050405020304" pitchFamily="18" charset="0"/>
                <a:cs typeface="Times New Roman" panose="02020603050405020304" pitchFamily="18" charset="0"/>
                <a:sym typeface="+mn-ea"/>
              </a:rPr>
              <a:t>Java finally block :</a:t>
            </a:r>
            <a:endParaRPr lang="en-US" sz="2800" b="1">
              <a:solidFill>
                <a:srgbClr val="99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36245" y="1905635"/>
            <a:ext cx="8347710" cy="267652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Java finally block is a block that is used to execute important code such as closing connection, stream etc.</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Java finally block is always executed whether exception is handled or not.</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Java finally block follows try or catch block.</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165" y="1268730"/>
            <a:ext cx="8610600" cy="521970"/>
          </a:xfrm>
          <a:prstGeom prst="rect">
            <a:avLst/>
          </a:prstGeom>
          <a:noFill/>
        </p:spPr>
        <p:txBody>
          <a:bodyPr wrap="square" rtlCol="0" anchor="t">
            <a:spAutoFit/>
          </a:bodyPr>
          <a:p>
            <a:r>
              <a:rPr lang="en-US" sz="2800" b="1">
                <a:solidFill>
                  <a:srgbClr val="993300"/>
                </a:solidFill>
                <a:latin typeface="Times New Roman" panose="02020603050405020304" pitchFamily="18" charset="0"/>
                <a:cs typeface="Times New Roman" panose="02020603050405020304" pitchFamily="18" charset="0"/>
                <a:sym typeface="+mn-ea"/>
              </a:rPr>
              <a:t>Java finally block :</a:t>
            </a:r>
            <a:endParaRPr lang="en-US" sz="2800" b="1">
              <a:solidFill>
                <a:srgbClr val="993300"/>
              </a:solidFill>
              <a:latin typeface="Times New Roman" panose="02020603050405020304" pitchFamily="18" charset="0"/>
              <a:cs typeface="Times New Roman" panose="02020603050405020304" pitchFamily="18" charset="0"/>
              <a:sym typeface="+mn-ea"/>
            </a:endParaRPr>
          </a:p>
        </p:txBody>
      </p:sp>
      <p:pic>
        <p:nvPicPr>
          <p:cNvPr id="4" name="Picture 3" descr="finally"/>
          <p:cNvPicPr>
            <a:picLocks noChangeAspect="1"/>
          </p:cNvPicPr>
          <p:nvPr/>
        </p:nvPicPr>
        <p:blipFill>
          <a:blip r:embed="rId1"/>
          <a:stretch>
            <a:fillRect/>
          </a:stretch>
        </p:blipFill>
        <p:spPr>
          <a:xfrm>
            <a:off x="635000" y="1969770"/>
            <a:ext cx="7218045" cy="3312795"/>
          </a:xfrm>
          <a:prstGeom prst="rect">
            <a:avLst/>
          </a:prstGeom>
        </p:spPr>
      </p:pic>
      <p:sp>
        <p:nvSpPr>
          <p:cNvPr id="5" name="Text Box 4"/>
          <p:cNvSpPr txBox="1"/>
          <p:nvPr/>
        </p:nvSpPr>
        <p:spPr>
          <a:xfrm>
            <a:off x="421005" y="5622290"/>
            <a:ext cx="8067040" cy="829945"/>
          </a:xfrm>
          <a:prstGeom prst="rect">
            <a:avLst/>
          </a:prstGeom>
          <a:noFill/>
        </p:spPr>
        <p:txBody>
          <a:bodyPr wrap="square" rtlCol="0" anchor="t">
            <a:spAutoFit/>
          </a:bodyPr>
          <a:p>
            <a:r>
              <a:rPr lang="en-US" b="1">
                <a:solidFill>
                  <a:srgbClr val="00B050"/>
                </a:solidFill>
                <a:latin typeface="Times New Roman" panose="02020603050405020304" pitchFamily="18" charset="0"/>
                <a:cs typeface="Times New Roman" panose="02020603050405020304" pitchFamily="18" charset="0"/>
              </a:rPr>
              <a:t>Note: If you don't handle exception, before terminating the program, JVM executes finally block(if any).</a:t>
            </a:r>
            <a:endParaRPr lang="en-US" b="1">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54965" y="1268730"/>
            <a:ext cx="785749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rPr>
              <a:t>Exception Handling Example</a:t>
            </a:r>
            <a:endParaRPr lang="en-US" sz="28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421005" y="1910080"/>
            <a:ext cx="8164830" cy="415417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    statement 1;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statement 2;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statement 3;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statement 4;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statement 5;</a:t>
            </a:r>
            <a:r>
              <a:rPr lang="en-US" b="1">
                <a:solidFill>
                  <a:srgbClr val="00B050"/>
                </a:solidFill>
                <a:latin typeface="Times New Roman" panose="02020603050405020304" pitchFamily="18" charset="0"/>
                <a:cs typeface="Times New Roman" panose="02020603050405020304" pitchFamily="18" charset="0"/>
              </a:rPr>
              <a:t>//exception occurs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statement 6;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statement 7;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statement 8;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statement 9;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statement 10;  </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165" y="1268730"/>
            <a:ext cx="8610600" cy="521970"/>
          </a:xfrm>
          <a:prstGeom prst="rect">
            <a:avLst/>
          </a:prstGeom>
          <a:noFill/>
        </p:spPr>
        <p:txBody>
          <a:bodyPr wrap="square" rtlCol="0" anchor="t">
            <a:spAutoFit/>
          </a:bodyPr>
          <a:p>
            <a:r>
              <a:rPr lang="en-US" sz="2800" b="1">
                <a:solidFill>
                  <a:srgbClr val="993300"/>
                </a:solidFill>
                <a:latin typeface="Times New Roman" panose="02020603050405020304" pitchFamily="18" charset="0"/>
                <a:cs typeface="Times New Roman" panose="02020603050405020304" pitchFamily="18" charset="0"/>
                <a:sym typeface="+mn-ea"/>
              </a:rPr>
              <a:t>Why use java finally ?</a:t>
            </a:r>
            <a:endParaRPr lang="en-US" sz="2800" b="1">
              <a:solidFill>
                <a:srgbClr val="99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36245" y="1905635"/>
            <a:ext cx="8347710" cy="458470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Finally block in java can be used to put "cleanup" code such as closing a file, closing connection etc.    </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sz="2800" b="1">
                <a:solidFill>
                  <a:srgbClr val="CC3300"/>
                </a:solidFill>
                <a:latin typeface="Times New Roman" panose="02020603050405020304" pitchFamily="18" charset="0"/>
                <a:cs typeface="Times New Roman" panose="02020603050405020304" pitchFamily="18" charset="0"/>
                <a:sym typeface="+mn-ea"/>
              </a:rPr>
              <a:t>Usage of Java finally :</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class TestFinallyBlock{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public static void main(String args[]){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try{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int data=25/5;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System.out.println(data);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165" y="1268730"/>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Usage of Java finally :</a:t>
            </a:r>
            <a:endParaRPr lang="en-US" sz="2800" b="1">
              <a:solidFill>
                <a:srgbClr val="99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36245" y="1905635"/>
            <a:ext cx="8347710" cy="452310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catch(NullPointerException e)</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{System.out.println(e);}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finally</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{System.out.println("finally block is always executed");}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System.out.println("rest of the code...");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Output: 5</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finally block is always executed</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rest of the code...</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Usage of Java finally :</a:t>
            </a:r>
            <a:endParaRPr lang="en-US" sz="2800" b="1">
              <a:solidFill>
                <a:srgbClr val="99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90195" y="1790700"/>
            <a:ext cx="8562975" cy="489267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    class TestFinallyBlock1{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public static void main(String args[]){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try{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int data=25/0;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System.out.println(data);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catch(NullPointerException e){System.out.println(e);}  finally{System.out.println("finally block is always executed");}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System.out.println("rest of the code...");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  </a:t>
            </a:r>
            <a:endParaRPr lang="en-US" b="1">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Output:finally block is always executed</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Exception in thread main java.lang.ArithmeticException:/ by zero</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Usage of Java finally :</a:t>
            </a:r>
            <a:endParaRPr lang="en-US" sz="2800" b="1">
              <a:solidFill>
                <a:srgbClr val="99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90195" y="1790700"/>
            <a:ext cx="8562975" cy="489267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    public class TestFinallyBlock2{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public static void main(String args[]){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try{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int data=25/0;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System.out.println(data);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catch(ArithmeticException e){System.out.println(e);}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finally{System.out.println("finally block is always executed");}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System.out.println("rest of the code...");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Usage of Java finally :</a:t>
            </a:r>
            <a:endParaRPr lang="en-US" sz="2800" b="1">
              <a:solidFill>
                <a:srgbClr val="99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90195" y="1790700"/>
            <a:ext cx="8562975" cy="4523105"/>
          </a:xfrm>
          <a:prstGeom prst="rect">
            <a:avLst/>
          </a:prstGeom>
          <a:noFill/>
        </p:spPr>
        <p:txBody>
          <a:bodyPr wrap="square" rtlCol="0" anchor="t">
            <a:spAutoFit/>
          </a:bodyPr>
          <a:p>
            <a:r>
              <a:rPr lang="en-US" b="1">
                <a:solidFill>
                  <a:srgbClr val="00B050"/>
                </a:solidFill>
                <a:latin typeface="Times New Roman" panose="02020603050405020304" pitchFamily="18" charset="0"/>
                <a:cs typeface="Times New Roman" panose="02020603050405020304" pitchFamily="18" charset="0"/>
                <a:sym typeface="+mn-ea"/>
              </a:rPr>
              <a:t>Output:</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Exception in thread main java.lang.ArithmeticException:/ by zero</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finally block is always executed</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rest of the code...</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Rule: For each try block there can be zero or more catch blocks, but only one finally block.</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Note: The finally block will not be executed if program exits(either by calling System.exit() or by causing a fatal error that causes the process to abort). </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Java throw keyword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90195" y="1790700"/>
            <a:ext cx="8562975" cy="3415030"/>
          </a:xfrm>
          <a:prstGeom prst="rect">
            <a:avLst/>
          </a:prstGeom>
          <a:noFill/>
        </p:spPr>
        <p:txBody>
          <a:bodyPr wrap="square" rtlCol="0" anchor="t">
            <a:spAutoFit/>
          </a:bodyPr>
          <a:p>
            <a:r>
              <a:rPr lang="en-US" b="1">
                <a:solidFill>
                  <a:schemeClr val="tx1"/>
                </a:solidFill>
                <a:latin typeface="Times New Roman" panose="02020603050405020304" pitchFamily="18" charset="0"/>
                <a:cs typeface="Times New Roman" panose="02020603050405020304" pitchFamily="18" charset="0"/>
                <a:sym typeface="+mn-ea"/>
              </a:rPr>
              <a:t>The Java throw keyword is used to explicitly throw an exception.</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We can throw either checked or uncheked exception in java by throw keyword. The throw keyword is mainly used to throw custom exception.</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The syntax of java throw keyword is given below.</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t>
            </a:r>
            <a:r>
              <a:rPr lang="en-US" b="1">
                <a:solidFill>
                  <a:srgbClr val="00B050"/>
                </a:solidFill>
                <a:latin typeface="Times New Roman" panose="02020603050405020304" pitchFamily="18" charset="0"/>
                <a:cs typeface="Times New Roman" panose="02020603050405020304" pitchFamily="18" charset="0"/>
                <a:sym typeface="+mn-ea"/>
              </a:rPr>
              <a:t> throw exception; </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Java throw keyword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90195" y="1790700"/>
            <a:ext cx="8562975" cy="4892675"/>
          </a:xfrm>
          <a:prstGeom prst="rect">
            <a:avLst/>
          </a:prstGeom>
          <a:noFill/>
        </p:spPr>
        <p:txBody>
          <a:bodyPr wrap="square" rtlCol="0" anchor="t">
            <a:spAutoFit/>
          </a:bodyPr>
          <a:p>
            <a:r>
              <a:rPr lang="en-US" b="1">
                <a:solidFill>
                  <a:schemeClr val="tx1"/>
                </a:solidFill>
                <a:latin typeface="Times New Roman" panose="02020603050405020304" pitchFamily="18" charset="0"/>
                <a:cs typeface="Times New Roman" panose="02020603050405020304" pitchFamily="18" charset="0"/>
                <a:sym typeface="+mn-ea"/>
              </a:rPr>
              <a:t>    public class TestThrow1{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static void validate(int age){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if(age&lt;18)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throw new ArithmeticException("not valid");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else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System.out.println("welcome to vote");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public static void main(String args[]){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validate(13);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System.out.println("rest of the code...");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 </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Java throw keyword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90195" y="1790700"/>
            <a:ext cx="8562975" cy="1568450"/>
          </a:xfrm>
          <a:prstGeom prst="rect">
            <a:avLst/>
          </a:prstGeom>
          <a:noFill/>
        </p:spPr>
        <p:txBody>
          <a:bodyPr wrap="square" rtlCol="0" anchor="t">
            <a:spAutoFit/>
          </a:bodyPr>
          <a:p>
            <a:r>
              <a:rPr lang="en-US" b="1">
                <a:solidFill>
                  <a:srgbClr val="00B050"/>
                </a:solidFill>
                <a:latin typeface="Times New Roman" panose="02020603050405020304" pitchFamily="18" charset="0"/>
                <a:cs typeface="Times New Roman" panose="02020603050405020304" pitchFamily="18" charset="0"/>
                <a:sym typeface="+mn-ea"/>
              </a:rPr>
              <a:t>Output:</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Exception in thread main java.lang.ArithmeticException:not valid</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Java Exception propagation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90195" y="1790700"/>
            <a:ext cx="8562975" cy="3415030"/>
          </a:xfrm>
          <a:prstGeom prst="rect">
            <a:avLst/>
          </a:prstGeom>
          <a:noFill/>
        </p:spPr>
        <p:txBody>
          <a:bodyPr wrap="square" rtlCol="0" anchor="t">
            <a:spAutoFit/>
          </a:bodyPr>
          <a:p>
            <a:r>
              <a:rPr lang="en-US" b="1">
                <a:solidFill>
                  <a:schemeClr val="tx1"/>
                </a:solidFill>
                <a:latin typeface="Times New Roman" panose="02020603050405020304" pitchFamily="18" charset="0"/>
                <a:cs typeface="Times New Roman" panose="02020603050405020304" pitchFamily="18" charset="0"/>
                <a:sym typeface="+mn-ea"/>
              </a:rPr>
              <a:t>An exception is first thrown from the top of the stack and if it is not caught, it drops down the call stack to the previous method,If not caught there, the exception again drops down to the previous method, and so on until they are caught or until they reach the very bottom of the call stack.This is called exception propagation. </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Rule: By default Unchecked Exceptions are forwarded in calling chain (propagated).</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Java Exception propagation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90195" y="1790700"/>
            <a:ext cx="8562975" cy="4892675"/>
          </a:xfrm>
          <a:prstGeom prst="rect">
            <a:avLst/>
          </a:prstGeom>
          <a:noFill/>
        </p:spPr>
        <p:txBody>
          <a:bodyPr wrap="square" rtlCol="0" anchor="t">
            <a:spAutoFit/>
          </a:bodyPr>
          <a:p>
            <a:r>
              <a:rPr lang="en-US" b="1">
                <a:solidFill>
                  <a:schemeClr val="tx1"/>
                </a:solidFill>
                <a:latin typeface="Times New Roman" panose="02020603050405020304" pitchFamily="18" charset="0"/>
                <a:cs typeface="Times New Roman" panose="02020603050405020304" pitchFamily="18" charset="0"/>
                <a:sym typeface="+mn-ea"/>
              </a:rPr>
              <a:t>class TestExceptionPropagation1{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void m(){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int data=50/0;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void n(){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m();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void p(){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try{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n();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}catch(Exception e)</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{System.out.println("exception handled");}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54965" y="1268730"/>
            <a:ext cx="785749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rPr>
              <a:t>Exception Handling Example</a:t>
            </a:r>
            <a:endParaRPr lang="en-US" sz="28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421005" y="1910080"/>
            <a:ext cx="8164830" cy="193802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Suppose there are 10 statements in your program and there occurs an exception at statement 5, the rest of the code will not be executed i.e. statement 6 to 10 will not be executed. If we perform exception handling, the rest of the statement will be executed. That is why we use exception handling in Java.</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Java Exception propagation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90195" y="1790700"/>
            <a:ext cx="8562975" cy="4154170"/>
          </a:xfrm>
          <a:prstGeom prst="rect">
            <a:avLst/>
          </a:prstGeom>
          <a:noFill/>
        </p:spPr>
        <p:txBody>
          <a:bodyPr wrap="square" rtlCol="0" anchor="t">
            <a:spAutoFit/>
          </a:bodyPr>
          <a:p>
            <a:r>
              <a:rPr lang="en-US" b="1">
                <a:solidFill>
                  <a:schemeClr val="tx1"/>
                </a:solidFill>
                <a:latin typeface="Times New Roman" panose="02020603050405020304" pitchFamily="18" charset="0"/>
                <a:cs typeface="Times New Roman" panose="02020603050405020304" pitchFamily="18" charset="0"/>
                <a:sym typeface="+mn-ea"/>
              </a:rPr>
              <a:t>public static void main(String args[]){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TestExceptionPropagation1 obj=new TestExceptionPropagation1();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obj.p();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System.out.println("normal flow...");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Output:</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exception handled</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normal flow...</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Java Exception propagation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pic>
        <p:nvPicPr>
          <p:cNvPr id="4" name="Picture 3" descr="propagation-1"/>
          <p:cNvPicPr>
            <a:picLocks noChangeAspect="1"/>
          </p:cNvPicPr>
          <p:nvPr/>
        </p:nvPicPr>
        <p:blipFill>
          <a:blip r:embed="rId1"/>
          <a:stretch>
            <a:fillRect/>
          </a:stretch>
        </p:blipFill>
        <p:spPr>
          <a:xfrm>
            <a:off x="421005" y="1913890"/>
            <a:ext cx="4441190" cy="1664970"/>
          </a:xfrm>
          <a:prstGeom prst="rect">
            <a:avLst/>
          </a:prstGeom>
        </p:spPr>
      </p:pic>
      <p:sp>
        <p:nvSpPr>
          <p:cNvPr id="5" name="Text Box 4"/>
          <p:cNvSpPr txBox="1"/>
          <p:nvPr/>
        </p:nvSpPr>
        <p:spPr>
          <a:xfrm>
            <a:off x="304800" y="3788410"/>
            <a:ext cx="8413750" cy="267652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In the above example exception occurs in m() method where it is not handled,so it is propagated to previous n() method where it is not handled, again it is propagated to p() method where exception is handled.</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Exception can be handled in any method in call stack either in main() method,p() method,n() method or m() method.</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Java Exception propagation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90195" y="1790700"/>
            <a:ext cx="8562975" cy="4154170"/>
          </a:xfrm>
          <a:prstGeom prst="rect">
            <a:avLst/>
          </a:prstGeom>
          <a:noFill/>
        </p:spPr>
        <p:txBody>
          <a:bodyPr wrap="square" rtlCol="0" anchor="t">
            <a:spAutoFit/>
          </a:bodyPr>
          <a:p>
            <a:r>
              <a:rPr lang="en-US" b="1">
                <a:solidFill>
                  <a:srgbClr val="00B050"/>
                </a:solidFill>
                <a:latin typeface="Times New Roman" panose="02020603050405020304" pitchFamily="18" charset="0"/>
                <a:cs typeface="Times New Roman" panose="02020603050405020304" pitchFamily="18" charset="0"/>
                <a:sym typeface="+mn-ea"/>
              </a:rPr>
              <a:t>Rule: By default, Checked Exceptions are not forwarded in calling chain (propagated).</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class TestExceptionPropagation2{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void m(){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throw new java.io.IOException("device error");</a:t>
            </a:r>
            <a:r>
              <a:rPr lang="en-US" b="1">
                <a:solidFill>
                  <a:srgbClr val="00B050"/>
                </a:solidFill>
                <a:latin typeface="Times New Roman" panose="02020603050405020304" pitchFamily="18" charset="0"/>
                <a:cs typeface="Times New Roman" panose="02020603050405020304" pitchFamily="18" charset="0"/>
                <a:sym typeface="+mn-ea"/>
              </a:rPr>
              <a:t>//checked exception  </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void n(){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m();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a:t>
            </a:r>
            <a:endParaRPr lang="en-US" b="1">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Java Exception propagation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90195" y="1790700"/>
            <a:ext cx="8562975" cy="4892675"/>
          </a:xfrm>
          <a:prstGeom prst="rect">
            <a:avLst/>
          </a:prstGeom>
          <a:noFill/>
        </p:spPr>
        <p:txBody>
          <a:bodyPr wrap="square" rtlCol="0" anchor="t">
            <a:spAutoFit/>
          </a:bodyPr>
          <a:p>
            <a:r>
              <a:rPr lang="en-US" b="1">
                <a:solidFill>
                  <a:schemeClr val="tx2"/>
                </a:solidFill>
                <a:latin typeface="Times New Roman" panose="02020603050405020304" pitchFamily="18" charset="0"/>
                <a:cs typeface="Times New Roman" panose="02020603050405020304" pitchFamily="18" charset="0"/>
                <a:sym typeface="+mn-ea"/>
              </a:rPr>
              <a:t> void p(){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try{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n();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}catch(Exception e){System.out.println("exception handeled");}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public static void main(String args[]){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TestExceptionPropagation2 obj=new TestExceptionPropagation2();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obj.p();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System.out.println("normal flow"); }}  </a:t>
            </a:r>
            <a:endParaRPr lang="en-US" b="1">
              <a:solidFill>
                <a:schemeClr val="tx2"/>
              </a:solidFill>
              <a:latin typeface="Times New Roman" panose="02020603050405020304" pitchFamily="18" charset="0"/>
              <a:cs typeface="Times New Roman" panose="02020603050405020304" pitchFamily="18" charset="0"/>
              <a:sym typeface="+mn-ea"/>
            </a:endParaRPr>
          </a:p>
          <a:p>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Output:Compile Time Error</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Java throws keyword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90195" y="1790700"/>
            <a:ext cx="8562975" cy="3415030"/>
          </a:xfrm>
          <a:prstGeom prst="rect">
            <a:avLst/>
          </a:prstGeom>
          <a:noFill/>
        </p:spPr>
        <p:txBody>
          <a:bodyPr wrap="square" rtlCol="0" anchor="t">
            <a:spAutoFit/>
          </a:bodyPr>
          <a:p>
            <a:r>
              <a:rPr lang="en-US" b="1">
                <a:solidFill>
                  <a:schemeClr val="tx2"/>
                </a:solidFill>
                <a:latin typeface="Times New Roman" panose="02020603050405020304" pitchFamily="18" charset="0"/>
                <a:cs typeface="Times New Roman" panose="02020603050405020304" pitchFamily="18" charset="0"/>
                <a:sym typeface="+mn-ea"/>
              </a:rPr>
              <a:t>The Java throws keyword is used to declare an exception. It gives an information to the programmer that there may occur an exception so it is better for the programmer to provide the exception handling code so that normal flow can be maintained.</a:t>
            </a:r>
            <a:endParaRPr lang="en-US" b="1">
              <a:solidFill>
                <a:schemeClr val="tx2"/>
              </a:solidFill>
              <a:latin typeface="Times New Roman" panose="02020603050405020304" pitchFamily="18" charset="0"/>
              <a:cs typeface="Times New Roman" panose="02020603050405020304" pitchFamily="18" charset="0"/>
              <a:sym typeface="+mn-ea"/>
            </a:endParaRPr>
          </a:p>
          <a:p>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Exception Handling is mainly used to handle the checked exceptions. If there occurs any unchecked exception such as NullPointerException, it is programmers fault that he is not performing check up before the code being used.</a:t>
            </a:r>
            <a:endParaRPr lang="en-US" b="1">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Syntax of java throws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90195" y="1790700"/>
            <a:ext cx="8562975" cy="4584700"/>
          </a:xfrm>
          <a:prstGeom prst="rect">
            <a:avLst/>
          </a:prstGeom>
          <a:noFill/>
        </p:spPr>
        <p:txBody>
          <a:bodyPr wrap="square" rtlCol="0" anchor="t">
            <a:spAutoFit/>
          </a:bodyPr>
          <a:p>
            <a:r>
              <a:rPr lang="en-US" b="1">
                <a:solidFill>
                  <a:schemeClr val="tx2"/>
                </a:solidFill>
                <a:latin typeface="Times New Roman" panose="02020603050405020304" pitchFamily="18" charset="0"/>
                <a:cs typeface="Times New Roman" panose="02020603050405020304" pitchFamily="18" charset="0"/>
                <a:sym typeface="+mn-ea"/>
              </a:rPr>
              <a:t>    return_type method_name() throws exception_class_name{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a:t>
            </a:r>
            <a:r>
              <a:rPr lang="en-US" b="1">
                <a:solidFill>
                  <a:srgbClr val="00B050"/>
                </a:solidFill>
                <a:latin typeface="Times New Roman" panose="02020603050405020304" pitchFamily="18" charset="0"/>
                <a:cs typeface="Times New Roman" panose="02020603050405020304" pitchFamily="18" charset="0"/>
                <a:sym typeface="+mn-ea"/>
              </a:rPr>
              <a:t>//method code </a:t>
            </a:r>
            <a:r>
              <a:rPr lang="en-US" b="1">
                <a:solidFill>
                  <a:schemeClr val="tx2"/>
                </a:solidFill>
                <a:latin typeface="Times New Roman" panose="02020603050405020304" pitchFamily="18" charset="0"/>
                <a:cs typeface="Times New Roman" panose="02020603050405020304" pitchFamily="18" charset="0"/>
                <a:sym typeface="+mn-ea"/>
              </a:rPr>
              <a: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a:t>
            </a:r>
            <a:endParaRPr lang="en-US" b="1">
              <a:solidFill>
                <a:schemeClr val="tx2"/>
              </a:solidFill>
              <a:latin typeface="Times New Roman" panose="02020603050405020304" pitchFamily="18" charset="0"/>
              <a:cs typeface="Times New Roman" panose="02020603050405020304" pitchFamily="18" charset="0"/>
              <a:sym typeface="+mn-ea"/>
            </a:endParaRPr>
          </a:p>
          <a:p>
            <a:endParaRPr lang="en-US" b="1">
              <a:solidFill>
                <a:schemeClr val="tx2"/>
              </a:solidFill>
              <a:latin typeface="Times New Roman" panose="02020603050405020304" pitchFamily="18" charset="0"/>
              <a:cs typeface="Times New Roman" panose="02020603050405020304" pitchFamily="18" charset="0"/>
              <a:sym typeface="+mn-ea"/>
            </a:endParaRPr>
          </a:p>
          <a:p>
            <a:r>
              <a:rPr lang="en-US" sz="2800" b="1">
                <a:solidFill>
                  <a:srgbClr val="993300"/>
                </a:solidFill>
                <a:latin typeface="Times New Roman" panose="02020603050405020304" pitchFamily="18" charset="0"/>
                <a:cs typeface="Times New Roman" panose="02020603050405020304" pitchFamily="18" charset="0"/>
                <a:sym typeface="+mn-ea"/>
              </a:rPr>
              <a:t>Which exception should be declared ?</a:t>
            </a:r>
            <a:endParaRPr lang="en-US" b="1">
              <a:solidFill>
                <a:schemeClr val="tx2"/>
              </a:solidFill>
              <a:latin typeface="Times New Roman" panose="02020603050405020304" pitchFamily="18" charset="0"/>
              <a:cs typeface="Times New Roman" panose="02020603050405020304" pitchFamily="18" charset="0"/>
              <a:sym typeface="+mn-ea"/>
            </a:endParaRPr>
          </a:p>
          <a:p>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Ans)  checked exception only, because:</a:t>
            </a:r>
            <a:endParaRPr lang="en-US" b="1">
              <a:solidFill>
                <a:schemeClr val="tx2"/>
              </a:solidFill>
              <a:latin typeface="Times New Roman" panose="02020603050405020304" pitchFamily="18" charset="0"/>
              <a:cs typeface="Times New Roman" panose="02020603050405020304" pitchFamily="18" charset="0"/>
              <a:sym typeface="+mn-ea"/>
            </a:endParaRPr>
          </a:p>
          <a:p>
            <a:endParaRPr lang="en-US" b="1">
              <a:solidFill>
                <a:schemeClr val="tx2"/>
              </a:solidFill>
              <a:latin typeface="Times New Roman" panose="02020603050405020304" pitchFamily="18" charset="0"/>
              <a:cs typeface="Times New Roman" panose="02020603050405020304" pitchFamily="18" charset="0"/>
              <a:sym typeface="+mn-ea"/>
            </a:endParaRPr>
          </a:p>
          <a:p>
            <a:pPr marL="342900" indent="-342900">
              <a:buClr>
                <a:srgbClr val="191966"/>
              </a:buClr>
              <a:buFont typeface="Wingdings" panose="05000000000000000000" charset="0"/>
              <a:buChar char="Ø"/>
            </a:pPr>
            <a:r>
              <a:rPr lang="en-US" b="1">
                <a:solidFill>
                  <a:schemeClr val="tx2"/>
                </a:solidFill>
                <a:latin typeface="Times New Roman" panose="02020603050405020304" pitchFamily="18" charset="0"/>
                <a:cs typeface="Times New Roman" panose="02020603050405020304" pitchFamily="18" charset="0"/>
                <a:sym typeface="+mn-ea"/>
              </a:rPr>
              <a:t>unchecked Exception: under your control so correct your code.</a:t>
            </a:r>
            <a:endParaRPr lang="en-US" b="1">
              <a:solidFill>
                <a:schemeClr val="tx2"/>
              </a:solidFill>
              <a:latin typeface="Times New Roman" panose="02020603050405020304" pitchFamily="18" charset="0"/>
              <a:cs typeface="Times New Roman" panose="02020603050405020304" pitchFamily="18" charset="0"/>
              <a:sym typeface="+mn-ea"/>
            </a:endParaRPr>
          </a:p>
          <a:p>
            <a:pPr marL="342900" indent="-342900">
              <a:buClr>
                <a:srgbClr val="191966"/>
              </a:buClr>
              <a:buFont typeface="Wingdings" panose="05000000000000000000" charset="0"/>
              <a:buChar char="Ø"/>
            </a:pPr>
            <a:r>
              <a:rPr lang="en-US" b="1">
                <a:solidFill>
                  <a:schemeClr val="tx2"/>
                </a:solidFill>
                <a:latin typeface="Times New Roman" panose="02020603050405020304" pitchFamily="18" charset="0"/>
                <a:cs typeface="Times New Roman" panose="02020603050405020304" pitchFamily="18" charset="0"/>
                <a:sym typeface="+mn-ea"/>
              </a:rPr>
              <a:t>error: beyond your control e.g. you are unable to do anything if there occurs VirtualMachineError or StackOverflowError.</a:t>
            </a:r>
            <a:endParaRPr lang="en-US" b="1">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Advantage of Java throws keyword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90195" y="1790700"/>
            <a:ext cx="8562975" cy="1938020"/>
          </a:xfrm>
          <a:prstGeom prst="rect">
            <a:avLst/>
          </a:prstGeom>
          <a:noFill/>
        </p:spPr>
        <p:txBody>
          <a:bodyPr wrap="square" rtlCol="0" anchor="t">
            <a:spAutoFit/>
          </a:bodyPr>
          <a:p>
            <a:r>
              <a:rPr lang="en-US" b="1">
                <a:solidFill>
                  <a:schemeClr val="tx2"/>
                </a:solidFill>
                <a:latin typeface="Times New Roman" panose="02020603050405020304" pitchFamily="18" charset="0"/>
                <a:cs typeface="Times New Roman" panose="02020603050405020304" pitchFamily="18" charset="0"/>
                <a:sym typeface="+mn-ea"/>
              </a:rPr>
              <a:t>Now Checked Exception can be propagated (forwarded in call stack).</a:t>
            </a:r>
            <a:endParaRPr lang="en-US" b="1">
              <a:solidFill>
                <a:schemeClr val="tx2"/>
              </a:solidFill>
              <a:latin typeface="Times New Roman" panose="02020603050405020304" pitchFamily="18" charset="0"/>
              <a:cs typeface="Times New Roman" panose="02020603050405020304" pitchFamily="18" charset="0"/>
              <a:sym typeface="+mn-ea"/>
            </a:endParaRPr>
          </a:p>
          <a:p>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It provides information to the caller of the method about the exception.</a:t>
            </a:r>
            <a:endParaRPr lang="en-US" b="1">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Java throws example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689735"/>
            <a:ext cx="8562975" cy="4523105"/>
          </a:xfrm>
          <a:prstGeom prst="rect">
            <a:avLst/>
          </a:prstGeom>
          <a:noFill/>
        </p:spPr>
        <p:txBody>
          <a:bodyPr wrap="square" rtlCol="0" anchor="t">
            <a:spAutoFit/>
          </a:bodyPr>
          <a:p>
            <a:r>
              <a:rPr lang="en-US" b="1">
                <a:solidFill>
                  <a:schemeClr val="tx2"/>
                </a:solidFill>
                <a:latin typeface="Times New Roman" panose="02020603050405020304" pitchFamily="18" charset="0"/>
                <a:cs typeface="Times New Roman" panose="02020603050405020304" pitchFamily="18" charset="0"/>
                <a:sym typeface="+mn-ea"/>
              </a:rPr>
              <a:t>import java.io.IOException;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class Testthrows1{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void m()throws IOException{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throw new IOException("device error");</a:t>
            </a:r>
            <a:r>
              <a:rPr lang="en-US" b="1">
                <a:solidFill>
                  <a:srgbClr val="00B050"/>
                </a:solidFill>
                <a:latin typeface="Times New Roman" panose="02020603050405020304" pitchFamily="18" charset="0"/>
                <a:cs typeface="Times New Roman" panose="02020603050405020304" pitchFamily="18" charset="0"/>
                <a:sym typeface="+mn-ea"/>
              </a:rPr>
              <a:t>//checked exception  </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void n()throws IOException{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m();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void p(){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try{  n();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}catch(Exception e)</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{System.out.println("exception handled");}}  </a:t>
            </a:r>
            <a:endParaRPr lang="en-US" b="1">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Java throws example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689735"/>
            <a:ext cx="8562975" cy="4892675"/>
          </a:xfrm>
          <a:prstGeom prst="rect">
            <a:avLst/>
          </a:prstGeom>
          <a:noFill/>
        </p:spPr>
        <p:txBody>
          <a:bodyPr wrap="square" rtlCol="0" anchor="t">
            <a:spAutoFit/>
          </a:bodyPr>
          <a:p>
            <a:r>
              <a:rPr lang="en-US" b="1">
                <a:solidFill>
                  <a:schemeClr val="tx2"/>
                </a:solidFill>
                <a:latin typeface="Times New Roman" panose="02020603050405020304" pitchFamily="18" charset="0"/>
                <a:cs typeface="Times New Roman" panose="02020603050405020304" pitchFamily="18" charset="0"/>
                <a:sym typeface="+mn-ea"/>
              </a:rPr>
              <a:t>    public static void main(String args[]){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Testthrows1 obj=new Testthrows1();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obj.p();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System.out.println("normal flow...");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Output:</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exception handled</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normal flow...</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Rule: If you are calling a method that declares an exception, you must either caught or declare the exception.</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Java throws example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689735"/>
            <a:ext cx="8562975" cy="3046095"/>
          </a:xfrm>
          <a:prstGeom prst="rect">
            <a:avLst/>
          </a:prstGeom>
          <a:noFill/>
        </p:spPr>
        <p:txBody>
          <a:bodyPr wrap="square" rtlCol="0" anchor="t">
            <a:spAutoFit/>
          </a:bodyPr>
          <a:p>
            <a:r>
              <a:rPr lang="en-US" b="1">
                <a:solidFill>
                  <a:schemeClr val="tx2"/>
                </a:solidFill>
                <a:latin typeface="Times New Roman" panose="02020603050405020304" pitchFamily="18" charset="0"/>
                <a:cs typeface="Times New Roman" panose="02020603050405020304" pitchFamily="18" charset="0"/>
                <a:sym typeface="+mn-ea"/>
              </a:rPr>
              <a:t>There are two cases:</a:t>
            </a:r>
            <a:endParaRPr lang="en-US" b="1">
              <a:solidFill>
                <a:schemeClr val="tx2"/>
              </a:solidFill>
              <a:latin typeface="Times New Roman" panose="02020603050405020304" pitchFamily="18" charset="0"/>
              <a:cs typeface="Times New Roman" panose="02020603050405020304" pitchFamily="18" charset="0"/>
              <a:sym typeface="+mn-ea"/>
            </a:endParaRPr>
          </a:p>
          <a:p>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Case1:You caught the exception i.e. handle the exception  using try/catch.</a:t>
            </a:r>
            <a:endParaRPr lang="en-US" b="1">
              <a:solidFill>
                <a:schemeClr val="tx2"/>
              </a:solidFill>
              <a:latin typeface="Times New Roman" panose="02020603050405020304" pitchFamily="18" charset="0"/>
              <a:cs typeface="Times New Roman" panose="02020603050405020304" pitchFamily="18" charset="0"/>
              <a:sym typeface="+mn-ea"/>
            </a:endParaRPr>
          </a:p>
          <a:p>
            <a:endParaRPr lang="en-US" b="1">
              <a:solidFill>
                <a:schemeClr val="tx2"/>
              </a:solidFill>
              <a:latin typeface="Times New Roman" panose="02020603050405020304" pitchFamily="18" charset="0"/>
              <a:cs typeface="Times New Roman" panose="02020603050405020304" pitchFamily="18" charset="0"/>
              <a:sym typeface="+mn-ea"/>
            </a:endParaRPr>
          </a:p>
          <a:p>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Case2:You declare the exception i.e. specifying throws with the method.</a:t>
            </a:r>
            <a:endParaRPr lang="en-US" b="1">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54965" y="1268730"/>
            <a:ext cx="785749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rPr>
              <a:t>Hierarchy of Java Exception classes :</a:t>
            </a:r>
            <a:endParaRPr lang="en-US" sz="2800" b="1">
              <a:solidFill>
                <a:srgbClr val="C00000"/>
              </a:solidFill>
              <a:latin typeface="Times New Roman" panose="02020603050405020304" pitchFamily="18" charset="0"/>
              <a:cs typeface="Times New Roman" panose="02020603050405020304" pitchFamily="18" charset="0"/>
            </a:endParaRPr>
          </a:p>
        </p:txBody>
      </p:sp>
      <p:pic>
        <p:nvPicPr>
          <p:cNvPr id="4" name="Picture 3" descr="throwable"/>
          <p:cNvPicPr>
            <a:picLocks noChangeAspect="1"/>
          </p:cNvPicPr>
          <p:nvPr/>
        </p:nvPicPr>
        <p:blipFill>
          <a:blip r:embed="rId1"/>
          <a:stretch>
            <a:fillRect/>
          </a:stretch>
        </p:blipFill>
        <p:spPr>
          <a:xfrm>
            <a:off x="529590" y="1917065"/>
            <a:ext cx="8385175" cy="469011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Case1: You handle the exception</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689735"/>
            <a:ext cx="8562975" cy="3415030"/>
          </a:xfrm>
          <a:prstGeom prst="rect">
            <a:avLst/>
          </a:prstGeom>
          <a:noFill/>
        </p:spPr>
        <p:txBody>
          <a:bodyPr wrap="square" rtlCol="0" anchor="t">
            <a:spAutoFit/>
          </a:bodyPr>
          <a:p>
            <a:r>
              <a:rPr lang="en-US" b="1">
                <a:solidFill>
                  <a:schemeClr val="tx2"/>
                </a:solidFill>
                <a:latin typeface="Times New Roman" panose="02020603050405020304" pitchFamily="18" charset="0"/>
                <a:cs typeface="Times New Roman" panose="02020603050405020304" pitchFamily="18" charset="0"/>
                <a:sym typeface="+mn-ea"/>
              </a:rPr>
              <a:t>import java.io.*;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class M{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void method()throws IOException{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throw new IOException("device error");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public class Testthrows2{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public static void main(String args[]){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a:t>
            </a:r>
            <a:endParaRPr lang="en-US" b="1">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Case1: You handle the exception</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689735"/>
            <a:ext cx="8562975" cy="4892675"/>
          </a:xfrm>
          <a:prstGeom prst="rect">
            <a:avLst/>
          </a:prstGeom>
          <a:noFill/>
        </p:spPr>
        <p:txBody>
          <a:bodyPr wrap="square" rtlCol="0" anchor="t">
            <a:spAutoFit/>
          </a:bodyPr>
          <a:p>
            <a:r>
              <a:rPr lang="en-US" b="1">
                <a:solidFill>
                  <a:schemeClr val="tx2"/>
                </a:solidFill>
                <a:latin typeface="Times New Roman" panose="02020603050405020304" pitchFamily="18" charset="0"/>
                <a:cs typeface="Times New Roman" panose="02020603050405020304" pitchFamily="18" charset="0"/>
                <a:sym typeface="+mn-ea"/>
              </a:rPr>
              <a:t>try{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M m=new M();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m.method();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}catch(Exception e){System.out.println("exception handled");}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System.out.println("normal flow...");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a:t>
            </a:r>
            <a:endParaRPr lang="en-US" b="1">
              <a:solidFill>
                <a:schemeClr val="tx2"/>
              </a:solidFill>
              <a:latin typeface="Times New Roman" panose="02020603050405020304" pitchFamily="18" charset="0"/>
              <a:cs typeface="Times New Roman" panose="02020603050405020304" pitchFamily="18" charset="0"/>
              <a:sym typeface="+mn-ea"/>
            </a:endParaRPr>
          </a:p>
          <a:p>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Output:exception handled</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normal flow...</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Case2: You declare the exception</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689735"/>
            <a:ext cx="8562975" cy="2676525"/>
          </a:xfrm>
          <a:prstGeom prst="rect">
            <a:avLst/>
          </a:prstGeom>
          <a:noFill/>
        </p:spPr>
        <p:txBody>
          <a:bodyPr wrap="square" rtlCol="0" anchor="t">
            <a:spAutoFit/>
          </a:bodyPr>
          <a:p>
            <a:endParaRPr lang="en-US" b="1">
              <a:solidFill>
                <a:schemeClr val="tx2"/>
              </a:solidFill>
              <a:latin typeface="Times New Roman" panose="02020603050405020304" pitchFamily="18" charset="0"/>
              <a:cs typeface="Times New Roman" panose="02020603050405020304" pitchFamily="18" charset="0"/>
              <a:sym typeface="+mn-ea"/>
            </a:endParaRPr>
          </a:p>
          <a:p>
            <a:pPr marL="342900" indent="-342900">
              <a:buClr>
                <a:srgbClr val="262699"/>
              </a:buClr>
              <a:buFont typeface="Wingdings" panose="05000000000000000000" charset="0"/>
              <a:buChar char="Ø"/>
            </a:pPr>
            <a:r>
              <a:rPr lang="en-US" b="1">
                <a:solidFill>
                  <a:schemeClr val="tx2"/>
                </a:solidFill>
                <a:latin typeface="Times New Roman" panose="02020603050405020304" pitchFamily="18" charset="0"/>
                <a:cs typeface="Times New Roman" panose="02020603050405020304" pitchFamily="18" charset="0"/>
                <a:sym typeface="+mn-ea"/>
              </a:rPr>
              <a:t>    In case you declare the exception, if exception does not occur, the code will be executed fine.</a:t>
            </a:r>
            <a:endParaRPr lang="en-US" b="1">
              <a:solidFill>
                <a:schemeClr val="tx2"/>
              </a:solidFill>
              <a:latin typeface="Times New Roman" panose="02020603050405020304" pitchFamily="18" charset="0"/>
              <a:cs typeface="Times New Roman" panose="02020603050405020304" pitchFamily="18" charset="0"/>
              <a:sym typeface="+mn-ea"/>
            </a:endParaRPr>
          </a:p>
          <a:p>
            <a:pPr marL="342900" indent="-342900">
              <a:buClr>
                <a:srgbClr val="262699"/>
              </a:buClr>
              <a:buFont typeface="Wingdings" panose="05000000000000000000" charset="0"/>
              <a:buChar char="Ø"/>
            </a:pPr>
            <a:endParaRPr lang="en-US" b="1">
              <a:solidFill>
                <a:schemeClr val="tx2"/>
              </a:solidFill>
              <a:latin typeface="Times New Roman" panose="02020603050405020304" pitchFamily="18" charset="0"/>
              <a:cs typeface="Times New Roman" panose="02020603050405020304" pitchFamily="18" charset="0"/>
              <a:sym typeface="+mn-ea"/>
            </a:endParaRPr>
          </a:p>
          <a:p>
            <a:pPr marL="342900" indent="-342900">
              <a:buClr>
                <a:srgbClr val="262699"/>
              </a:buClr>
              <a:buFont typeface="Wingdings" panose="05000000000000000000" charset="0"/>
              <a:buChar char="Ø"/>
            </a:pPr>
            <a:r>
              <a:rPr lang="en-US" b="1">
                <a:solidFill>
                  <a:schemeClr val="tx2"/>
                </a:solidFill>
                <a:latin typeface="Times New Roman" panose="02020603050405020304" pitchFamily="18" charset="0"/>
                <a:cs typeface="Times New Roman" panose="02020603050405020304" pitchFamily="18" charset="0"/>
                <a:sym typeface="+mn-ea"/>
              </a:rPr>
              <a:t>    In case you declare the exception if exception occures, an exception will be thrown at runtime because throws does not handle the exception.</a:t>
            </a:r>
            <a:endParaRPr lang="en-US" b="1">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Program if exception does not occur</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689735"/>
            <a:ext cx="8562975" cy="2676525"/>
          </a:xfrm>
          <a:prstGeom prst="rect">
            <a:avLst/>
          </a:prstGeom>
          <a:noFill/>
        </p:spPr>
        <p:txBody>
          <a:bodyPr wrap="square" rtlCol="0" anchor="t">
            <a:spAutoFit/>
          </a:bodyPr>
          <a:p>
            <a:endParaRPr lang="en-US" b="1">
              <a:solidFill>
                <a:schemeClr val="tx2"/>
              </a:solidFill>
              <a:latin typeface="Times New Roman" panose="02020603050405020304" pitchFamily="18" charset="0"/>
              <a:cs typeface="Times New Roman" panose="02020603050405020304" pitchFamily="18" charset="0"/>
              <a:sym typeface="+mn-ea"/>
            </a:endParaRPr>
          </a:p>
          <a:p>
            <a:pPr marL="342900" indent="-342900">
              <a:buClr>
                <a:srgbClr val="262699"/>
              </a:buClr>
              <a:buFont typeface="Wingdings" panose="05000000000000000000" charset="0"/>
              <a:buChar char="Ø"/>
            </a:pPr>
            <a:r>
              <a:rPr lang="en-US" b="1">
                <a:solidFill>
                  <a:schemeClr val="tx2"/>
                </a:solidFill>
                <a:latin typeface="Times New Roman" panose="02020603050405020304" pitchFamily="18" charset="0"/>
                <a:cs typeface="Times New Roman" panose="02020603050405020304" pitchFamily="18" charset="0"/>
                <a:sym typeface="+mn-ea"/>
              </a:rPr>
              <a:t>    A)In case you declare the exception, if exception does not occur, the code will be executed fine.</a:t>
            </a:r>
            <a:endParaRPr lang="en-US" b="1">
              <a:solidFill>
                <a:schemeClr val="tx2"/>
              </a:solidFill>
              <a:latin typeface="Times New Roman" panose="02020603050405020304" pitchFamily="18" charset="0"/>
              <a:cs typeface="Times New Roman" panose="02020603050405020304" pitchFamily="18" charset="0"/>
              <a:sym typeface="+mn-ea"/>
            </a:endParaRPr>
          </a:p>
          <a:p>
            <a:pPr marL="342900" indent="-342900">
              <a:buClr>
                <a:srgbClr val="262699"/>
              </a:buClr>
              <a:buFont typeface="Wingdings" panose="05000000000000000000" charset="0"/>
              <a:buChar char="Ø"/>
            </a:pPr>
            <a:endParaRPr lang="en-US" b="1">
              <a:solidFill>
                <a:schemeClr val="tx2"/>
              </a:solidFill>
              <a:latin typeface="Times New Roman" panose="02020603050405020304" pitchFamily="18" charset="0"/>
              <a:cs typeface="Times New Roman" panose="02020603050405020304" pitchFamily="18" charset="0"/>
              <a:sym typeface="+mn-ea"/>
            </a:endParaRPr>
          </a:p>
          <a:p>
            <a:pPr marL="342900" indent="-342900">
              <a:buClr>
                <a:srgbClr val="262699"/>
              </a:buClr>
              <a:buFont typeface="Wingdings" panose="05000000000000000000" charset="0"/>
              <a:buChar char="Ø"/>
            </a:pPr>
            <a:r>
              <a:rPr lang="en-US" b="1">
                <a:solidFill>
                  <a:schemeClr val="tx2"/>
                </a:solidFill>
                <a:latin typeface="Times New Roman" panose="02020603050405020304" pitchFamily="18" charset="0"/>
                <a:cs typeface="Times New Roman" panose="02020603050405020304" pitchFamily="18" charset="0"/>
                <a:sym typeface="+mn-ea"/>
              </a:rPr>
              <a:t>    B)In case you declare the exception if exception occures, an exception will be thrown at runtime because throws does not handle the exception.</a:t>
            </a:r>
            <a:endParaRPr lang="en-US" b="1">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A)Program if exception does not occur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689735"/>
            <a:ext cx="8562975" cy="4892675"/>
          </a:xfrm>
          <a:prstGeom prst="rect">
            <a:avLst/>
          </a:prstGeom>
          <a:noFill/>
        </p:spPr>
        <p:txBody>
          <a:bodyPr wrap="square" rtlCol="0" anchor="t">
            <a:spAutoFit/>
          </a:bodyPr>
          <a:p>
            <a:r>
              <a:rPr lang="en-US" b="1">
                <a:solidFill>
                  <a:schemeClr val="tx2"/>
                </a:solidFill>
                <a:latin typeface="Times New Roman" panose="02020603050405020304" pitchFamily="18" charset="0"/>
                <a:cs typeface="Times New Roman" panose="02020603050405020304" pitchFamily="18" charset="0"/>
                <a:sym typeface="+mn-ea"/>
              </a:rPr>
              <a:t>    import java.io.*;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class M{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void method()throws IOException{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System.out.println("device operation performed");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class Testthrows3{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public static void main(String args[])throws IOException{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a:t>
            </a:r>
            <a:r>
              <a:rPr lang="en-US" b="1">
                <a:solidFill>
                  <a:srgbClr val="00B050"/>
                </a:solidFill>
                <a:latin typeface="Times New Roman" panose="02020603050405020304" pitchFamily="18" charset="0"/>
                <a:cs typeface="Times New Roman" panose="02020603050405020304" pitchFamily="18" charset="0"/>
                <a:sym typeface="+mn-ea"/>
              </a:rPr>
              <a:t> //declare exception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M m=new M();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m.method();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System.out.println("normal flow...");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  </a:t>
            </a:r>
            <a:endParaRPr lang="en-US" b="1">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A)Program if exception does not occur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689735"/>
            <a:ext cx="8562975" cy="1938020"/>
          </a:xfrm>
          <a:prstGeom prst="rect">
            <a:avLst/>
          </a:prstGeom>
          <a:noFill/>
        </p:spPr>
        <p:txBody>
          <a:bodyPr wrap="square" rtlCol="0" anchor="t">
            <a:spAutoFit/>
          </a:bodyPr>
          <a:p>
            <a:endParaRPr lang="en-US" b="1">
              <a:solidFill>
                <a:schemeClr val="tx2"/>
              </a:solidFill>
              <a:latin typeface="Times New Roman" panose="02020603050405020304" pitchFamily="18" charset="0"/>
              <a:cs typeface="Times New Roman" panose="02020603050405020304" pitchFamily="18" charset="0"/>
              <a:sym typeface="+mn-ea"/>
            </a:endParaRPr>
          </a:p>
          <a:p>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Output:</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device operation performed</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normal flow...</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B)Program if exception occurs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689735"/>
            <a:ext cx="8562975" cy="4892675"/>
          </a:xfrm>
          <a:prstGeom prst="rect">
            <a:avLst/>
          </a:prstGeom>
          <a:noFill/>
        </p:spPr>
        <p:txBody>
          <a:bodyPr wrap="square" rtlCol="0" anchor="t">
            <a:spAutoFit/>
          </a:bodyPr>
          <a:p>
            <a:r>
              <a:rPr lang="en-US" b="1">
                <a:solidFill>
                  <a:schemeClr val="tx2"/>
                </a:solidFill>
                <a:latin typeface="Times New Roman" panose="02020603050405020304" pitchFamily="18" charset="0"/>
                <a:cs typeface="Times New Roman" panose="02020603050405020304" pitchFamily="18" charset="0"/>
                <a:sym typeface="+mn-ea"/>
              </a:rPr>
              <a:t>import java.io.*;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class M{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void method()throws IOException{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throw new IOException("device error");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class Testthrows4{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public static void main(String args[])throws IOException{</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a:t>
            </a:r>
            <a:r>
              <a:rPr lang="en-US" b="1">
                <a:solidFill>
                  <a:srgbClr val="00B050"/>
                </a:solidFill>
                <a:latin typeface="Times New Roman" panose="02020603050405020304" pitchFamily="18" charset="0"/>
                <a:cs typeface="Times New Roman" panose="02020603050405020304" pitchFamily="18" charset="0"/>
                <a:sym typeface="+mn-ea"/>
              </a:rPr>
              <a:t>//declare exception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M m=new M();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m.method();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System.out.println("normal flow...");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  </a:t>
            </a:r>
            <a:endParaRPr lang="en-US" b="1">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B)Program if exception occurs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689735"/>
            <a:ext cx="8562975" cy="4892675"/>
          </a:xfrm>
          <a:prstGeom prst="rect">
            <a:avLst/>
          </a:prstGeom>
          <a:noFill/>
        </p:spPr>
        <p:txBody>
          <a:bodyPr wrap="square" rtlCol="0" anchor="t">
            <a:spAutoFit/>
          </a:bodyPr>
          <a:p>
            <a:r>
              <a:rPr lang="en-US" b="1">
                <a:solidFill>
                  <a:schemeClr val="tx2"/>
                </a:solidFill>
                <a:latin typeface="Times New Roman" panose="02020603050405020304" pitchFamily="18" charset="0"/>
                <a:cs typeface="Times New Roman" panose="02020603050405020304" pitchFamily="18" charset="0"/>
                <a:sym typeface="+mn-ea"/>
              </a:rPr>
              <a:t>import java.io.*;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class M{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void method()throws IOException{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throw new IOException("device error");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class Testthrows4{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public static void main(String args[])throws IOException{</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a:t>
            </a:r>
            <a:r>
              <a:rPr lang="en-US" b="1">
                <a:solidFill>
                  <a:srgbClr val="00B050"/>
                </a:solidFill>
                <a:latin typeface="Times New Roman" panose="02020603050405020304" pitchFamily="18" charset="0"/>
                <a:cs typeface="Times New Roman" panose="02020603050405020304" pitchFamily="18" charset="0"/>
                <a:sym typeface="+mn-ea"/>
              </a:rPr>
              <a:t>//declare exception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M m=new M();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m.method();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System.out.println("normal flow...");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Output:Runtime Exception</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Can we rethrow an exception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689735"/>
            <a:ext cx="8562975" cy="460375"/>
          </a:xfrm>
          <a:prstGeom prst="rect">
            <a:avLst/>
          </a:prstGeom>
          <a:noFill/>
        </p:spPr>
        <p:txBody>
          <a:bodyPr wrap="square" rtlCol="0" anchor="t">
            <a:spAutoFit/>
          </a:bodyPr>
          <a:p>
            <a:r>
              <a:rPr lang="en-US" b="1">
                <a:solidFill>
                  <a:schemeClr val="tx2"/>
                </a:solidFill>
                <a:latin typeface="Times New Roman" panose="02020603050405020304" pitchFamily="18" charset="0"/>
                <a:cs typeface="Times New Roman" panose="02020603050405020304" pitchFamily="18" charset="0"/>
                <a:sym typeface="+mn-ea"/>
              </a:rPr>
              <a:t>Yes, by throwing same exception in catch block.</a:t>
            </a:r>
            <a:endParaRPr lang="en-US" b="1">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Difference between throw and throws in Java</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graphicFrame>
        <p:nvGraphicFramePr>
          <p:cNvPr id="4" name="Table 3"/>
          <p:cNvGraphicFramePr/>
          <p:nvPr/>
        </p:nvGraphicFramePr>
        <p:xfrm>
          <a:off x="600710" y="1901825"/>
          <a:ext cx="7741920" cy="4681855"/>
        </p:xfrm>
        <a:graphic>
          <a:graphicData uri="http://schemas.openxmlformats.org/drawingml/2006/table">
            <a:tbl>
              <a:tblPr firstRow="1" bandRow="1">
                <a:tableStyleId>{5C22544A-7EE6-4342-B048-85BDC9FD1C3A}</a:tableStyleId>
              </a:tblPr>
              <a:tblGrid>
                <a:gridCol w="769620"/>
                <a:gridCol w="3289300"/>
                <a:gridCol w="3683000"/>
              </a:tblGrid>
              <a:tr h="403860">
                <a:tc>
                  <a:txBody>
                    <a:bodyPr/>
                    <a:p>
                      <a:pPr>
                        <a:buNone/>
                      </a:pPr>
                      <a:r>
                        <a:rPr lang="en-US"/>
                        <a:t>No.</a:t>
                      </a:r>
                      <a:endParaRPr lang="en-US"/>
                    </a:p>
                  </a:txBody>
                  <a:tcPr/>
                </a:tc>
                <a:tc>
                  <a:txBody>
                    <a:bodyPr/>
                    <a:p>
                      <a:pPr>
                        <a:buNone/>
                      </a:pPr>
                      <a:r>
                        <a:rPr lang="en-US"/>
                        <a:t>throw</a:t>
                      </a:r>
                      <a:endParaRPr lang="en-US"/>
                    </a:p>
                  </a:txBody>
                  <a:tcPr/>
                </a:tc>
                <a:tc>
                  <a:txBody>
                    <a:bodyPr/>
                    <a:p>
                      <a:pPr>
                        <a:buNone/>
                      </a:pPr>
                      <a:r>
                        <a:rPr lang="en-US"/>
                        <a:t>throws</a:t>
                      </a:r>
                      <a:endParaRPr lang="en-US"/>
                    </a:p>
                  </a:txBody>
                  <a:tcPr/>
                </a:tc>
              </a:tr>
              <a:tr h="875665">
                <a:tc>
                  <a:txBody>
                    <a:bodyPr/>
                    <a:p>
                      <a:pPr>
                        <a:buNone/>
                      </a:pPr>
                      <a:r>
                        <a:rPr lang="en-US"/>
                        <a:t>1)</a:t>
                      </a:r>
                      <a:endParaRPr lang="en-US"/>
                    </a:p>
                  </a:txBody>
                  <a:tcPr/>
                </a:tc>
                <a:tc>
                  <a:txBody>
                    <a:bodyPr/>
                    <a:p>
                      <a:pPr>
                        <a:buNone/>
                      </a:pPr>
                      <a:r>
                        <a:rPr lang="en-US"/>
                        <a:t>Java throw keyword is used to explicitly throw an exception.</a:t>
                      </a:r>
                      <a:endParaRPr lang="en-US"/>
                    </a:p>
                  </a:txBody>
                  <a:tcPr/>
                </a:tc>
                <a:tc>
                  <a:txBody>
                    <a:bodyPr/>
                    <a:p>
                      <a:pPr>
                        <a:buNone/>
                      </a:pPr>
                      <a:r>
                        <a:rPr lang="en-US"/>
                        <a:t>Java throws keyword is used to declare an exception.</a:t>
                      </a:r>
                      <a:endParaRPr lang="en-US"/>
                    </a:p>
                  </a:txBody>
                  <a:tcPr/>
                </a:tc>
              </a:tr>
              <a:tr h="772160">
                <a:tc>
                  <a:txBody>
                    <a:bodyPr/>
                    <a:p>
                      <a:pPr>
                        <a:buNone/>
                      </a:pPr>
                      <a:r>
                        <a:rPr lang="en-US"/>
                        <a:t>2)</a:t>
                      </a:r>
                      <a:endParaRPr lang="en-US"/>
                    </a:p>
                  </a:txBody>
                  <a:tcPr/>
                </a:tc>
                <a:tc>
                  <a:txBody>
                    <a:bodyPr/>
                    <a:p>
                      <a:pPr>
                        <a:buNone/>
                      </a:pPr>
                      <a:r>
                        <a:rPr lang="en-US"/>
                        <a:t>Checked exception cannot be propagated using throw only.</a:t>
                      </a:r>
                      <a:endParaRPr lang="en-US"/>
                    </a:p>
                  </a:txBody>
                  <a:tcPr/>
                </a:tc>
                <a:tc>
                  <a:txBody>
                    <a:bodyPr/>
                    <a:p>
                      <a:pPr>
                        <a:buNone/>
                      </a:pPr>
                      <a:r>
                        <a:rPr lang="en-US"/>
                        <a:t>Checked exception can be propagated with throws.</a:t>
                      </a:r>
                      <a:endParaRPr lang="en-US"/>
                    </a:p>
                  </a:txBody>
                  <a:tcPr/>
                </a:tc>
              </a:tr>
              <a:tr h="678180">
                <a:tc>
                  <a:txBody>
                    <a:bodyPr/>
                    <a:p>
                      <a:pPr>
                        <a:buNone/>
                      </a:pPr>
                      <a:r>
                        <a:rPr lang="en-US"/>
                        <a:t>3)</a:t>
                      </a:r>
                      <a:endParaRPr lang="en-US"/>
                    </a:p>
                  </a:txBody>
                  <a:tcPr/>
                </a:tc>
                <a:tc>
                  <a:txBody>
                    <a:bodyPr/>
                    <a:p>
                      <a:pPr>
                        <a:buNone/>
                      </a:pPr>
                      <a:r>
                        <a:rPr lang="en-US"/>
                        <a:t>Throw is followed by an instance.</a:t>
                      </a:r>
                      <a:endParaRPr lang="en-US"/>
                    </a:p>
                  </a:txBody>
                  <a:tcPr/>
                </a:tc>
                <a:tc>
                  <a:txBody>
                    <a:bodyPr/>
                    <a:p>
                      <a:pPr>
                        <a:buNone/>
                      </a:pPr>
                      <a:r>
                        <a:rPr lang="en-US"/>
                        <a:t>Throws is followed by class.</a:t>
                      </a:r>
                      <a:endParaRPr lang="en-US"/>
                    </a:p>
                  </a:txBody>
                  <a:tcPr/>
                </a:tc>
              </a:tr>
              <a:tr h="763270">
                <a:tc>
                  <a:txBody>
                    <a:bodyPr/>
                    <a:p>
                      <a:pPr>
                        <a:buNone/>
                      </a:pPr>
                      <a:r>
                        <a:rPr lang="en-US"/>
                        <a:t>4)</a:t>
                      </a:r>
                      <a:endParaRPr lang="en-US"/>
                    </a:p>
                  </a:txBody>
                  <a:tcPr/>
                </a:tc>
                <a:tc>
                  <a:txBody>
                    <a:bodyPr/>
                    <a:p>
                      <a:pPr>
                        <a:buNone/>
                      </a:pPr>
                      <a:r>
                        <a:rPr lang="en-US"/>
                        <a:t>Throw is used within the method.</a:t>
                      </a:r>
                      <a:endParaRPr lang="en-US"/>
                    </a:p>
                  </a:txBody>
                  <a:tcPr/>
                </a:tc>
                <a:tc>
                  <a:txBody>
                    <a:bodyPr/>
                    <a:p>
                      <a:pPr>
                        <a:buNone/>
                      </a:pPr>
                      <a:r>
                        <a:rPr lang="en-US"/>
                        <a:t>Throws is used with the method signature.</a:t>
                      </a:r>
                      <a:endParaRPr lang="en-US"/>
                    </a:p>
                  </a:txBody>
                  <a:tcPr/>
                </a:tc>
              </a:tr>
              <a:tr h="969010">
                <a:tc>
                  <a:txBody>
                    <a:bodyPr/>
                    <a:p>
                      <a:pPr>
                        <a:buNone/>
                      </a:pPr>
                      <a:r>
                        <a:rPr lang="en-US"/>
                        <a:t>5)</a:t>
                      </a:r>
                      <a:endParaRPr lang="en-US"/>
                    </a:p>
                  </a:txBody>
                  <a:tcPr/>
                </a:tc>
                <a:tc>
                  <a:txBody>
                    <a:bodyPr/>
                    <a:p>
                      <a:pPr>
                        <a:buNone/>
                      </a:pPr>
                      <a:r>
                        <a:rPr lang="en-US"/>
                        <a:t>You cannot throw multiple exceptions.</a:t>
                      </a:r>
                      <a:endParaRPr lang="en-US"/>
                    </a:p>
                  </a:txBody>
                  <a:tcPr/>
                </a:tc>
                <a:tc>
                  <a:txBody>
                    <a:bodyPr/>
                    <a:p>
                      <a:pPr>
                        <a:buNone/>
                      </a:pPr>
                      <a:r>
                        <a:rPr lang="en-US"/>
                        <a:t>You can declare multiple exceptions e.g.</a:t>
                      </a:r>
                      <a:endParaRPr lang="en-US"/>
                    </a:p>
                    <a:p>
                      <a:pPr>
                        <a:buNone/>
                      </a:pPr>
                      <a:r>
                        <a:rPr lang="en-US" sz="1800">
                          <a:sym typeface="+mn-ea"/>
                        </a:rPr>
                        <a:t>public void method()throws IOException,SQLException</a:t>
                      </a: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54965" y="1268730"/>
            <a:ext cx="785749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rPr>
              <a:t>Types of Java Exceptions :</a:t>
            </a:r>
            <a:endParaRPr lang="en-US" sz="28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436245" y="1905635"/>
            <a:ext cx="8347710" cy="304609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There are mainly two types of exceptions: checked and unchecked. Here, an error is considered as the unchecked exception. According to Oracle, there are three types of exceptions:</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pPr marL="342900" indent="-342900">
              <a:buClr>
                <a:srgbClr val="262699"/>
              </a:buClr>
              <a:buFont typeface="Wingdings" panose="05000000000000000000" charset="0"/>
              <a:buChar char="Ø"/>
            </a:pPr>
            <a:r>
              <a:rPr lang="en-US" b="1">
                <a:latin typeface="Times New Roman" panose="02020603050405020304" pitchFamily="18" charset="0"/>
                <a:cs typeface="Times New Roman" panose="02020603050405020304" pitchFamily="18" charset="0"/>
              </a:rPr>
              <a:t>    Checked Exception</a:t>
            </a:r>
            <a:endParaRPr lang="en-US" b="1">
              <a:latin typeface="Times New Roman" panose="02020603050405020304" pitchFamily="18" charset="0"/>
              <a:cs typeface="Times New Roman" panose="02020603050405020304" pitchFamily="18" charset="0"/>
            </a:endParaRPr>
          </a:p>
          <a:p>
            <a:pPr marL="342900" indent="-342900">
              <a:buClr>
                <a:srgbClr val="262699"/>
              </a:buClr>
              <a:buFont typeface="Wingdings" panose="05000000000000000000" charset="0"/>
              <a:buChar char="Ø"/>
            </a:pPr>
            <a:r>
              <a:rPr lang="en-US" b="1">
                <a:latin typeface="Times New Roman" panose="02020603050405020304" pitchFamily="18" charset="0"/>
                <a:cs typeface="Times New Roman" panose="02020603050405020304" pitchFamily="18" charset="0"/>
              </a:rPr>
              <a:t>    Unchecked Exception</a:t>
            </a:r>
            <a:endParaRPr lang="en-US" b="1">
              <a:latin typeface="Times New Roman" panose="02020603050405020304" pitchFamily="18" charset="0"/>
              <a:cs typeface="Times New Roman" panose="02020603050405020304" pitchFamily="18" charset="0"/>
            </a:endParaRPr>
          </a:p>
          <a:p>
            <a:pPr marL="342900" indent="-342900">
              <a:buClr>
                <a:srgbClr val="262699"/>
              </a:buClr>
              <a:buFont typeface="Wingdings" panose="05000000000000000000" charset="0"/>
              <a:buChar char="Ø"/>
            </a:pPr>
            <a:r>
              <a:rPr lang="en-US" b="1">
                <a:latin typeface="Times New Roman" panose="02020603050405020304" pitchFamily="18" charset="0"/>
                <a:cs typeface="Times New Roman" panose="02020603050405020304" pitchFamily="18" charset="0"/>
              </a:rPr>
              <a:t>    Error</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Difference between final, finally and finalize</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graphicFrame>
        <p:nvGraphicFramePr>
          <p:cNvPr id="4" name="Table 3"/>
          <p:cNvGraphicFramePr/>
          <p:nvPr/>
        </p:nvGraphicFramePr>
        <p:xfrm>
          <a:off x="600710" y="1901825"/>
          <a:ext cx="7741920" cy="4681855"/>
        </p:xfrm>
        <a:graphic>
          <a:graphicData uri="http://schemas.openxmlformats.org/drawingml/2006/table">
            <a:tbl>
              <a:tblPr firstRow="1" bandRow="1">
                <a:tableStyleId>{5C22544A-7EE6-4342-B048-85BDC9FD1C3A}</a:tableStyleId>
              </a:tblPr>
              <a:tblGrid>
                <a:gridCol w="521521"/>
                <a:gridCol w="2482215"/>
                <a:gridCol w="2242456"/>
                <a:gridCol w="2495728"/>
              </a:tblGrid>
              <a:tr h="403860">
                <a:tc>
                  <a:txBody>
                    <a:bodyPr/>
                    <a:p>
                      <a:pPr>
                        <a:buNone/>
                      </a:pPr>
                      <a:r>
                        <a:rPr lang="en-US"/>
                        <a:t>No.</a:t>
                      </a:r>
                      <a:endParaRPr lang="en-US"/>
                    </a:p>
                  </a:txBody>
                  <a:tcPr/>
                </a:tc>
                <a:tc>
                  <a:txBody>
                    <a:bodyPr/>
                    <a:p>
                      <a:pPr>
                        <a:buNone/>
                      </a:pPr>
                      <a:r>
                        <a:rPr lang="en-US"/>
                        <a:t>final</a:t>
                      </a:r>
                      <a:endParaRPr lang="en-US"/>
                    </a:p>
                  </a:txBody>
                  <a:tcPr/>
                </a:tc>
                <a:tc>
                  <a:txBody>
                    <a:bodyPr/>
                    <a:p>
                      <a:pPr>
                        <a:buNone/>
                      </a:pPr>
                      <a:r>
                        <a:rPr lang="en-US"/>
                        <a:t>finally</a:t>
                      </a:r>
                      <a:endParaRPr lang="en-US"/>
                    </a:p>
                  </a:txBody>
                  <a:tcPr/>
                </a:tc>
                <a:tc>
                  <a:txBody>
                    <a:bodyPr/>
                    <a:p>
                      <a:pPr>
                        <a:buNone/>
                      </a:pPr>
                      <a:r>
                        <a:rPr lang="en-US"/>
                        <a:t>finalize</a:t>
                      </a:r>
                      <a:endParaRPr lang="en-US"/>
                    </a:p>
                  </a:txBody>
                  <a:tcPr/>
                </a:tc>
              </a:tr>
              <a:tr h="875665">
                <a:tc>
                  <a:txBody>
                    <a:bodyPr/>
                    <a:p>
                      <a:pPr>
                        <a:buNone/>
                      </a:pPr>
                      <a:r>
                        <a:rPr lang="en-US"/>
                        <a:t>1)</a:t>
                      </a:r>
                      <a:endParaRPr lang="en-US"/>
                    </a:p>
                  </a:txBody>
                  <a:tcPr/>
                </a:tc>
                <a:tc>
                  <a:txBody>
                    <a:bodyPr/>
                    <a:p>
                      <a:pPr>
                        <a:buNone/>
                      </a:pPr>
                      <a:r>
                        <a:rPr lang="en-US"/>
                        <a:t>Final is used to apply restrictions on class, method and variable. Final class can't be inherited, final method can't be overridden and final variable value can't be changed.</a:t>
                      </a:r>
                      <a:endParaRPr lang="en-US"/>
                    </a:p>
                  </a:txBody>
                  <a:tcPr/>
                </a:tc>
                <a:tc>
                  <a:txBody>
                    <a:bodyPr/>
                    <a:p>
                      <a:pPr>
                        <a:buNone/>
                      </a:pPr>
                      <a:r>
                        <a:rPr lang="en-US"/>
                        <a:t>Finally is used to place important code, it will be executed whether exception is handled or not.</a:t>
                      </a:r>
                      <a:endParaRPr lang="en-US"/>
                    </a:p>
                  </a:txBody>
                  <a:tcPr/>
                </a:tc>
                <a:tc>
                  <a:txBody>
                    <a:bodyPr/>
                    <a:p>
                      <a:pPr>
                        <a:buNone/>
                      </a:pPr>
                      <a:r>
                        <a:rPr lang="en-US"/>
                        <a:t>Finalize is used to perform clean up processing just before object is garbage collected.</a:t>
                      </a:r>
                      <a:endParaRPr lang="en-US"/>
                    </a:p>
                  </a:txBody>
                  <a:tcPr/>
                </a:tc>
              </a:tr>
              <a:tr h="772160">
                <a:tc>
                  <a:txBody>
                    <a:bodyPr/>
                    <a:p>
                      <a:pPr>
                        <a:buNone/>
                      </a:pPr>
                      <a:r>
                        <a:rPr lang="en-US"/>
                        <a:t>2)</a:t>
                      </a:r>
                      <a:endParaRPr lang="en-US"/>
                    </a:p>
                  </a:txBody>
                  <a:tcPr/>
                </a:tc>
                <a:tc>
                  <a:txBody>
                    <a:bodyPr/>
                    <a:p>
                      <a:pPr>
                        <a:buNone/>
                      </a:pPr>
                      <a:r>
                        <a:rPr lang="en-US"/>
                        <a:t>Final is a keyword.</a:t>
                      </a:r>
                      <a:endParaRPr lang="en-US"/>
                    </a:p>
                  </a:txBody>
                  <a:tcPr/>
                </a:tc>
                <a:tc>
                  <a:txBody>
                    <a:bodyPr/>
                    <a:p>
                      <a:pPr>
                        <a:buNone/>
                      </a:pPr>
                      <a:r>
                        <a:rPr lang="en-US"/>
                        <a:t>Finally is a block.</a:t>
                      </a:r>
                      <a:endParaRPr lang="en-US"/>
                    </a:p>
                  </a:txBody>
                  <a:tcPr/>
                </a:tc>
                <a:tc>
                  <a:txBody>
                    <a:bodyPr/>
                    <a:p>
                      <a:pPr>
                        <a:buNone/>
                      </a:pPr>
                      <a:r>
                        <a:rPr lang="en-US"/>
                        <a:t>Finalize is a method</a:t>
                      </a:r>
                      <a:endParaRPr lang="en-US"/>
                    </a:p>
                  </a:txBody>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Java finalize example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689735"/>
            <a:ext cx="8562975" cy="3415030"/>
          </a:xfrm>
          <a:prstGeom prst="rect">
            <a:avLst/>
          </a:prstGeom>
          <a:noFill/>
        </p:spPr>
        <p:txBody>
          <a:bodyPr wrap="square" rtlCol="0" anchor="t">
            <a:spAutoFit/>
          </a:bodyPr>
          <a:p>
            <a:r>
              <a:rPr lang="en-US" b="1">
                <a:solidFill>
                  <a:schemeClr val="tx2"/>
                </a:solidFill>
                <a:latin typeface="Times New Roman" panose="02020603050405020304" pitchFamily="18" charset="0"/>
                <a:cs typeface="Times New Roman" panose="02020603050405020304" pitchFamily="18" charset="0"/>
                <a:sym typeface="+mn-ea"/>
              </a:rPr>
              <a:t>    class FinalizeExample{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public void finalize(){System.out.println("finalize called");}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public static void main(String[] args){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FinalizeExample f1=new FinalizeExample();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FinalizeExample f2=new FinalizeExample();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f1=null;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f2=null;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System.gc();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a:t>
            </a:r>
            <a:endParaRPr lang="en-US" b="1">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ExceptionHandling with MethodOverriding in Java</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689735"/>
            <a:ext cx="8562975" cy="4154170"/>
          </a:xfrm>
          <a:prstGeom prst="rect">
            <a:avLst/>
          </a:prstGeom>
          <a:noFill/>
        </p:spPr>
        <p:txBody>
          <a:bodyPr wrap="square" rtlCol="0" anchor="t">
            <a:spAutoFit/>
          </a:bodyPr>
          <a:p>
            <a:r>
              <a:rPr lang="en-US" b="1">
                <a:solidFill>
                  <a:schemeClr val="tx2"/>
                </a:solidFill>
                <a:latin typeface="Times New Roman" panose="02020603050405020304" pitchFamily="18" charset="0"/>
                <a:cs typeface="Times New Roman" panose="02020603050405020304" pitchFamily="18" charset="0"/>
                <a:sym typeface="+mn-ea"/>
              </a:rPr>
              <a:t>There are many rules if we talk about methodoverriding with exception handling. The Rules are as follows:</a:t>
            </a:r>
            <a:endParaRPr lang="en-US" b="1">
              <a:solidFill>
                <a:schemeClr val="tx2"/>
              </a:solidFill>
              <a:latin typeface="Times New Roman" panose="02020603050405020304" pitchFamily="18" charset="0"/>
              <a:cs typeface="Times New Roman" panose="02020603050405020304" pitchFamily="18" charset="0"/>
              <a:sym typeface="+mn-ea"/>
            </a:endParaRPr>
          </a:p>
          <a:p>
            <a:endParaRPr lang="en-US" b="1">
              <a:solidFill>
                <a:schemeClr val="tx2"/>
              </a:solidFill>
              <a:latin typeface="Times New Roman" panose="02020603050405020304" pitchFamily="18" charset="0"/>
              <a:cs typeface="Times New Roman" panose="02020603050405020304" pitchFamily="18" charset="0"/>
              <a:sym typeface="+mn-ea"/>
            </a:endParaRPr>
          </a:p>
          <a:p>
            <a:pPr marL="342900" indent="-342900">
              <a:buClr>
                <a:srgbClr val="262699"/>
              </a:buClr>
              <a:buFont typeface="Wingdings" panose="05000000000000000000" charset="0"/>
              <a:buChar char="Ø"/>
            </a:pPr>
            <a:r>
              <a:rPr lang="en-US" b="1">
                <a:solidFill>
                  <a:schemeClr val="tx2"/>
                </a:solidFill>
                <a:latin typeface="Times New Roman" panose="02020603050405020304" pitchFamily="18" charset="0"/>
                <a:cs typeface="Times New Roman" panose="02020603050405020304" pitchFamily="18" charset="0"/>
                <a:sym typeface="+mn-ea"/>
              </a:rPr>
              <a:t> If the superclass method does not declare an exception, subclass overridden method cannot declare the checked exception but it can declare unchecked exception.</a:t>
            </a:r>
            <a:endParaRPr lang="en-US" b="1">
              <a:solidFill>
                <a:schemeClr val="tx2"/>
              </a:solidFill>
              <a:latin typeface="Times New Roman" panose="02020603050405020304" pitchFamily="18" charset="0"/>
              <a:cs typeface="Times New Roman" panose="02020603050405020304" pitchFamily="18" charset="0"/>
              <a:sym typeface="+mn-ea"/>
            </a:endParaRPr>
          </a:p>
          <a:p>
            <a:pPr marL="342900" indent="-342900">
              <a:buClr>
                <a:srgbClr val="262699"/>
              </a:buClr>
              <a:buFont typeface="Wingdings" panose="05000000000000000000" charset="0"/>
              <a:buChar char="Ø"/>
            </a:pPr>
            <a:endParaRPr lang="en-US" b="1">
              <a:solidFill>
                <a:schemeClr val="tx2"/>
              </a:solidFill>
              <a:latin typeface="Times New Roman" panose="02020603050405020304" pitchFamily="18" charset="0"/>
              <a:cs typeface="Times New Roman" panose="02020603050405020304" pitchFamily="18" charset="0"/>
              <a:sym typeface="+mn-ea"/>
            </a:endParaRPr>
          </a:p>
          <a:p>
            <a:pPr marL="342900" indent="-342900">
              <a:buClr>
                <a:srgbClr val="262699"/>
              </a:buClr>
              <a:buFont typeface="Wingdings" panose="05000000000000000000" charset="0"/>
              <a:buChar char="Ø"/>
            </a:pPr>
            <a:endParaRPr lang="en-US" b="1">
              <a:solidFill>
                <a:schemeClr val="tx2"/>
              </a:solidFill>
              <a:latin typeface="Times New Roman" panose="02020603050405020304" pitchFamily="18" charset="0"/>
              <a:cs typeface="Times New Roman" panose="02020603050405020304" pitchFamily="18" charset="0"/>
              <a:sym typeface="+mn-ea"/>
            </a:endParaRPr>
          </a:p>
          <a:p>
            <a:pPr marL="342900" indent="-342900">
              <a:buClr>
                <a:srgbClr val="262699"/>
              </a:buClr>
              <a:buFont typeface="Wingdings" panose="05000000000000000000" charset="0"/>
              <a:buChar char="Ø"/>
            </a:pPr>
            <a:r>
              <a:rPr lang="en-US" b="1">
                <a:solidFill>
                  <a:schemeClr val="tx2"/>
                </a:solidFill>
                <a:latin typeface="Times New Roman" panose="02020603050405020304" pitchFamily="18" charset="0"/>
                <a:cs typeface="Times New Roman" panose="02020603050405020304" pitchFamily="18" charset="0"/>
                <a:sym typeface="+mn-ea"/>
              </a:rPr>
              <a:t>If the superclass method declares an exception, subclass overridden method can declare same, subclass exception or no exception but cannot declare parent exception.</a:t>
            </a:r>
            <a:endParaRPr lang="en-US" b="1">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1383665"/>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1) Rule: If the superclass method does not declare an exception, subclass overridden method cannot declare the checked exception.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21005" y="2711450"/>
            <a:ext cx="8562975" cy="3415030"/>
          </a:xfrm>
          <a:prstGeom prst="rect">
            <a:avLst/>
          </a:prstGeom>
          <a:noFill/>
        </p:spPr>
        <p:txBody>
          <a:bodyPr wrap="square" rtlCol="0" anchor="t">
            <a:spAutoFit/>
          </a:bodyPr>
          <a:p>
            <a:r>
              <a:rPr lang="en-US" b="1">
                <a:solidFill>
                  <a:schemeClr val="tx2"/>
                </a:solidFill>
                <a:latin typeface="Times New Roman" panose="02020603050405020304" pitchFamily="18" charset="0"/>
                <a:cs typeface="Times New Roman" panose="02020603050405020304" pitchFamily="18" charset="0"/>
                <a:sym typeface="+mn-ea"/>
              </a:rPr>
              <a:t>import java.io.*;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class Parent{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void msg(){System.out.println("parent");}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class TestExceptionChild extends Parent{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void msg()throws IOException{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System.out.println("TestExceptionChild");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a:t>
            </a:r>
            <a:endParaRPr lang="en-US" b="1">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1383665"/>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1) Rule: If the superclass method does not declare an exception, subclass overridden method cannot declare the checked exception.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21005" y="2711450"/>
            <a:ext cx="8562975" cy="3046095"/>
          </a:xfrm>
          <a:prstGeom prst="rect">
            <a:avLst/>
          </a:prstGeom>
          <a:noFill/>
        </p:spPr>
        <p:txBody>
          <a:bodyPr wrap="square" rtlCol="0" anchor="t">
            <a:spAutoFit/>
          </a:bodyPr>
          <a:p>
            <a:r>
              <a:rPr lang="en-US" b="1">
                <a:solidFill>
                  <a:schemeClr val="tx2"/>
                </a:solidFill>
                <a:latin typeface="Times New Roman" panose="02020603050405020304" pitchFamily="18" charset="0"/>
                <a:cs typeface="Times New Roman" panose="02020603050405020304" pitchFamily="18" charset="0"/>
                <a:sym typeface="+mn-ea"/>
              </a:rPr>
              <a:t>    public static void main(String args[]){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Parent p=new TestExceptionChild();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p.msg();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a:t>
            </a:r>
            <a:endParaRPr lang="en-US" b="1">
              <a:solidFill>
                <a:schemeClr val="tx2"/>
              </a:solidFill>
              <a:latin typeface="Times New Roman" panose="02020603050405020304" pitchFamily="18" charset="0"/>
              <a:cs typeface="Times New Roman" panose="02020603050405020304" pitchFamily="18" charset="0"/>
              <a:sym typeface="+mn-ea"/>
            </a:endParaRPr>
          </a:p>
          <a:p>
            <a:endParaRPr lang="en-US" b="1">
              <a:solidFill>
                <a:schemeClr val="tx2"/>
              </a:solidFill>
              <a:latin typeface="Times New Roman" panose="02020603050405020304" pitchFamily="18" charset="0"/>
              <a:cs typeface="Times New Roman" panose="02020603050405020304" pitchFamily="18" charset="0"/>
              <a:sym typeface="+mn-ea"/>
            </a:endParaRPr>
          </a:p>
          <a:p>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Output:Compile Time Error</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181483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2) Rule: If the superclass method does not declare an exception, subclass overridden method cannot declare the checked exception but can declare unchecked exception.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21005" y="3067685"/>
            <a:ext cx="8562975" cy="3415030"/>
          </a:xfrm>
          <a:prstGeom prst="rect">
            <a:avLst/>
          </a:prstGeom>
          <a:noFill/>
        </p:spPr>
        <p:txBody>
          <a:bodyPr wrap="square" rtlCol="0" anchor="t">
            <a:spAutoFit/>
          </a:bodyPr>
          <a:p>
            <a:r>
              <a:rPr lang="en-US" b="1">
                <a:solidFill>
                  <a:schemeClr val="tx2"/>
                </a:solidFill>
                <a:latin typeface="Times New Roman" panose="02020603050405020304" pitchFamily="18" charset="0"/>
                <a:cs typeface="Times New Roman" panose="02020603050405020304" pitchFamily="18" charset="0"/>
                <a:sym typeface="+mn-ea"/>
              </a:rPr>
              <a:t>import java.io.*;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class Parent{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void msg(){System.out.println("parent");}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class TestExceptionChild1 extends Parent{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void msg()throws ArithmeticException{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System.out.println("child");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a:t>
            </a:r>
            <a:endParaRPr lang="en-US" b="1">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181483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2) Rule: If the superclass method does not declare an exception, subclass overridden method cannot declare the checked exception but can declare unchecked exception.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21005" y="3067685"/>
            <a:ext cx="8562975" cy="2676525"/>
          </a:xfrm>
          <a:prstGeom prst="rect">
            <a:avLst/>
          </a:prstGeom>
          <a:noFill/>
        </p:spPr>
        <p:txBody>
          <a:bodyPr wrap="square" rtlCol="0" anchor="t">
            <a:spAutoFit/>
          </a:bodyPr>
          <a:p>
            <a:r>
              <a:rPr lang="en-US" b="1">
                <a:solidFill>
                  <a:schemeClr val="tx2"/>
                </a:solidFill>
                <a:latin typeface="Times New Roman" panose="02020603050405020304" pitchFamily="18" charset="0"/>
                <a:cs typeface="Times New Roman" panose="02020603050405020304" pitchFamily="18" charset="0"/>
                <a:sym typeface="+mn-ea"/>
              </a:rPr>
              <a:t>     public static void main(String args[]){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Parent p=new TestExceptionChild1();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p.msg();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a:t>
            </a:r>
            <a:endParaRPr lang="en-US" b="1">
              <a:solidFill>
                <a:schemeClr val="tx2"/>
              </a:solidFill>
              <a:latin typeface="Times New Roman" panose="02020603050405020304" pitchFamily="18" charset="0"/>
              <a:cs typeface="Times New Roman" panose="02020603050405020304" pitchFamily="18" charset="0"/>
              <a:sym typeface="+mn-ea"/>
            </a:endParaRPr>
          </a:p>
          <a:p>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Output:child</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181483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3) Rule: If the superclass method declares an exception, subclass overridden method can declare same, subclass exception or no exception but cannot declare parent exception.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21005" y="3067685"/>
            <a:ext cx="8562975" cy="3415030"/>
          </a:xfrm>
          <a:prstGeom prst="rect">
            <a:avLst/>
          </a:prstGeom>
          <a:noFill/>
        </p:spPr>
        <p:txBody>
          <a:bodyPr wrap="square" rtlCol="0" anchor="t">
            <a:spAutoFit/>
          </a:bodyPr>
          <a:p>
            <a:r>
              <a:rPr lang="en-US" b="1">
                <a:solidFill>
                  <a:srgbClr val="00B050"/>
                </a:solidFill>
                <a:latin typeface="Times New Roman" panose="02020603050405020304" pitchFamily="18" charset="0"/>
                <a:cs typeface="Times New Roman" panose="02020603050405020304" pitchFamily="18" charset="0"/>
                <a:sym typeface="+mn-ea"/>
              </a:rPr>
              <a:t>//Example in case subclass overridden method declares parent exception</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import java.io.*;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class Parent{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void msg()throws ArithmeticException{System.out.println("parent");}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class TestExceptionChild2 extends Parent{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void msg()throws Exception{System.out.println("child");}</a:t>
            </a:r>
            <a:endParaRPr lang="en-US" b="1">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181483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3) Rule: If the superclass method declares an exception, subclass overridden method can declare same, subclass exception or no exception but cannot declare parent exception.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21005" y="3058795"/>
            <a:ext cx="8562975" cy="3415030"/>
          </a:xfrm>
          <a:prstGeom prst="rect">
            <a:avLst/>
          </a:prstGeom>
          <a:noFill/>
        </p:spPr>
        <p:txBody>
          <a:bodyPr wrap="square" rtlCol="0" anchor="t">
            <a:spAutoFit/>
          </a:bodyPr>
          <a:p>
            <a:r>
              <a:rPr lang="en-US" b="1">
                <a:solidFill>
                  <a:srgbClr val="00B050"/>
                </a:solidFill>
                <a:latin typeface="Times New Roman" panose="02020603050405020304" pitchFamily="18" charset="0"/>
                <a:cs typeface="Times New Roman" panose="02020603050405020304" pitchFamily="18" charset="0"/>
                <a:sym typeface="+mn-ea"/>
              </a:rPr>
              <a:t>//Example in case subclass overridden method declares parent exception</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public static void main(String args[]){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Parent p=new TestExceptionChild2();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try{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p.msg();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}catch(Exception e){}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Output:Compile Time Error</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181483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3) Rule: If the superclass method declares an exception, subclass overridden method can declare same, subclass exception or no exception but cannot declare parent exception.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21005" y="3058795"/>
            <a:ext cx="8562975" cy="3415030"/>
          </a:xfrm>
          <a:prstGeom prst="rect">
            <a:avLst/>
          </a:prstGeom>
          <a:noFill/>
        </p:spPr>
        <p:txBody>
          <a:bodyPr wrap="square" rtlCol="0" anchor="t">
            <a:spAutoFit/>
          </a:bodyPr>
          <a:p>
            <a:r>
              <a:rPr lang="en-US" b="1">
                <a:solidFill>
                  <a:srgbClr val="00B050"/>
                </a:solidFill>
                <a:latin typeface="Times New Roman" panose="02020603050405020304" pitchFamily="18" charset="0"/>
                <a:cs typeface="Times New Roman" panose="02020603050405020304" pitchFamily="18" charset="0"/>
                <a:sym typeface="+mn-ea"/>
              </a:rPr>
              <a:t>//Example in case subclass overridden method declares same exception</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import java.io.*;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class Parent{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void msg()throws Exception{System.out.println("parent");}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class TestExceptionChild3 extends Parent{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void msg()throws Exception{System.out.println("child");}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a:t>
            </a:r>
            <a:endParaRPr lang="en-US" b="1">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158115" y="1268730"/>
            <a:ext cx="875665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rPr>
              <a:t>Difference between Checked and Unchecked Exceptions</a:t>
            </a:r>
            <a:endParaRPr lang="en-US" sz="28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436245" y="1905635"/>
            <a:ext cx="8347710" cy="4892675"/>
          </a:xfrm>
          <a:prstGeom prst="rect">
            <a:avLst/>
          </a:prstGeom>
          <a:noFill/>
        </p:spPr>
        <p:txBody>
          <a:bodyPr wrap="square" rtlCol="0" anchor="t">
            <a:spAutoFit/>
          </a:bodyPr>
          <a:p>
            <a:r>
              <a:rPr lang="en-US" b="1">
                <a:solidFill>
                  <a:srgbClr val="00B050"/>
                </a:solidFill>
                <a:latin typeface="Times New Roman" panose="02020603050405020304" pitchFamily="18" charset="0"/>
                <a:cs typeface="Times New Roman" panose="02020603050405020304" pitchFamily="18" charset="0"/>
              </a:rPr>
              <a:t>1) Checked Exception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The classes which directly inherit Throwable class except RuntimeException and Error are known as checked exceptions e.g. IOException, SQLException etc. Checked exceptions are checked at compile-time.</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solidFill>
                  <a:srgbClr val="00B050"/>
                </a:solidFill>
                <a:latin typeface="Times New Roman" panose="02020603050405020304" pitchFamily="18" charset="0"/>
                <a:cs typeface="Times New Roman" panose="02020603050405020304" pitchFamily="18" charset="0"/>
              </a:rPr>
              <a:t>2) Unchecked Exception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The classes which inherit RuntimeException are known as unchecked exceptions e.g. ArithmeticException, NullPointerException, ArrayIndexOutOfBoundsException etc. Unchecked exceptions are not checked at compile-time, but they are checked at runtime.</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181483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3) Rule: If the superclass method declares an exception, subclass overridden method can declare same, subclass exception or no exception but cannot declare parent exception.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21005" y="3058795"/>
            <a:ext cx="8562975" cy="3415030"/>
          </a:xfrm>
          <a:prstGeom prst="rect">
            <a:avLst/>
          </a:prstGeom>
          <a:noFill/>
        </p:spPr>
        <p:txBody>
          <a:bodyPr wrap="square" rtlCol="0" anchor="t">
            <a:spAutoFit/>
          </a:bodyPr>
          <a:p>
            <a:r>
              <a:rPr lang="en-US" b="1">
                <a:solidFill>
                  <a:srgbClr val="00B050"/>
                </a:solidFill>
                <a:latin typeface="Times New Roman" panose="02020603050405020304" pitchFamily="18" charset="0"/>
                <a:cs typeface="Times New Roman" panose="02020603050405020304" pitchFamily="18" charset="0"/>
                <a:sym typeface="+mn-ea"/>
              </a:rPr>
              <a:t>//Example in case subclass overridden method declares same exception</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public static void main(String args[]){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Parent p=new TestExceptionChild3();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try{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p.msg();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}catch(Exception e){}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Output:child</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181483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3) Rule: If the superclass method declares an exception, subclass overridden method can declare same, subclass exception or no exception but cannot declare parent exception.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21005" y="3058795"/>
            <a:ext cx="8562975" cy="3415030"/>
          </a:xfrm>
          <a:prstGeom prst="rect">
            <a:avLst/>
          </a:prstGeom>
          <a:noFill/>
        </p:spPr>
        <p:txBody>
          <a:bodyPr wrap="square" rtlCol="0" anchor="t">
            <a:spAutoFit/>
          </a:bodyPr>
          <a:p>
            <a:r>
              <a:rPr lang="en-US" b="1">
                <a:solidFill>
                  <a:srgbClr val="00B050"/>
                </a:solidFill>
                <a:latin typeface="Times New Roman" panose="02020603050405020304" pitchFamily="18" charset="0"/>
                <a:cs typeface="Times New Roman" panose="02020603050405020304" pitchFamily="18" charset="0"/>
                <a:sym typeface="+mn-ea"/>
              </a:rPr>
              <a:t>//Example in case subclass overridden method declares subclass exception</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import java.io.*;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class Parent{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void msg()throws Exception{System.out.println("parent");} }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class TestExceptionChild4 extends Parent{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void msg()throws ArithmeticException{System.out.println("child");}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a:t>
            </a:r>
            <a:endParaRPr lang="en-US" b="1">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181483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3) Rule: If the superclass method declares an exception, subclass overridden method can declare same, subclass exception or no exception but cannot declare parent exception.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21005" y="3058795"/>
            <a:ext cx="8562975" cy="3415030"/>
          </a:xfrm>
          <a:prstGeom prst="rect">
            <a:avLst/>
          </a:prstGeom>
          <a:noFill/>
        </p:spPr>
        <p:txBody>
          <a:bodyPr wrap="square" rtlCol="0" anchor="t">
            <a:spAutoFit/>
          </a:bodyPr>
          <a:p>
            <a:r>
              <a:rPr lang="en-US" b="1">
                <a:solidFill>
                  <a:srgbClr val="00B050"/>
                </a:solidFill>
                <a:latin typeface="Times New Roman" panose="02020603050405020304" pitchFamily="18" charset="0"/>
                <a:cs typeface="Times New Roman" panose="02020603050405020304" pitchFamily="18" charset="0"/>
                <a:sym typeface="+mn-ea"/>
              </a:rPr>
              <a:t>//Example in case subclass overridden method declares subclass exception</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public static void main(String args[]){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Parent p=new TestExceptionChild4();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try{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p.msg();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}catch(Exception e){}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Output:child  </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181483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3) Rule: If the superclass method declares an exception, subclass overridden method can declare same, subclass exception or no exception but cannot declare parent exception.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21005" y="3058795"/>
            <a:ext cx="8562975" cy="3046095"/>
          </a:xfrm>
          <a:prstGeom prst="rect">
            <a:avLst/>
          </a:prstGeom>
          <a:noFill/>
        </p:spPr>
        <p:txBody>
          <a:bodyPr wrap="square" rtlCol="0" anchor="t">
            <a:spAutoFit/>
          </a:bodyPr>
          <a:p>
            <a:r>
              <a:rPr lang="en-US" b="1">
                <a:solidFill>
                  <a:srgbClr val="00B050"/>
                </a:solidFill>
                <a:latin typeface="Times New Roman" panose="02020603050405020304" pitchFamily="18" charset="0"/>
                <a:cs typeface="Times New Roman" panose="02020603050405020304" pitchFamily="18" charset="0"/>
                <a:sym typeface="+mn-ea"/>
              </a:rPr>
              <a:t>//Example in case subclass overridden method declares no exception</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import java.io.*;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class Parent{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void msg()throws Exception{System.out.println("parent");}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class TestExceptionChild5 extends Parent{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void msg(){System.out.println("child");}</a:t>
            </a:r>
            <a:endParaRPr lang="en-US" b="1">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181483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3) Rule: If the superclass method declares an exception, subclass overridden method can declare same, subclass exception or no exception but cannot declare parent exception. </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21005" y="3058795"/>
            <a:ext cx="8562975" cy="3415030"/>
          </a:xfrm>
          <a:prstGeom prst="rect">
            <a:avLst/>
          </a:prstGeom>
          <a:noFill/>
        </p:spPr>
        <p:txBody>
          <a:bodyPr wrap="square" rtlCol="0" anchor="t">
            <a:spAutoFit/>
          </a:bodyPr>
          <a:p>
            <a:r>
              <a:rPr lang="en-US" b="1">
                <a:solidFill>
                  <a:srgbClr val="00B050"/>
                </a:solidFill>
                <a:latin typeface="Times New Roman" panose="02020603050405020304" pitchFamily="18" charset="0"/>
                <a:cs typeface="Times New Roman" panose="02020603050405020304" pitchFamily="18" charset="0"/>
                <a:sym typeface="+mn-ea"/>
              </a:rPr>
              <a:t>//Example in case subclass overridden method declares no exception</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public static void main(String args[]){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Parent p=new TestExceptionChild5();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try{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p.msg();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}catch(Exception e){}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  }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Output:child</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Java Custom Exception</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28295" y="2037080"/>
            <a:ext cx="8562975" cy="2306955"/>
          </a:xfrm>
          <a:prstGeom prst="rect">
            <a:avLst/>
          </a:prstGeom>
          <a:noFill/>
        </p:spPr>
        <p:txBody>
          <a:bodyPr wrap="square" rtlCol="0" anchor="t">
            <a:spAutoFit/>
          </a:bodyPr>
          <a:p>
            <a:r>
              <a:rPr lang="en-US" b="1">
                <a:solidFill>
                  <a:schemeClr val="tx1"/>
                </a:solidFill>
                <a:latin typeface="Times New Roman" panose="02020603050405020304" pitchFamily="18" charset="0"/>
                <a:cs typeface="Times New Roman" panose="02020603050405020304" pitchFamily="18" charset="0"/>
                <a:sym typeface="+mn-ea"/>
              </a:rPr>
              <a:t>If you are creating your own Exception that is known as custom exception or user-defined exception. Java custom exceptions are used to customize the exception according to user need.</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By the help of custom exception, you can have your own exception and message.</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Java Custom Exception Example</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21005" y="1859280"/>
            <a:ext cx="8562975" cy="4523105"/>
          </a:xfrm>
          <a:prstGeom prst="rect">
            <a:avLst/>
          </a:prstGeom>
          <a:noFill/>
        </p:spPr>
        <p:txBody>
          <a:bodyPr wrap="square" rtlCol="0" anchor="t">
            <a:spAutoFit/>
          </a:bodyPr>
          <a:p>
            <a:r>
              <a:rPr lang="en-US" b="1">
                <a:solidFill>
                  <a:schemeClr val="tx1"/>
                </a:solidFill>
                <a:latin typeface="Times New Roman" panose="02020603050405020304" pitchFamily="18" charset="0"/>
                <a:cs typeface="Times New Roman" panose="02020603050405020304" pitchFamily="18" charset="0"/>
                <a:sym typeface="+mn-ea"/>
              </a:rPr>
              <a:t>    class InvalidAgeException extends Exception{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InvalidAgeException(String s){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super(s);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 </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class TestCustomException1{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static void validate(int age)throws InvalidAgeException{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if(age&lt;18)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throw new InvalidAgeException("not valid");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else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System.out.println("welcome to vote");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67765"/>
            <a:ext cx="8610600" cy="521970"/>
          </a:xfrm>
          <a:prstGeom prst="rect">
            <a:avLst/>
          </a:prstGeom>
          <a:noFill/>
        </p:spPr>
        <p:txBody>
          <a:bodyPr wrap="square" rtlCol="0" anchor="t">
            <a:spAutoFit/>
          </a:bodyPr>
          <a:p>
            <a:r>
              <a:rPr lang="en-US" sz="2800" b="1">
                <a:solidFill>
                  <a:srgbClr val="CC3300"/>
                </a:solidFill>
                <a:latin typeface="Times New Roman" panose="02020603050405020304" pitchFamily="18" charset="0"/>
                <a:cs typeface="Times New Roman" panose="02020603050405020304" pitchFamily="18" charset="0"/>
                <a:sym typeface="+mn-ea"/>
              </a:rPr>
              <a:t>Java Custom Exception Example</a:t>
            </a:r>
            <a:endParaRPr lang="en-US" sz="2800" b="1">
              <a:solidFill>
                <a:srgbClr val="CC33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21005" y="1878330"/>
            <a:ext cx="8562975" cy="4154170"/>
          </a:xfrm>
          <a:prstGeom prst="rect">
            <a:avLst/>
          </a:prstGeom>
          <a:noFill/>
        </p:spPr>
        <p:txBody>
          <a:bodyPr wrap="square" rtlCol="0" anchor="t">
            <a:spAutoFit/>
          </a:bodyPr>
          <a:p>
            <a:r>
              <a:rPr lang="en-US" b="1">
                <a:solidFill>
                  <a:schemeClr val="tx1"/>
                </a:solidFill>
                <a:latin typeface="Times New Roman" panose="02020603050405020304" pitchFamily="18" charset="0"/>
                <a:cs typeface="Times New Roman" panose="02020603050405020304" pitchFamily="18" charset="0"/>
                <a:sym typeface="+mn-ea"/>
              </a:rPr>
              <a:t>    public static void main(String args[]){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try{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validate(13);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}catch(Exception m){System.out.println("Exception occured: "+m);}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System.out.println("rest of the code...");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Output:Exception occured: InvalidAgeException:not valid</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rest of the code...</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158115" y="1268730"/>
            <a:ext cx="875665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rPr>
              <a:t>Difference between Checked and Unchecked Exceptions</a:t>
            </a:r>
            <a:endParaRPr lang="en-US" sz="28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436245" y="1905635"/>
            <a:ext cx="8347710" cy="1568450"/>
          </a:xfrm>
          <a:prstGeom prst="rect">
            <a:avLst/>
          </a:prstGeom>
          <a:noFill/>
        </p:spPr>
        <p:txBody>
          <a:bodyPr wrap="square" rtlCol="0" anchor="t">
            <a:spAutoFit/>
          </a:bodyPr>
          <a:p>
            <a:r>
              <a:rPr lang="en-US" b="1">
                <a:solidFill>
                  <a:srgbClr val="00B050"/>
                </a:solidFill>
                <a:latin typeface="Times New Roman" panose="02020603050405020304" pitchFamily="18" charset="0"/>
                <a:cs typeface="Times New Roman" panose="02020603050405020304" pitchFamily="18" charset="0"/>
                <a:sym typeface="+mn-ea"/>
              </a:rPr>
              <a:t>3) Error :</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Error is irrecoverable e.g. OutOfMemoryError, VirtualMachineError, AssertionError etc.</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Exception Handling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158115" y="1268730"/>
            <a:ext cx="8756650" cy="521970"/>
          </a:xfrm>
          <a:prstGeom prst="rect">
            <a:avLst/>
          </a:prstGeom>
          <a:noFill/>
        </p:spPr>
        <p:txBody>
          <a:bodyPr wrap="square" rtlCol="0" anchor="t">
            <a:spAutoFit/>
          </a:bodyPr>
          <a:p>
            <a:r>
              <a:rPr lang="en-US" sz="2800" b="1">
                <a:solidFill>
                  <a:srgbClr val="C00000"/>
                </a:solidFill>
                <a:latin typeface="Times New Roman" panose="02020603050405020304" pitchFamily="18" charset="0"/>
                <a:cs typeface="Times New Roman" panose="02020603050405020304" pitchFamily="18" charset="0"/>
              </a:rPr>
              <a:t>Java Exception Keywords :</a:t>
            </a:r>
            <a:endParaRPr lang="en-US" sz="2800" b="1">
              <a:solidFill>
                <a:srgbClr val="C00000"/>
              </a:solidFill>
              <a:latin typeface="Times New Roman" panose="02020603050405020304" pitchFamily="18" charset="0"/>
              <a:cs typeface="Times New Roman" panose="02020603050405020304" pitchFamily="18" charset="0"/>
            </a:endParaRPr>
          </a:p>
        </p:txBody>
      </p:sp>
      <p:graphicFrame>
        <p:nvGraphicFramePr>
          <p:cNvPr id="4" name="Table 3"/>
          <p:cNvGraphicFramePr/>
          <p:nvPr/>
        </p:nvGraphicFramePr>
        <p:xfrm>
          <a:off x="421005" y="1891665"/>
          <a:ext cx="8100695" cy="4889500"/>
        </p:xfrm>
        <a:graphic>
          <a:graphicData uri="http://schemas.openxmlformats.org/drawingml/2006/table">
            <a:tbl>
              <a:tblPr firstRow="1" bandRow="1">
                <a:tableStyleId>{5C22544A-7EE6-4342-B048-85BDC9FD1C3A}</a:tableStyleId>
              </a:tblPr>
              <a:tblGrid>
                <a:gridCol w="1242695"/>
                <a:gridCol w="6858000"/>
              </a:tblGrid>
              <a:tr h="441325">
                <a:tc>
                  <a:txBody>
                    <a:bodyPr/>
                    <a:p>
                      <a:pPr>
                        <a:buNone/>
                      </a:pPr>
                      <a:r>
                        <a:rPr lang="en-US"/>
                        <a:t>Keyword</a:t>
                      </a:r>
                      <a:endParaRPr lang="en-US"/>
                    </a:p>
                  </a:txBody>
                  <a:tcPr/>
                </a:tc>
                <a:tc>
                  <a:txBody>
                    <a:bodyPr/>
                    <a:p>
                      <a:pPr>
                        <a:buNone/>
                      </a:pPr>
                      <a:r>
                        <a:rPr lang="en-US"/>
                        <a:t>Description</a:t>
                      </a:r>
                      <a:endParaRPr lang="en-US"/>
                    </a:p>
                  </a:txBody>
                  <a:tcPr/>
                </a:tc>
              </a:tr>
              <a:tr h="914400">
                <a:tc>
                  <a:txBody>
                    <a:bodyPr/>
                    <a:p>
                      <a:pPr>
                        <a:buNone/>
                      </a:pPr>
                      <a:r>
                        <a:rPr lang="en-US"/>
                        <a:t>try</a:t>
                      </a:r>
                      <a:endParaRPr lang="en-US"/>
                    </a:p>
                  </a:txBody>
                  <a:tcPr/>
                </a:tc>
                <a:tc>
                  <a:txBody>
                    <a:bodyPr/>
                    <a:p>
                      <a:pPr>
                        <a:buNone/>
                      </a:pPr>
                      <a:r>
                        <a:rPr lang="en-US"/>
                        <a:t>The "try" keyword is used to specify a block where we should place exception code. The try block must be followed by either catch or finally. It means, we can't use try block alone.</a:t>
                      </a:r>
                      <a:endParaRPr lang="en-US"/>
                    </a:p>
                  </a:txBody>
                  <a:tcPr/>
                </a:tc>
              </a:tr>
              <a:tr h="914400">
                <a:tc>
                  <a:txBody>
                    <a:bodyPr/>
                    <a:p>
                      <a:pPr>
                        <a:buNone/>
                      </a:pPr>
                      <a:r>
                        <a:rPr lang="en-US"/>
                        <a:t>catch</a:t>
                      </a:r>
                      <a:endParaRPr lang="en-US"/>
                    </a:p>
                  </a:txBody>
                  <a:tcPr/>
                </a:tc>
                <a:tc>
                  <a:txBody>
                    <a:bodyPr/>
                    <a:p>
                      <a:pPr>
                        <a:buNone/>
                      </a:pPr>
                      <a:r>
                        <a:rPr lang="en-US"/>
                        <a:t>The "catch" block is used to handle the exception. It must be preceded by try block which means we can't use catch block alone. It can be followed by finally block later.</a:t>
                      </a:r>
                      <a:endParaRPr lang="en-US"/>
                    </a:p>
                  </a:txBody>
                  <a:tcPr/>
                </a:tc>
              </a:tr>
              <a:tr h="640080">
                <a:tc>
                  <a:txBody>
                    <a:bodyPr/>
                    <a:p>
                      <a:pPr>
                        <a:buNone/>
                      </a:pPr>
                      <a:r>
                        <a:rPr lang="en-US"/>
                        <a:t>finally</a:t>
                      </a:r>
                      <a:endParaRPr lang="en-US"/>
                    </a:p>
                  </a:txBody>
                  <a:tcPr/>
                </a:tc>
                <a:tc>
                  <a:txBody>
                    <a:bodyPr/>
                    <a:p>
                      <a:pPr>
                        <a:buNone/>
                      </a:pPr>
                      <a:r>
                        <a:rPr lang="en-US"/>
                        <a:t>The "finally" block is used to execute the important code of the program. It is executed whether an exception is handled or not.</a:t>
                      </a:r>
                      <a:endParaRPr lang="en-US"/>
                    </a:p>
                  </a:txBody>
                  <a:tcPr/>
                </a:tc>
              </a:tr>
              <a:tr h="365760">
                <a:tc>
                  <a:txBody>
                    <a:bodyPr/>
                    <a:p>
                      <a:pPr>
                        <a:buNone/>
                      </a:pPr>
                      <a:r>
                        <a:rPr lang="en-US"/>
                        <a:t>throw</a:t>
                      </a:r>
                      <a:endParaRPr lang="en-US"/>
                    </a:p>
                  </a:txBody>
                  <a:tcPr/>
                </a:tc>
                <a:tc>
                  <a:txBody>
                    <a:bodyPr/>
                    <a:p>
                      <a:pPr>
                        <a:buNone/>
                      </a:pPr>
                      <a:r>
                        <a:rPr lang="en-US"/>
                        <a:t>The "throw" keyword is used to throw an exception.</a:t>
                      </a:r>
                      <a:endParaRPr lang="en-US"/>
                    </a:p>
                  </a:txBody>
                  <a:tcPr/>
                </a:tc>
              </a:tr>
              <a:tr h="1613535">
                <a:tc>
                  <a:txBody>
                    <a:bodyPr/>
                    <a:p>
                      <a:pPr>
                        <a:buNone/>
                      </a:pPr>
                      <a:r>
                        <a:rPr lang="en-US"/>
                        <a:t>throws</a:t>
                      </a:r>
                      <a:endParaRPr lang="en-US"/>
                    </a:p>
                  </a:txBody>
                  <a:tcPr/>
                </a:tc>
                <a:tc>
                  <a:txBody>
                    <a:bodyPr/>
                    <a:p>
                      <a:pPr>
                        <a:buNone/>
                      </a:pPr>
                      <a:r>
                        <a:rPr lang="en-US"/>
                        <a:t>The "throws" keyword is used to declare exceptions. It doesn't throw an exception. It specifies that there may occur an exception in the method. It is always used with method signature.</a:t>
                      </a:r>
                      <a:endParaRPr lang="en-US"/>
                    </a:p>
                  </a:txBody>
                  <a:tcPr/>
                </a:tc>
              </a:tr>
            </a:tbl>
          </a:graphicData>
        </a:graphic>
      </p:graphicFrame>
    </p:spTree>
  </p:cSld>
  <p:clrMapOvr>
    <a:masterClrMapping/>
  </p:clrMapOvr>
</p:sld>
</file>

<file path=ppt/theme/theme1.xml><?xml version="1.0" encoding="utf-8"?>
<a:theme xmlns:a="http://schemas.openxmlformats.org/drawingml/2006/main" name="LiquidGold">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fontScheme name="LiquidGol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LiquidGol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iquidGol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iquidGol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iquidGol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iquidGol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iquidGol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iquidGol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LiquidGold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C:\WINNT\Profiles\Administrator\Application Data\Microsoft\Templates\LiquidGold.pot</Template>
  <TotalTime>0</TotalTime>
  <Words>26968</Words>
  <Application>WPS Presentation</Application>
  <PresentationFormat/>
  <Paragraphs>1042</Paragraphs>
  <Slides>77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77</vt:i4>
      </vt:variant>
    </vt:vector>
  </HeadingPairs>
  <TitlesOfParts>
    <vt:vector size="87" baseType="lpstr">
      <vt:lpstr>Arial</vt:lpstr>
      <vt:lpstr>SimSun</vt:lpstr>
      <vt:lpstr>Wingdings</vt:lpstr>
      <vt:lpstr>Impact</vt:lpstr>
      <vt:lpstr>Times New Roman</vt:lpstr>
      <vt:lpstr>Wingdings</vt:lpstr>
      <vt:lpstr>Microsoft YaHei</vt:lpstr>
      <vt:lpstr>Arial Unicode MS</vt:lpstr>
      <vt:lpstr>Calibri</vt:lpstr>
      <vt:lpstr>LiquidGold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comp1</dc:creator>
  <cp:lastModifiedBy>nEW u</cp:lastModifiedBy>
  <cp:revision>408</cp:revision>
  <dcterms:created xsi:type="dcterms:W3CDTF">2001-06-04T11:43:00Z</dcterms:created>
  <dcterms:modified xsi:type="dcterms:W3CDTF">2018-09-25T13:58:36Z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