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0"/>
  </p:handoutMasterIdLst>
  <p:sldIdLst>
    <p:sldId id="260" r:id="rId3"/>
    <p:sldId id="511" r:id="rId4"/>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7" r:id="rId20"/>
    <p:sldId id="528" r:id="rId21"/>
    <p:sldId id="529" r:id="rId22"/>
    <p:sldId id="530" r:id="rId23"/>
    <p:sldId id="531" r:id="rId24"/>
    <p:sldId id="532" r:id="rId25"/>
    <p:sldId id="533" r:id="rId26"/>
    <p:sldId id="534" r:id="rId27"/>
    <p:sldId id="535" r:id="rId28"/>
    <p:sldId id="536" r:id="rId29"/>
    <p:sldId id="537" r:id="rId30"/>
    <p:sldId id="538" r:id="rId31"/>
    <p:sldId id="539" r:id="rId32"/>
    <p:sldId id="540" r:id="rId33"/>
    <p:sldId id="541" r:id="rId34"/>
    <p:sldId id="542" r:id="rId35"/>
    <p:sldId id="543" r:id="rId36"/>
    <p:sldId id="544" r:id="rId37"/>
    <p:sldId id="545" r:id="rId38"/>
    <p:sldId id="546" r:id="rId39"/>
    <p:sldId id="547" r:id="rId40"/>
    <p:sldId id="548" r:id="rId41"/>
    <p:sldId id="549" r:id="rId42"/>
    <p:sldId id="550" r:id="rId43"/>
    <p:sldId id="551" r:id="rId44"/>
    <p:sldId id="552" r:id="rId45"/>
    <p:sldId id="553" r:id="rId46"/>
    <p:sldId id="554" r:id="rId47"/>
    <p:sldId id="555" r:id="rId48"/>
    <p:sldId id="556" r:id="rId4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654"/>
    <p:restoredTop sz="94660"/>
  </p:normalViewPr>
  <p:slideViewPr>
    <p:cSldViewPr showGuides="1">
      <p:cViewPr varScale="1">
        <p:scale>
          <a:sx n="69" d="100"/>
          <a:sy n="69" d="100"/>
        </p:scale>
        <p:origin x="-1412" y="-68"/>
      </p:cViewPr>
      <p:guideLst>
        <p:guide orient="horz" pos="2180"/>
        <p:guide pos="2904"/>
      </p:guideLst>
    </p:cSldViewPr>
  </p:slideViewPr>
  <p:outlineViewPr>
    <p:cViewPr>
      <p:scale>
        <a:sx n="33" d="100"/>
        <a:sy n="33" d="100"/>
      </p:scale>
      <p:origin x="0" y="12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074" name="Picture 3" descr="liquidgold_background_titl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4099" name="Rectangle 3"/>
          <p:cNvSpPr>
            <a:spLocks noGrp="1" noChangeArrowheads="1"/>
          </p:cNvSpPr>
          <p:nvPr>
            <p:ph type="ctrTitle"/>
          </p:nvPr>
        </p:nvSpPr>
        <p:spPr>
          <a:xfrm>
            <a:off x="533400" y="2438400"/>
            <a:ext cx="7772400" cy="1143000"/>
          </a:xfrm>
        </p:spPr>
        <p:txBody>
          <a:bodyPr/>
          <a:lstStyle>
            <a:lvl1pPr>
              <a:defRPr sz="4200">
                <a:solidFill>
                  <a:srgbClr val="CC3300"/>
                </a:solidFill>
              </a:defRPr>
            </a:lvl1p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4724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05000"/>
            <a:ext cx="3810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990000"/>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5" name="Rectangle 3"/>
          <p:cNvSpPr>
            <a:spLocks noGrp="1" noChangeArrowheads="1"/>
          </p:cNvSpPr>
          <p:nvPr>
            <p:ph type="title"/>
          </p:nvPr>
        </p:nvSpPr>
        <p:spPr bwMode="auto">
          <a:xfrm>
            <a:off x="685800" y="533400"/>
            <a:ext cx="7772400" cy="1143000"/>
          </a:xfrm>
          <a:prstGeom prst="rect">
            <a:avLst/>
          </a:prstGeom>
          <a:noFill/>
          <a:ln w="9525">
            <a:noFill/>
            <a:miter lim="800000"/>
          </a:ln>
          <a:effectLst>
            <a:outerShdw dist="35921" dir="2700000" algn="ctr" rotWithShape="0">
              <a:schemeClr val="bg2"/>
            </a:outerShdw>
          </a:effec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Rectangle 4"/>
          <p:cNvSpPr>
            <a:spLocks noGrp="1"/>
          </p:cNvSpPr>
          <p:nvPr>
            <p:ph type="body" idx="1"/>
          </p:nvPr>
        </p:nvSpPr>
        <p:spPr>
          <a:xfrm>
            <a:off x="685800" y="1905000"/>
            <a:ext cx="7772400" cy="3352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rgbClr val="CC6600"/>
          </a:solidFill>
          <a:latin typeface="+mj-lt"/>
          <a:ea typeface="+mj-ea"/>
          <a:cs typeface="+mj-cs"/>
        </a:defRPr>
      </a:lvl1pPr>
      <a:lvl2pPr algn="ctr" rtl="0" eaLnBrk="0" fontAlgn="base" hangingPunct="0">
        <a:spcBef>
          <a:spcPct val="0"/>
        </a:spcBef>
        <a:spcAft>
          <a:spcPct val="0"/>
        </a:spcAft>
        <a:defRPr sz="4000" b="1">
          <a:solidFill>
            <a:srgbClr val="CC6600"/>
          </a:solidFill>
          <a:latin typeface="Arial" panose="020B0604020202020204" pitchFamily="34" charset="0"/>
        </a:defRPr>
      </a:lvl2pPr>
      <a:lvl3pPr algn="ctr" rtl="0" eaLnBrk="0" fontAlgn="base" hangingPunct="0">
        <a:spcBef>
          <a:spcPct val="0"/>
        </a:spcBef>
        <a:spcAft>
          <a:spcPct val="0"/>
        </a:spcAft>
        <a:defRPr sz="4000" b="1">
          <a:solidFill>
            <a:srgbClr val="CC6600"/>
          </a:solidFill>
          <a:latin typeface="Arial" panose="020B0604020202020204" pitchFamily="34" charset="0"/>
        </a:defRPr>
      </a:lvl3pPr>
      <a:lvl4pPr algn="ctr" rtl="0" eaLnBrk="0" fontAlgn="base" hangingPunct="0">
        <a:spcBef>
          <a:spcPct val="0"/>
        </a:spcBef>
        <a:spcAft>
          <a:spcPct val="0"/>
        </a:spcAft>
        <a:defRPr sz="4000" b="1">
          <a:solidFill>
            <a:srgbClr val="CC6600"/>
          </a:solidFill>
          <a:latin typeface="Arial" panose="020B0604020202020204" pitchFamily="34" charset="0"/>
        </a:defRPr>
      </a:lvl4pPr>
      <a:lvl5pPr algn="ctr" rtl="0" eaLnBrk="0" fontAlgn="base" hangingPunct="0">
        <a:spcBef>
          <a:spcPct val="0"/>
        </a:spcBef>
        <a:spcAft>
          <a:spcPct val="0"/>
        </a:spcAft>
        <a:defRPr sz="4000" b="1">
          <a:solidFill>
            <a:srgbClr val="CC6600"/>
          </a:solidFill>
          <a:latin typeface="Arial" panose="020B0604020202020204" pitchFamily="34" charset="0"/>
        </a:defRPr>
      </a:lvl5pPr>
      <a:lvl6pPr marL="457200" algn="ctr" rtl="0" fontAlgn="base">
        <a:spcBef>
          <a:spcPct val="0"/>
        </a:spcBef>
        <a:spcAft>
          <a:spcPct val="0"/>
        </a:spcAft>
        <a:defRPr sz="4000" b="1">
          <a:solidFill>
            <a:srgbClr val="CC6600"/>
          </a:solidFill>
          <a:latin typeface="Arial" panose="020B0604020202020204" pitchFamily="34" charset="0"/>
        </a:defRPr>
      </a:lvl6pPr>
      <a:lvl7pPr marL="914400" algn="ctr" rtl="0" fontAlgn="base">
        <a:spcBef>
          <a:spcPct val="0"/>
        </a:spcBef>
        <a:spcAft>
          <a:spcPct val="0"/>
        </a:spcAft>
        <a:defRPr sz="4000" b="1">
          <a:solidFill>
            <a:srgbClr val="CC6600"/>
          </a:solidFill>
          <a:latin typeface="Arial" panose="020B0604020202020204" pitchFamily="34" charset="0"/>
        </a:defRPr>
      </a:lvl7pPr>
      <a:lvl8pPr marL="1371600" algn="ctr" rtl="0" fontAlgn="base">
        <a:spcBef>
          <a:spcPct val="0"/>
        </a:spcBef>
        <a:spcAft>
          <a:spcPct val="0"/>
        </a:spcAft>
        <a:defRPr sz="4000" b="1">
          <a:solidFill>
            <a:srgbClr val="CC6600"/>
          </a:solidFill>
          <a:latin typeface="Arial" panose="020B0604020202020204" pitchFamily="34" charset="0"/>
        </a:defRPr>
      </a:lvl8pPr>
      <a:lvl9pPr marL="1828800" algn="ctr" rtl="0" fontAlgn="base">
        <a:spcBef>
          <a:spcPct val="0"/>
        </a:spcBef>
        <a:spcAft>
          <a:spcPct val="0"/>
        </a:spcAft>
        <a:defRPr sz="4000" b="1">
          <a:solidFill>
            <a:srgbClr val="CC6600"/>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0000"/>
        </a:buClr>
        <a:buFont typeface="Wingdings" panose="05000000000000000000"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rgbClr val="990000"/>
        </a:buClr>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rgbClr val="990000"/>
        </a:buClr>
        <a:buFont typeface="Wingdings" panose="05000000000000000000"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rgbClr val="990000"/>
        </a:buClr>
        <a:buFont typeface="Wingdings" panose="05000000000000000000" pitchFamily="2" charset="2"/>
        <a:buChar char="Ø"/>
        <a:defRPr sz="2000">
          <a:solidFill>
            <a:schemeClr val="tx1"/>
          </a:solidFill>
          <a:latin typeface="+mn-lt"/>
        </a:defRPr>
      </a:lvl5pPr>
      <a:lvl6pPr marL="25146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6pPr>
      <a:lvl7pPr marL="29718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7pPr>
      <a:lvl8pPr marL="34290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8pPr>
      <a:lvl9pPr marL="38862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String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2031365"/>
            <a:ext cx="8306435" cy="378460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Java, string is basically an object that represents sequence of char values. An array of characters works same as Java string. For example: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char[] ch={'k','i','i','t'};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s=new String(ch);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is same as: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s="kiit";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By new keyword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String s=new String("Welcome");</a:t>
            </a:r>
            <a:r>
              <a:rPr lang="en-US" b="1">
                <a:solidFill>
                  <a:srgbClr val="00B050"/>
                </a:solidFill>
                <a:latin typeface="Times New Roman" panose="02020603050405020304" pitchFamily="18" charset="0"/>
                <a:cs typeface="Times New Roman" panose="02020603050405020304" pitchFamily="18" charset="0"/>
              </a:rPr>
              <a:t>//creates two objects and one reference variable  </a:t>
            </a:r>
            <a:endParaRPr lang="en-US" b="1">
              <a:solidFill>
                <a:srgbClr val="00B050"/>
              </a:solidFill>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In such case, JVM will create a new string object in normal (non-pool) heap memory, and the literal "Welcome" will be placed in the string constant pool. The variable s will refer to the object in a heap (non-pool).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Java String Example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15417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public class StringExample{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s1="java";</a:t>
            </a:r>
            <a:r>
              <a:rPr lang="en-US" b="1">
                <a:solidFill>
                  <a:srgbClr val="00B050"/>
                </a:solidFill>
                <a:latin typeface="Times New Roman" panose="02020603050405020304" pitchFamily="18" charset="0"/>
                <a:cs typeface="Times New Roman" panose="02020603050405020304" pitchFamily="18" charset="0"/>
              </a:rPr>
              <a:t>//creating string by java string literal</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char ch[]={'s','t','r','i','n','g','s'};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s2=new String(ch);</a:t>
            </a:r>
            <a:r>
              <a:rPr lang="en-US" b="1">
                <a:solidFill>
                  <a:srgbClr val="00B050"/>
                </a:solidFill>
                <a:latin typeface="Times New Roman" panose="02020603050405020304" pitchFamily="18" charset="0"/>
                <a:cs typeface="Times New Roman" panose="02020603050405020304" pitchFamily="18" charset="0"/>
              </a:rPr>
              <a:t>//converting char array to string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s3=new String("example");</a:t>
            </a:r>
            <a:r>
              <a:rPr lang="en-US" b="1">
                <a:solidFill>
                  <a:srgbClr val="00B050"/>
                </a:solidFill>
                <a:latin typeface="Times New Roman" panose="02020603050405020304" pitchFamily="18" charset="0"/>
                <a:cs typeface="Times New Roman" panose="02020603050405020304" pitchFamily="18" charset="0"/>
              </a:rPr>
              <a:t>//creating java string by new keyword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System.out.println(s3);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Immutable String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java, string objects are immutable. Immutable simply means unmodifiable or unchangeable.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Once string object is created its data or state can't be changed but a new string object is created.</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class Testimmutablestring{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s.concat(" Tendulkar");</a:t>
            </a:r>
            <a:r>
              <a:rPr lang="en-US" b="1">
                <a:solidFill>
                  <a:srgbClr val="00B050"/>
                </a:solidFill>
                <a:latin typeface="Times New Roman" panose="02020603050405020304" pitchFamily="18" charset="0"/>
                <a:cs typeface="Times New Roman" panose="02020603050405020304" pitchFamily="18" charset="0"/>
              </a:rPr>
              <a:t>//concat() method appends the string at the end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a:t>
            </a:r>
            <a:r>
              <a:rPr lang="en-US" b="1">
                <a:solidFill>
                  <a:srgbClr val="00B050"/>
                </a:solidFill>
                <a:latin typeface="Times New Roman" panose="02020603050405020304" pitchFamily="18" charset="0"/>
                <a:cs typeface="Times New Roman" panose="02020603050405020304" pitchFamily="18" charset="0"/>
              </a:rPr>
              <a:t>//will print Sachin because strings are immutable objects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Immutable String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119888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Now it can be understood by the diagram given below. Here Sachin is not changed but a new object is created with sachintendulkar. That is why string is known as immutable.</a:t>
            </a:r>
            <a:endParaRPr lang="en-US" b="1">
              <a:latin typeface="Times New Roman" panose="02020603050405020304" pitchFamily="18" charset="0"/>
              <a:cs typeface="Times New Roman" panose="02020603050405020304" pitchFamily="18" charset="0"/>
            </a:endParaRPr>
          </a:p>
        </p:txBody>
      </p:sp>
      <p:pic>
        <p:nvPicPr>
          <p:cNvPr id="4" name="Picture 3" descr="string2"/>
          <p:cNvPicPr>
            <a:picLocks noChangeAspect="1"/>
          </p:cNvPicPr>
          <p:nvPr/>
        </p:nvPicPr>
        <p:blipFill>
          <a:blip r:embed="rId1"/>
          <a:stretch>
            <a:fillRect/>
          </a:stretch>
        </p:blipFill>
        <p:spPr>
          <a:xfrm>
            <a:off x="1254125" y="3045460"/>
            <a:ext cx="6332220" cy="3521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Immutable String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30695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As you can see in the previous figure that two objects are created but s reference variable still refers to "Sachin" not to "Sachin Tendulkar".</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But if we explicitely assign it to the reference variable, it will refer to "Sachin Tendulkar" object.</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Immutable String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class Testimmutablestring1{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s=s.concat(" Tendulkar");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Output:Sachin Tendulkar</a:t>
            </a:r>
            <a:endParaRPr lang="en-US" b="1">
              <a:solidFill>
                <a:srgbClr val="00B050"/>
              </a:solidFill>
              <a:latin typeface="Times New Roman" panose="02020603050405020304" pitchFamily="18" charset="0"/>
              <a:cs typeface="Times New Roman" panose="02020603050405020304" pitchFamily="18" charset="0"/>
            </a:endParaRPr>
          </a:p>
          <a:p>
            <a:endParaRPr lang="en-US" b="1">
              <a:solidFill>
                <a:srgbClr val="00B050"/>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In such case, s points to the "Sachin Tendulkar". Please notice that still sachin object is not modified.</a:t>
            </a:r>
            <a:endParaRPr lang="en-US"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Why string objects are immutable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193802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Because java uses the concept of string literal.Suppose there are 5 reference variables,all referes to one object "sachin".If one reference variable changes the value of the object, it will be affected to all the reference variables. That is why string objects are immutable in java.</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Java String compare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We can compare string in java on the basis of content and reference.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It is used in authentication (by equals() method), sorting (by compareTo() method), reference matching (by == operator) etc.</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There are three ways to compare string in java:</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1. By equals() method</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2. By = = operator</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3. By compareTo() method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1) String compare by equals() method</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41503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String equals() method compares the original content of the string. It compares values of string for equality. String class provides two methods: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pPr marL="342900" indent="-342900">
              <a:buClr>
                <a:srgbClr val="191966"/>
              </a:buClr>
              <a:buFont typeface="Wingdings" panose="05000000000000000000" charset="0"/>
              <a:buChar char="Ø"/>
            </a:pPr>
            <a:r>
              <a:rPr lang="en-US" b="1">
                <a:latin typeface="Times New Roman" panose="02020603050405020304" pitchFamily="18" charset="0"/>
                <a:cs typeface="Times New Roman" panose="02020603050405020304" pitchFamily="18" charset="0"/>
              </a:rPr>
              <a:t>    public boolean equals(Object another) compares this string to the specified object.</a:t>
            </a:r>
            <a:endParaRPr lang="en-US" b="1">
              <a:latin typeface="Times New Roman" panose="02020603050405020304" pitchFamily="18" charset="0"/>
              <a:cs typeface="Times New Roman" panose="02020603050405020304" pitchFamily="18" charset="0"/>
            </a:endParaRPr>
          </a:p>
          <a:p>
            <a:pPr marL="342900" indent="-342900">
              <a:buClr>
                <a:srgbClr val="191966"/>
              </a:buClr>
              <a:buFont typeface="Wingdings" panose="05000000000000000000" charset="0"/>
              <a:buChar char="Ø"/>
            </a:pPr>
            <a:endParaRPr lang="en-US" b="1">
              <a:latin typeface="Times New Roman" panose="02020603050405020304" pitchFamily="18" charset="0"/>
              <a:cs typeface="Times New Roman" panose="02020603050405020304" pitchFamily="18" charset="0"/>
            </a:endParaRPr>
          </a:p>
          <a:p>
            <a:pPr marL="342900" indent="-342900">
              <a:buClr>
                <a:srgbClr val="191966"/>
              </a:buClr>
              <a:buFont typeface="Wingdings" panose="05000000000000000000" charset="0"/>
              <a:buChar char="Ø"/>
            </a:pPr>
            <a:r>
              <a:rPr lang="en-US" b="1">
                <a:latin typeface="Times New Roman" panose="02020603050405020304" pitchFamily="18" charset="0"/>
                <a:cs typeface="Times New Roman" panose="02020603050405020304" pitchFamily="18" charset="0"/>
              </a:rPr>
              <a:t>    public boolean equalsIgnoreCase(String another) compares this String to another string, ignoring case.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1) String compare by equals() method</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15417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class Teststringcomparison1{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s3=new String("Sachin");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s4="Saurav";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System.out.println(s1.equals(s2));</a:t>
            </a:r>
            <a:r>
              <a:rPr lang="en-US" b="1">
                <a:solidFill>
                  <a:srgbClr val="00B050"/>
                </a:solidFill>
                <a:latin typeface="Times New Roman" panose="02020603050405020304" pitchFamily="18" charset="0"/>
                <a:cs typeface="Times New Roman" panose="02020603050405020304" pitchFamily="18" charset="0"/>
              </a:rPr>
              <a:t>//true</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System.out.println(s1.equals(s3));</a:t>
            </a:r>
            <a:r>
              <a:rPr lang="en-US" b="1">
                <a:solidFill>
                  <a:srgbClr val="00B050"/>
                </a:solidFill>
                <a:latin typeface="Times New Roman" panose="02020603050405020304" pitchFamily="18" charset="0"/>
                <a:cs typeface="Times New Roman" panose="02020603050405020304" pitchFamily="18" charset="0"/>
              </a:rPr>
              <a:t>//true</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System.out.println(s1.equals(s4));</a:t>
            </a:r>
            <a:r>
              <a:rPr lang="en-US" b="1">
                <a:solidFill>
                  <a:srgbClr val="00B050"/>
                </a:solidFill>
                <a:latin typeface="Times New Roman" panose="02020603050405020304" pitchFamily="18" charset="0"/>
                <a:cs typeface="Times New Roman" panose="02020603050405020304" pitchFamily="18" charset="0"/>
              </a:rPr>
              <a:t>//false</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String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61950" y="1735455"/>
            <a:ext cx="8306435" cy="230695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Java String class provides a lot of methods to perform operations on string such as compare(), concat(), equals(), split(), length(), replace(), compareTo(), intern(), substring() etc.</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 java.lang.String class implements Serializable, Comparable and CharSequence interfaces.</a:t>
            </a:r>
            <a:endParaRPr lang="en-US" b="1">
              <a:latin typeface="Times New Roman" panose="02020603050405020304" pitchFamily="18" charset="0"/>
              <a:cs typeface="Times New Roman" panose="02020603050405020304" pitchFamily="18" charset="0"/>
            </a:endParaRPr>
          </a:p>
        </p:txBody>
      </p:sp>
      <p:pic>
        <p:nvPicPr>
          <p:cNvPr id="4" name="Picture 3" descr="string-implements"/>
          <p:cNvPicPr>
            <a:picLocks noChangeAspect="1"/>
          </p:cNvPicPr>
          <p:nvPr/>
        </p:nvPicPr>
        <p:blipFill>
          <a:blip r:embed="rId1"/>
          <a:stretch>
            <a:fillRect/>
          </a:stretch>
        </p:blipFill>
        <p:spPr>
          <a:xfrm>
            <a:off x="1367155" y="4041775"/>
            <a:ext cx="5182235" cy="27063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1) String compare by equals() method</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41503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class Teststringcomparison2{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System.out.println(s1.equals(s2));</a:t>
            </a:r>
            <a:r>
              <a:rPr lang="en-US" b="1">
                <a:solidFill>
                  <a:srgbClr val="00B050"/>
                </a:solidFill>
                <a:latin typeface="Times New Roman" panose="02020603050405020304" pitchFamily="18" charset="0"/>
                <a:cs typeface="Times New Roman" panose="02020603050405020304" pitchFamily="18" charset="0"/>
              </a:rPr>
              <a:t>//false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System.out.println(s1.equalsIgnoreCase(s2));</a:t>
            </a:r>
            <a:r>
              <a:rPr lang="en-US" b="1">
                <a:solidFill>
                  <a:srgbClr val="00B050"/>
                </a:solidFill>
                <a:latin typeface="Times New Roman" panose="02020603050405020304" pitchFamily="18" charset="0"/>
                <a:cs typeface="Times New Roman" panose="02020603050405020304" pitchFamily="18" charset="0"/>
              </a:rPr>
              <a:t>//true </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2) String compare by == operator</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 = operator compares references not values.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class Teststringcomparison3{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s3=new String("Sachin");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System.out.println(s1==s2);</a:t>
            </a:r>
            <a:r>
              <a:rPr lang="en-US" b="1">
                <a:solidFill>
                  <a:srgbClr val="00B050"/>
                </a:solidFill>
                <a:latin typeface="Times New Roman" panose="02020603050405020304" pitchFamily="18" charset="0"/>
                <a:cs typeface="Times New Roman" panose="02020603050405020304" pitchFamily="18" charset="0"/>
              </a:rPr>
              <a:t>//true (because both refer to same instance)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System.out.println(s1==s3);</a:t>
            </a:r>
            <a:r>
              <a:rPr lang="en-US" b="1">
                <a:solidFill>
                  <a:srgbClr val="00B050"/>
                </a:solidFill>
                <a:latin typeface="Times New Roman" panose="02020603050405020304" pitchFamily="18" charset="0"/>
                <a:cs typeface="Times New Roman" panose="02020603050405020304" pitchFamily="18" charset="0"/>
              </a:rPr>
              <a:t>//false(because s3 refers to instance created in nonpool)  </a:t>
            </a:r>
            <a:endParaRPr lang="en-US" b="1">
              <a:solidFill>
                <a:srgbClr val="00B05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3) String compare by compareTo() method</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41503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String compareTo() method compares values lexicographically and returns an integer value that describes if first string is less than, equal to or greater than second string.</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Suppose s1 and s2 are two string variables. If:</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s1 == s2 :0</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s1 &gt; s2   :positive value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s1 &lt; s2   :negative value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3) String compare by compareTo() method</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78460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class Teststringcomparison4{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s2="Sachin";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s3="Ratan";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System.out.println(s1.compareTo(s2));</a:t>
            </a:r>
            <a:r>
              <a:rPr lang="en-US" b="1">
                <a:solidFill>
                  <a:srgbClr val="00B050"/>
                </a:solidFill>
                <a:latin typeface="Times New Roman" panose="02020603050405020304" pitchFamily="18" charset="0"/>
                <a:cs typeface="Times New Roman" panose="02020603050405020304" pitchFamily="18" charset="0"/>
              </a:rPr>
              <a:t>//0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System.out.println(s1.compareTo(s3));</a:t>
            </a:r>
            <a:r>
              <a:rPr lang="en-US" b="1">
                <a:solidFill>
                  <a:srgbClr val="00B050"/>
                </a:solidFill>
                <a:latin typeface="Times New Roman" panose="02020603050405020304" pitchFamily="18" charset="0"/>
                <a:cs typeface="Times New Roman" panose="02020603050405020304" pitchFamily="18" charset="0"/>
              </a:rPr>
              <a:t>//1(because s1&gt;s3)</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System.out.println(s3.compareTo(s1));</a:t>
            </a:r>
            <a:r>
              <a:rPr lang="en-US" b="1">
                <a:solidFill>
                  <a:srgbClr val="00B050"/>
                </a:solidFill>
                <a:latin typeface="Times New Roman" panose="02020603050405020304" pitchFamily="18" charset="0"/>
                <a:cs typeface="Times New Roman" panose="02020603050405020304" pitchFamily="18" charset="0"/>
              </a:rPr>
              <a:t>//-1(because s3 &lt; s1 ) </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String Concatenation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java, string concatenation forms a new string that is the combination of multiple strings. There are two ways to concat string in java:</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1. By + (string concatenation) operator</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2.By concat() method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String Concatenation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java, string concatenation forms a new string that is the combination of multiple strings. There are two ways to concat string in java:</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1. By + (string concatenation) operator</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2.By concat() method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107632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1) String Concatenation by + (string concatenation) operator</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5435" y="2228215"/>
            <a:ext cx="8306435" cy="415417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class TestStringConcatenation1{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s="Sachin"+" Tendulkar";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a:t>
            </a:r>
            <a:r>
              <a:rPr lang="en-US" b="1">
                <a:solidFill>
                  <a:srgbClr val="00B050"/>
                </a:solidFill>
                <a:latin typeface="Times New Roman" panose="02020603050405020304" pitchFamily="18" charset="0"/>
                <a:cs typeface="Times New Roman" panose="02020603050405020304" pitchFamily="18" charset="0"/>
              </a:rPr>
              <a:t>//Sachin Tendulkar </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 Java compiler transforms above code to this: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s=(new StringBuilder()).append("Sachin").append(" Tendulkar).toString();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107632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1) String Concatenation by + (string concatenation) operator</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5435" y="2228215"/>
            <a:ext cx="8306435"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In java, String concatenation is implemented through the StringBuilder (or StringBuffer) class and its append method. String concatenation operator produces a new string by appending the second operand onto the end of the first operand. The string concatenation operator can concat not only string but primitive values also. For Example: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class TestStringConcatenation2{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s=50+30+"Sachin"+40+40;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a:t>
            </a:r>
            <a:r>
              <a:rPr lang="en-US" b="1">
                <a:solidFill>
                  <a:srgbClr val="00B050"/>
                </a:solidFill>
                <a:latin typeface="Times New Roman" panose="02020603050405020304" pitchFamily="18" charset="0"/>
                <a:cs typeface="Times New Roman" panose="02020603050405020304" pitchFamily="18" charset="0"/>
              </a:rPr>
              <a:t>//80Sachin4040</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2) String Concatenation by concat() method</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871980"/>
            <a:ext cx="830643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String concat() method concatenates the specified string to the end of current string. Syntax:</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    public String concat(String another)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class TestStringConcatenation3{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s1="Sachin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s2="Tendulkar";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s3=s1.concat(s2);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System.out.println(s3);</a:t>
            </a:r>
            <a:r>
              <a:rPr lang="en-US" b="1">
                <a:solidFill>
                  <a:srgbClr val="00B050"/>
                </a:solidFill>
                <a:latin typeface="Times New Roman" panose="02020603050405020304" pitchFamily="18" charset="0"/>
                <a:cs typeface="Times New Roman" panose="02020603050405020304" pitchFamily="18" charset="0"/>
              </a:rPr>
              <a:t>//Sachin Tendulkar </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Substring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52310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A part of string is called substring. In other words, substring is a subset of another string. In case of substring startIndex is inclusive and endIndex is exclusive.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Note: Index starts from 0.</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You can get substring from the given string object by one of the two methods: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r>
              <a:rPr lang="en-US" b="1">
                <a:solidFill>
                  <a:srgbClr val="00B050"/>
                </a:solidFill>
                <a:latin typeface="Times New Roman" panose="02020603050405020304" pitchFamily="18" charset="0"/>
                <a:cs typeface="Times New Roman" panose="02020603050405020304" pitchFamily="18" charset="0"/>
              </a:rPr>
              <a:t>public String substring(int startIndex)</a:t>
            </a:r>
            <a:r>
              <a:rPr lang="en-US" b="1">
                <a:latin typeface="Times New Roman" panose="02020603050405020304" pitchFamily="18" charset="0"/>
                <a:cs typeface="Times New Roman" panose="02020603050405020304" pitchFamily="18" charset="0"/>
              </a:rPr>
              <a:t>: This method returns new String object containing the substring of the given string from specified startIndex (inclusive).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CharSequence Interface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61950" y="1735455"/>
            <a:ext cx="8306435" cy="156845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CharSequence interface is used to represent the sequence of characters. String, StringBuffer and StringBuilder classes implement it. It means, we can create strings in java by using these three classes.</a:t>
            </a:r>
            <a:endParaRPr lang="en-US" b="1">
              <a:latin typeface="Times New Roman" panose="02020603050405020304" pitchFamily="18" charset="0"/>
              <a:cs typeface="Times New Roman" panose="02020603050405020304" pitchFamily="18" charset="0"/>
            </a:endParaRPr>
          </a:p>
        </p:txBody>
      </p:sp>
      <p:pic>
        <p:nvPicPr>
          <p:cNvPr id="5" name="Picture 4" descr="charsequence"/>
          <p:cNvPicPr>
            <a:picLocks noChangeAspect="1"/>
          </p:cNvPicPr>
          <p:nvPr/>
        </p:nvPicPr>
        <p:blipFill>
          <a:blip r:embed="rId1"/>
          <a:stretch>
            <a:fillRect/>
          </a:stretch>
        </p:blipFill>
        <p:spPr>
          <a:xfrm>
            <a:off x="1636395" y="3303905"/>
            <a:ext cx="5343525" cy="29241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Substring in Java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892675"/>
          </a:xfrm>
          <a:prstGeom prst="rect">
            <a:avLst/>
          </a:prstGeom>
          <a:noFill/>
        </p:spPr>
        <p:txBody>
          <a:bodyPr wrap="square" rtlCol="0" anchor="t">
            <a:spAutoFit/>
          </a:bodyPr>
          <a:p>
            <a:r>
              <a:rPr lang="en-US" b="1">
                <a:solidFill>
                  <a:srgbClr val="00B050"/>
                </a:solidFill>
                <a:latin typeface="Times New Roman" panose="02020603050405020304" pitchFamily="18" charset="0"/>
                <a:cs typeface="Times New Roman" panose="02020603050405020304" pitchFamily="18" charset="0"/>
                <a:sym typeface="+mn-ea"/>
              </a:rPr>
              <a:t>public String substring(int startIndex, int endIndex)</a:t>
            </a:r>
            <a:r>
              <a:rPr lang="en-US" b="1">
                <a:latin typeface="Times New Roman" panose="02020603050405020304" pitchFamily="18" charset="0"/>
                <a:cs typeface="Times New Roman" panose="02020603050405020304" pitchFamily="18" charset="0"/>
                <a:sym typeface="+mn-ea"/>
              </a:rPr>
              <a:t>: This method returns new String object containing the substring of the given string from specified startIndex to endIndex.</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In case of string:</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startIndex: inclusive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endIndex: exclusive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s="hello";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System.out.println(s.substring(0,2));</a:t>
            </a:r>
            <a:r>
              <a:rPr lang="en-US" b="1">
                <a:solidFill>
                  <a:srgbClr val="00B050"/>
                </a:solidFill>
                <a:latin typeface="Times New Roman" panose="02020603050405020304" pitchFamily="18" charset="0"/>
                <a:cs typeface="Times New Roman" panose="02020603050405020304" pitchFamily="18" charset="0"/>
              </a:rPr>
              <a:t>//he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In the above substring, 0 points to h but 2 points to e (because end index is exclusive).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Example of java substring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public class TestSubstring{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 s="SachinTendulkar";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System.out.println(s.substring(6));</a:t>
            </a:r>
            <a:r>
              <a:rPr lang="en-US" b="1">
                <a:solidFill>
                  <a:srgbClr val="00B050"/>
                </a:solidFill>
                <a:latin typeface="Times New Roman" panose="02020603050405020304" pitchFamily="18" charset="0"/>
                <a:cs typeface="Times New Roman" panose="02020603050405020304" pitchFamily="18" charset="0"/>
                <a:sym typeface="+mn-ea"/>
              </a:rPr>
              <a:t>//Tendulkar </a:t>
            </a:r>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System.out.println(s.substring(0,6));</a:t>
            </a:r>
            <a:r>
              <a:rPr lang="en-US" b="1">
                <a:solidFill>
                  <a:srgbClr val="00B050"/>
                </a:solidFill>
                <a:latin typeface="Times New Roman" panose="02020603050405020304" pitchFamily="18" charset="0"/>
                <a:cs typeface="Times New Roman" panose="02020603050405020304" pitchFamily="18" charset="0"/>
                <a:sym typeface="+mn-ea"/>
              </a:rPr>
              <a:t>//Sachin </a:t>
            </a:r>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30707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Java String class methods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415030"/>
          </a:xfrm>
          <a:prstGeom prst="rect">
            <a:avLst/>
          </a:prstGeom>
          <a:noFill/>
        </p:spPr>
        <p:txBody>
          <a:bodyPr wrap="square" rtlCol="0" anchor="t">
            <a:sp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java.lang.String class provides a lot of methods to work on string. By the help of these methods, we can perform operations on string such as trimming, concatenating, converting, comparing, replacing strings etc.</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Java String is a powerful concept because everything is treated as a string if you submit any form in window based, web based or mobile application.</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Java String toUpperCase() and toLowerCase() method</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30695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 s="Sachin";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System.out.println(s.toUpperCase());</a:t>
            </a:r>
            <a:r>
              <a:rPr lang="en-US" b="1">
                <a:solidFill>
                  <a:srgbClr val="00B050"/>
                </a:solidFill>
                <a:latin typeface="Times New Roman" panose="02020603050405020304" pitchFamily="18" charset="0"/>
                <a:cs typeface="Times New Roman" panose="02020603050405020304" pitchFamily="18" charset="0"/>
                <a:sym typeface="+mn-ea"/>
              </a:rPr>
              <a:t>//SACHIN</a:t>
            </a:r>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System.out.println(s.toLowerCase());</a:t>
            </a:r>
            <a:r>
              <a:rPr lang="en-US" b="1">
                <a:solidFill>
                  <a:srgbClr val="00B050"/>
                </a:solidFill>
                <a:latin typeface="Times New Roman" panose="02020603050405020304" pitchFamily="18" charset="0"/>
                <a:cs typeface="Times New Roman" panose="02020603050405020304" pitchFamily="18" charset="0"/>
                <a:sym typeface="+mn-ea"/>
              </a:rPr>
              <a:t>//sachin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a:t>
            </a:r>
            <a:r>
              <a:rPr lang="en-US" b="1">
                <a:solidFill>
                  <a:srgbClr val="00B050"/>
                </a:solidFill>
                <a:latin typeface="Times New Roman" panose="02020603050405020304" pitchFamily="18" charset="0"/>
                <a:cs typeface="Times New Roman" panose="02020603050405020304" pitchFamily="18" charset="0"/>
                <a:sym typeface="+mn-ea"/>
              </a:rPr>
              <a:t>//Sachin(no change in original)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Home Assignment :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1. Java String trim()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2. Java String startsWith() and endsWith()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3. Java String charAt()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4. Java String length()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5. Java String intern()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6. Java String valueOf()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7. Java String replace() method</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Java StringBuffer class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04609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Java StringBuffer class is used to create mutable (modifiable) string. The StringBuffer class in java is same as String class except it is mutable i.e. it can be changed.</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Note: Java StringBuffer class is thread-safe i.e. multiple threads cannot access it simultaneously. So it is safe and will result in an order.</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Important Constructors of StringBuffer class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nvGraphicFramePr>
        <p:xfrm>
          <a:off x="421005" y="2451100"/>
          <a:ext cx="8028940" cy="3041015"/>
        </p:xfrm>
        <a:graphic>
          <a:graphicData uri="http://schemas.openxmlformats.org/drawingml/2006/table">
            <a:tbl>
              <a:tblPr firstRow="1" bandRow="1">
                <a:tableStyleId>{5C22544A-7EE6-4342-B048-85BDC9FD1C3A}</a:tableStyleId>
              </a:tblPr>
              <a:tblGrid>
                <a:gridCol w="3379470"/>
                <a:gridCol w="4649470"/>
              </a:tblGrid>
              <a:tr h="503555">
                <a:tc>
                  <a:txBody>
                    <a:bodyPr/>
                    <a:p>
                      <a:pPr>
                        <a:buNone/>
                      </a:pPr>
                      <a:r>
                        <a:rPr lang="en-US"/>
                        <a:t>Constructor</a:t>
                      </a:r>
                      <a:endParaRPr lang="en-US"/>
                    </a:p>
                  </a:txBody>
                  <a:tcPr/>
                </a:tc>
                <a:tc>
                  <a:txBody>
                    <a:bodyPr/>
                    <a:p>
                      <a:pPr>
                        <a:buNone/>
                      </a:pPr>
                      <a:r>
                        <a:rPr lang="en-US"/>
                        <a:t>Description</a:t>
                      </a:r>
                      <a:endParaRPr lang="en-US"/>
                    </a:p>
                  </a:txBody>
                  <a:tcPr/>
                </a:tc>
              </a:tr>
              <a:tr h="845820">
                <a:tc>
                  <a:txBody>
                    <a:bodyPr/>
                    <a:p>
                      <a:pPr>
                        <a:buNone/>
                      </a:pPr>
                      <a:r>
                        <a:rPr lang="en-US"/>
                        <a:t>StringBuffer()</a:t>
                      </a:r>
                      <a:endParaRPr lang="en-US"/>
                    </a:p>
                  </a:txBody>
                  <a:tcPr/>
                </a:tc>
                <a:tc>
                  <a:txBody>
                    <a:bodyPr/>
                    <a:p>
                      <a:pPr>
                        <a:buNone/>
                      </a:pPr>
                      <a:r>
                        <a:rPr lang="en-US"/>
                        <a:t>creates an empty string buffer with the initial capacity of 16.</a:t>
                      </a:r>
                      <a:endParaRPr lang="en-US"/>
                    </a:p>
                  </a:txBody>
                  <a:tcPr/>
                </a:tc>
              </a:tr>
              <a:tr h="845820">
                <a:tc>
                  <a:txBody>
                    <a:bodyPr/>
                    <a:p>
                      <a:pPr>
                        <a:buNone/>
                      </a:pPr>
                      <a:r>
                        <a:rPr lang="en-US"/>
                        <a:t>StringBuffer(String str)</a:t>
                      </a:r>
                      <a:endParaRPr lang="en-US"/>
                    </a:p>
                  </a:txBody>
                  <a:tcPr/>
                </a:tc>
                <a:tc>
                  <a:txBody>
                    <a:bodyPr/>
                    <a:p>
                      <a:pPr>
                        <a:buNone/>
                      </a:pPr>
                      <a:r>
                        <a:rPr lang="en-US"/>
                        <a:t>creates a string buffer with the specified string.</a:t>
                      </a:r>
                      <a:endParaRPr lang="en-US"/>
                    </a:p>
                  </a:txBody>
                  <a:tcPr/>
                </a:tc>
              </a:tr>
              <a:tr h="845820">
                <a:tc>
                  <a:txBody>
                    <a:bodyPr/>
                    <a:p>
                      <a:pPr>
                        <a:buNone/>
                      </a:pPr>
                      <a:r>
                        <a:rPr lang="en-US"/>
                        <a:t>StringBuffer(int capacity)</a:t>
                      </a:r>
                      <a:endParaRPr lang="en-US"/>
                    </a:p>
                  </a:txBody>
                  <a:tcPr/>
                </a:tc>
                <a:tc>
                  <a:txBody>
                    <a:bodyPr/>
                    <a:p>
                      <a:pPr>
                        <a:buNone/>
                      </a:pPr>
                      <a:r>
                        <a:rPr lang="en-US"/>
                        <a:t>creates an empty string buffer with the specified capacity as length.</a:t>
                      </a:r>
                      <a:endParaRPr 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What is mutable string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119888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A string that can be modified or changed is known as mutable string. StringBuffer and StringBuilder classes are used for creating mutable string.</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Home Assignment :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1. StringBuffer append()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2. StringBuffer insert()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3. StringBuffer replace()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4. StringBuffer delete()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5. StringBuffer reverse()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6. StringBuffer capacity()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7. StringBuffer ensureCapacity() method</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Java StringBuilder class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156845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Java StringBuilder class is used to create mutable (modifiable) string. The Java StringBuilder class is same as StringBuffer class except that it is non-synchronized. It is available since JDK 1.5.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CharSequence Interface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6195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 Java String is immutable which means it cannot be changed. Whenever we change any string, a new instance is created. For mutable strings, you can use StringBuffer and StringBuilder classes.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We will discuss immutable string later. Let's first understand what is String in Java and how to create the String object.</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Important Constructors of StringBuilder class</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nvGraphicFramePr>
        <p:xfrm>
          <a:off x="421005" y="2451100"/>
          <a:ext cx="8028940" cy="3041015"/>
        </p:xfrm>
        <a:graphic>
          <a:graphicData uri="http://schemas.openxmlformats.org/drawingml/2006/table">
            <a:tbl>
              <a:tblPr firstRow="1" bandRow="1">
                <a:tableStyleId>{5C22544A-7EE6-4342-B048-85BDC9FD1C3A}</a:tableStyleId>
              </a:tblPr>
              <a:tblGrid>
                <a:gridCol w="3379470"/>
                <a:gridCol w="4649470"/>
              </a:tblGrid>
              <a:tr h="503555">
                <a:tc>
                  <a:txBody>
                    <a:bodyPr/>
                    <a:p>
                      <a:pPr>
                        <a:buNone/>
                      </a:pPr>
                      <a:r>
                        <a:rPr lang="en-US"/>
                        <a:t>Constructor</a:t>
                      </a:r>
                      <a:endParaRPr lang="en-US"/>
                    </a:p>
                  </a:txBody>
                  <a:tcPr/>
                </a:tc>
                <a:tc>
                  <a:txBody>
                    <a:bodyPr/>
                    <a:p>
                      <a:pPr>
                        <a:buNone/>
                      </a:pPr>
                      <a:r>
                        <a:rPr lang="en-US"/>
                        <a:t>Description</a:t>
                      </a:r>
                      <a:endParaRPr lang="en-US"/>
                    </a:p>
                  </a:txBody>
                  <a:tcPr/>
                </a:tc>
              </a:tr>
              <a:tr h="845820">
                <a:tc>
                  <a:txBody>
                    <a:bodyPr/>
                    <a:p>
                      <a:pPr>
                        <a:buNone/>
                      </a:pPr>
                      <a:r>
                        <a:rPr lang="en-US"/>
                        <a:t>StringBuilder()</a:t>
                      </a:r>
                      <a:endParaRPr lang="en-US"/>
                    </a:p>
                  </a:txBody>
                  <a:tcPr/>
                </a:tc>
                <a:tc>
                  <a:txBody>
                    <a:bodyPr/>
                    <a:p>
                      <a:pPr>
                        <a:buNone/>
                      </a:pPr>
                      <a:r>
                        <a:rPr lang="en-US"/>
                        <a:t>creates an empty string Builder with the initial capacity of 16.</a:t>
                      </a:r>
                      <a:endParaRPr lang="en-US"/>
                    </a:p>
                  </a:txBody>
                  <a:tcPr/>
                </a:tc>
              </a:tr>
              <a:tr h="845820">
                <a:tc>
                  <a:txBody>
                    <a:bodyPr/>
                    <a:p>
                      <a:pPr>
                        <a:buNone/>
                      </a:pPr>
                      <a:r>
                        <a:rPr lang="en-US"/>
                        <a:t>StringBuilder(String str)</a:t>
                      </a:r>
                      <a:endParaRPr lang="en-US"/>
                    </a:p>
                  </a:txBody>
                  <a:tcPr/>
                </a:tc>
                <a:tc>
                  <a:txBody>
                    <a:bodyPr/>
                    <a:p>
                      <a:pPr>
                        <a:buNone/>
                      </a:pPr>
                      <a:r>
                        <a:rPr lang="en-US"/>
                        <a:t>creates a string Builder with the specified string.</a:t>
                      </a:r>
                      <a:endParaRPr lang="en-US"/>
                    </a:p>
                  </a:txBody>
                  <a:tcPr/>
                </a:tc>
              </a:tr>
              <a:tr h="845820">
                <a:tc>
                  <a:txBody>
                    <a:bodyPr/>
                    <a:p>
                      <a:pPr>
                        <a:buNone/>
                      </a:pPr>
                      <a:r>
                        <a:rPr lang="en-US"/>
                        <a:t>StringBuilder(int length)</a:t>
                      </a:r>
                      <a:endParaRPr lang="en-US"/>
                    </a:p>
                  </a:txBody>
                  <a:tcPr/>
                </a:tc>
                <a:tc>
                  <a:txBody>
                    <a:bodyPr/>
                    <a:p>
                      <a:pPr>
                        <a:buNone/>
                      </a:pPr>
                      <a:r>
                        <a:rPr lang="en-US"/>
                        <a:t>creates an empty string Builder with the specified capacity as length.</a:t>
                      </a:r>
                      <a:endParaRPr lang="en-US"/>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Home Assignment :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267652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1. StringBuilder append()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2. </a:t>
            </a:r>
            <a:r>
              <a:rPr lang="en-US" b="1">
                <a:latin typeface="Times New Roman" panose="02020603050405020304" pitchFamily="18" charset="0"/>
                <a:cs typeface="Times New Roman" panose="02020603050405020304" pitchFamily="18" charset="0"/>
                <a:sym typeface="+mn-ea"/>
              </a:rPr>
              <a:t>StringBuilder</a:t>
            </a:r>
            <a:r>
              <a:rPr lang="en-US" b="1">
                <a:latin typeface="Times New Roman" panose="02020603050405020304" pitchFamily="18" charset="0"/>
                <a:cs typeface="Times New Roman" panose="02020603050405020304" pitchFamily="18" charset="0"/>
                <a:sym typeface="+mn-ea"/>
              </a:rPr>
              <a:t> insert()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3. </a:t>
            </a:r>
            <a:r>
              <a:rPr lang="en-US" b="1">
                <a:latin typeface="Times New Roman" panose="02020603050405020304" pitchFamily="18" charset="0"/>
                <a:cs typeface="Times New Roman" panose="02020603050405020304" pitchFamily="18" charset="0"/>
                <a:sym typeface="+mn-ea"/>
              </a:rPr>
              <a:t>StringBuilder</a:t>
            </a:r>
            <a:r>
              <a:rPr lang="en-US" b="1">
                <a:latin typeface="Times New Roman" panose="02020603050405020304" pitchFamily="18" charset="0"/>
                <a:cs typeface="Times New Roman" panose="02020603050405020304" pitchFamily="18" charset="0"/>
                <a:sym typeface="+mn-ea"/>
              </a:rPr>
              <a:t> replace()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4. </a:t>
            </a:r>
            <a:r>
              <a:rPr lang="en-US" b="1">
                <a:latin typeface="Times New Roman" panose="02020603050405020304" pitchFamily="18" charset="0"/>
                <a:cs typeface="Times New Roman" panose="02020603050405020304" pitchFamily="18" charset="0"/>
                <a:sym typeface="+mn-ea"/>
              </a:rPr>
              <a:t>StringBuilder</a:t>
            </a:r>
            <a:r>
              <a:rPr lang="en-US" b="1">
                <a:latin typeface="Times New Roman" panose="02020603050405020304" pitchFamily="18" charset="0"/>
                <a:cs typeface="Times New Roman" panose="02020603050405020304" pitchFamily="18" charset="0"/>
                <a:sym typeface="+mn-ea"/>
              </a:rPr>
              <a:t> delete()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5. </a:t>
            </a:r>
            <a:r>
              <a:rPr lang="en-US" b="1">
                <a:latin typeface="Times New Roman" panose="02020603050405020304" pitchFamily="18" charset="0"/>
                <a:cs typeface="Times New Roman" panose="02020603050405020304" pitchFamily="18" charset="0"/>
                <a:sym typeface="+mn-ea"/>
              </a:rPr>
              <a:t>StringBuilder</a:t>
            </a:r>
            <a:r>
              <a:rPr lang="en-US" b="1">
                <a:latin typeface="Times New Roman" panose="02020603050405020304" pitchFamily="18" charset="0"/>
                <a:cs typeface="Times New Roman" panose="02020603050405020304" pitchFamily="18" charset="0"/>
                <a:sym typeface="+mn-ea"/>
              </a:rPr>
              <a:t> reverse()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6. </a:t>
            </a:r>
            <a:r>
              <a:rPr lang="en-US" b="1">
                <a:latin typeface="Times New Roman" panose="02020603050405020304" pitchFamily="18" charset="0"/>
                <a:cs typeface="Times New Roman" panose="02020603050405020304" pitchFamily="18" charset="0"/>
                <a:sym typeface="+mn-ea"/>
              </a:rPr>
              <a:t>StringBuilder</a:t>
            </a:r>
            <a:r>
              <a:rPr lang="en-US" b="1">
                <a:latin typeface="Times New Roman" panose="02020603050405020304" pitchFamily="18" charset="0"/>
                <a:cs typeface="Times New Roman" panose="02020603050405020304" pitchFamily="18" charset="0"/>
                <a:sym typeface="+mn-ea"/>
              </a:rPr>
              <a:t> capacity()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7. </a:t>
            </a:r>
            <a:r>
              <a:rPr lang="en-US" b="1">
                <a:latin typeface="Times New Roman" panose="02020603050405020304" pitchFamily="18" charset="0"/>
                <a:cs typeface="Times New Roman" panose="02020603050405020304" pitchFamily="18" charset="0"/>
                <a:sym typeface="+mn-ea"/>
              </a:rPr>
              <a:t>StringBuilder</a:t>
            </a:r>
            <a:r>
              <a:rPr lang="en-US" b="1">
                <a:latin typeface="Times New Roman" panose="02020603050405020304" pitchFamily="18" charset="0"/>
                <a:cs typeface="Times New Roman" panose="02020603050405020304" pitchFamily="18" charset="0"/>
                <a:sym typeface="+mn-ea"/>
              </a:rPr>
              <a:t> ensureCapacity() method</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Difference between String and StringBuffer</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nvGraphicFramePr>
        <p:xfrm>
          <a:off x="421005" y="2451100"/>
          <a:ext cx="8028940" cy="3726815"/>
        </p:xfrm>
        <a:graphic>
          <a:graphicData uri="http://schemas.openxmlformats.org/drawingml/2006/table">
            <a:tbl>
              <a:tblPr firstRow="1" bandRow="1">
                <a:tableStyleId>{5C22544A-7EE6-4342-B048-85BDC9FD1C3A}</a:tableStyleId>
              </a:tblPr>
              <a:tblGrid>
                <a:gridCol w="622300"/>
                <a:gridCol w="4039870"/>
                <a:gridCol w="3366770"/>
              </a:tblGrid>
              <a:tr h="503555">
                <a:tc>
                  <a:txBody>
                    <a:bodyPr/>
                    <a:p>
                      <a:pPr>
                        <a:buNone/>
                      </a:pPr>
                      <a:r>
                        <a:rPr lang="en-US"/>
                        <a:t>No.</a:t>
                      </a:r>
                      <a:endParaRPr lang="en-US"/>
                    </a:p>
                  </a:txBody>
                  <a:tcPr/>
                </a:tc>
                <a:tc>
                  <a:txBody>
                    <a:bodyPr/>
                    <a:p>
                      <a:pPr>
                        <a:buNone/>
                      </a:pPr>
                      <a:r>
                        <a:rPr lang="en-US"/>
                        <a:t>String</a:t>
                      </a:r>
                      <a:endParaRPr lang="en-US"/>
                    </a:p>
                  </a:txBody>
                  <a:tcPr/>
                </a:tc>
                <a:tc>
                  <a:txBody>
                    <a:bodyPr/>
                    <a:p>
                      <a:pPr>
                        <a:buNone/>
                      </a:pPr>
                      <a:r>
                        <a:rPr lang="en-US"/>
                        <a:t>StringBuffer</a:t>
                      </a:r>
                      <a:endParaRPr lang="en-US"/>
                    </a:p>
                  </a:txBody>
                  <a:tcPr/>
                </a:tc>
              </a:tr>
              <a:tr h="845820">
                <a:tc>
                  <a:txBody>
                    <a:bodyPr/>
                    <a:p>
                      <a:pPr>
                        <a:buNone/>
                      </a:pPr>
                      <a:r>
                        <a:rPr lang="en-US"/>
                        <a:t>1)</a:t>
                      </a:r>
                      <a:endParaRPr lang="en-US"/>
                    </a:p>
                  </a:txBody>
                  <a:tcPr/>
                </a:tc>
                <a:tc>
                  <a:txBody>
                    <a:bodyPr/>
                    <a:p>
                      <a:pPr>
                        <a:buNone/>
                      </a:pPr>
                      <a:r>
                        <a:rPr lang="en-US"/>
                        <a:t>String class is immutable.</a:t>
                      </a:r>
                      <a:endParaRPr lang="en-US"/>
                    </a:p>
                  </a:txBody>
                  <a:tcPr/>
                </a:tc>
                <a:tc>
                  <a:txBody>
                    <a:bodyPr/>
                    <a:p>
                      <a:pPr>
                        <a:buNone/>
                      </a:pPr>
                      <a:r>
                        <a:rPr lang="en-US"/>
                        <a:t>StringBuffer class is mutable.</a:t>
                      </a:r>
                      <a:endParaRPr lang="en-US"/>
                    </a:p>
                  </a:txBody>
                  <a:tcPr/>
                </a:tc>
              </a:tr>
              <a:tr h="845820">
                <a:tc>
                  <a:txBody>
                    <a:bodyPr/>
                    <a:p>
                      <a:pPr>
                        <a:buNone/>
                      </a:pPr>
                      <a:r>
                        <a:rPr lang="en-US"/>
                        <a:t>2)</a:t>
                      </a:r>
                      <a:endParaRPr lang="en-US"/>
                    </a:p>
                  </a:txBody>
                  <a:tcPr/>
                </a:tc>
                <a:tc>
                  <a:txBody>
                    <a:bodyPr/>
                    <a:p>
                      <a:pPr>
                        <a:buNone/>
                      </a:pPr>
                      <a:r>
                        <a:rPr lang="en-US"/>
                        <a:t>String is slow and consumes more memory when you concat too many strings because every time it creates new instance.</a:t>
                      </a:r>
                      <a:endParaRPr lang="en-US"/>
                    </a:p>
                  </a:txBody>
                  <a:tcPr/>
                </a:tc>
                <a:tc>
                  <a:txBody>
                    <a:bodyPr/>
                    <a:p>
                      <a:pPr>
                        <a:buNone/>
                      </a:pPr>
                      <a:r>
                        <a:rPr lang="en-US"/>
                        <a:t>StringBuffer is fast and consumes less memory when you cancat strings.</a:t>
                      </a:r>
                      <a:endParaRPr lang="en-US"/>
                    </a:p>
                  </a:txBody>
                  <a:tcPr/>
                </a:tc>
              </a:tr>
              <a:tr h="845820">
                <a:tc>
                  <a:txBody>
                    <a:bodyPr/>
                    <a:p>
                      <a:pPr>
                        <a:buNone/>
                      </a:pPr>
                      <a:r>
                        <a:rPr lang="en-US"/>
                        <a:t>3)</a:t>
                      </a:r>
                      <a:endParaRPr lang="en-US"/>
                    </a:p>
                  </a:txBody>
                  <a:tcPr/>
                </a:tc>
                <a:tc>
                  <a:txBody>
                    <a:bodyPr/>
                    <a:p>
                      <a:pPr>
                        <a:buNone/>
                      </a:pPr>
                      <a:r>
                        <a:rPr lang="en-US"/>
                        <a:t>String class overrides the equals() method of Object class. So you can compare the contents of two strings by equals() method.</a:t>
                      </a:r>
                      <a:endParaRPr lang="en-US"/>
                    </a:p>
                  </a:txBody>
                  <a:tcPr/>
                </a:tc>
                <a:tc>
                  <a:txBody>
                    <a:bodyPr/>
                    <a:p>
                      <a:pPr>
                        <a:buNone/>
                      </a:pPr>
                      <a:r>
                        <a:rPr lang="en-US"/>
                        <a:t>StringBuffer class doesn't override the equals() method of Object c</a:t>
                      </a:r>
                      <a:endParaRPr lang="en-US"/>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Performance Test of String and StringBuffer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public class ConcatTest{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String concatWithString()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 t = "Java";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for (int i=0; i&lt;10000; 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 = t + "Tpoint";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return 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String concatWithStringBuffer(){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StringBuffer sb = new StringBuffer("Java");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for (int i=0; i&lt;10000; 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sb.append("Tpoint");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return sb.toString();}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Performance Test of String and StringBuffer :</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67092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long startTime = System.currentTimeMillis();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concatWithString();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System.out.println("Time taken by Concating with String: "+(System.currentTimeMillis()-startTime)+"ms");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startTime = System.currentTimeMillis();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concatWithStringBuffer();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System.out.println("Time taken by Concating with  StringBuffer: "+(System.currentTimeMillis()-startTime)+"ms");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Time taken by Concating with String: 578ms</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Time taken by Concating with  StringBuffer: 0ms</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String and StringBuffer HashCode Test</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670925" cy="304609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public class InstanceTest{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System.out.println("Hashcode test of String:");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 str="java";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System.out.println(str.hashCode());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str=str+"tpoint";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System.out.println(str.hashCode());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String and StringBuffer HashCode Test</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67092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     System.out.println("Hashcode test of StringBuffer:");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StringBuffer sb=new StringBuffer("java");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System.out.println(sb.hashCode());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sb.append("tpoint");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System.out.println(sb.hashCode());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Hashcode test of String:</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3254818</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229541438</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Hashcode test of StringBuffer:</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118352462</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118352462</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8550275" cy="521970"/>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Difference between StringBuffer and StringBuilder</a:t>
            </a:r>
            <a:endParaRPr lang="en-US" sz="2800" b="1">
              <a:solidFill>
                <a:srgbClr val="FF0000"/>
              </a:solidFill>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nvGraphicFramePr>
        <p:xfrm>
          <a:off x="421005" y="2451100"/>
          <a:ext cx="8028940" cy="3726815"/>
        </p:xfrm>
        <a:graphic>
          <a:graphicData uri="http://schemas.openxmlformats.org/drawingml/2006/table">
            <a:tbl>
              <a:tblPr firstRow="1" bandRow="1">
                <a:tableStyleId>{5C22544A-7EE6-4342-B048-85BDC9FD1C3A}</a:tableStyleId>
              </a:tblPr>
              <a:tblGrid>
                <a:gridCol w="622300"/>
                <a:gridCol w="4039870"/>
                <a:gridCol w="3366770"/>
              </a:tblGrid>
              <a:tr h="503555">
                <a:tc>
                  <a:txBody>
                    <a:bodyPr/>
                    <a:p>
                      <a:pPr>
                        <a:buNone/>
                      </a:pPr>
                      <a:r>
                        <a:rPr lang="en-US"/>
                        <a:t>No.</a:t>
                      </a:r>
                      <a:endParaRPr lang="en-US"/>
                    </a:p>
                  </a:txBody>
                  <a:tcPr/>
                </a:tc>
                <a:tc>
                  <a:txBody>
                    <a:bodyPr/>
                    <a:p>
                      <a:pPr>
                        <a:buNone/>
                      </a:pPr>
                      <a:r>
                        <a:rPr lang="en-US"/>
                        <a:t>StringBuffer</a:t>
                      </a:r>
                      <a:endParaRPr lang="en-US"/>
                    </a:p>
                  </a:txBody>
                  <a:tcPr/>
                </a:tc>
                <a:tc>
                  <a:txBody>
                    <a:bodyPr/>
                    <a:p>
                      <a:pPr>
                        <a:buNone/>
                      </a:pPr>
                      <a:r>
                        <a:rPr lang="en-US"/>
                        <a:t>StringBuilder</a:t>
                      </a:r>
                      <a:endParaRPr lang="en-US"/>
                    </a:p>
                  </a:txBody>
                  <a:tcPr/>
                </a:tc>
              </a:tr>
              <a:tr h="845820">
                <a:tc>
                  <a:txBody>
                    <a:bodyPr/>
                    <a:p>
                      <a:pPr>
                        <a:buNone/>
                      </a:pPr>
                      <a:r>
                        <a:rPr lang="en-US"/>
                        <a:t>1)</a:t>
                      </a:r>
                      <a:endParaRPr lang="en-US"/>
                    </a:p>
                  </a:txBody>
                  <a:tcPr/>
                </a:tc>
                <a:tc>
                  <a:txBody>
                    <a:bodyPr/>
                    <a:p>
                      <a:pPr>
                        <a:buNone/>
                      </a:pPr>
                      <a:r>
                        <a:rPr lang="en-US"/>
                        <a:t>StringBuffer is synchronized i.e. thread safe. It means two threads can't call the methods of StringBuffer simultaneously.</a:t>
                      </a:r>
                      <a:endParaRPr lang="en-US"/>
                    </a:p>
                  </a:txBody>
                  <a:tcPr/>
                </a:tc>
                <a:tc>
                  <a:txBody>
                    <a:bodyPr/>
                    <a:p>
                      <a:pPr>
                        <a:buNone/>
                      </a:pPr>
                      <a:r>
                        <a:rPr lang="en-US"/>
                        <a:t>StringBuilder is non-synchronized i.e. not thread safe. It means two threads can call the methods of StringBuilder simultaneously.</a:t>
                      </a:r>
                      <a:endParaRPr lang="en-US"/>
                    </a:p>
                  </a:txBody>
                  <a:tcPr/>
                </a:tc>
              </a:tr>
              <a:tr h="845820">
                <a:tc>
                  <a:txBody>
                    <a:bodyPr/>
                    <a:p>
                      <a:pPr>
                        <a:buNone/>
                      </a:pPr>
                      <a:r>
                        <a:rPr lang="en-US"/>
                        <a:t>2)</a:t>
                      </a:r>
                      <a:endParaRPr lang="en-US"/>
                    </a:p>
                  </a:txBody>
                  <a:tcPr/>
                </a:tc>
                <a:tc>
                  <a:txBody>
                    <a:bodyPr/>
                    <a:p>
                      <a:pPr>
                        <a:buNone/>
                      </a:pPr>
                      <a:r>
                        <a:rPr lang="en-US"/>
                        <a:t>StringBuffer is less efficient than StringBuilder.</a:t>
                      </a:r>
                      <a:endParaRPr lang="en-US"/>
                    </a:p>
                  </a:txBody>
                  <a:tcPr/>
                </a:tc>
                <a:tc>
                  <a:txBody>
                    <a:bodyPr/>
                    <a:p>
                      <a:pPr>
                        <a:buNone/>
                      </a:pPr>
                      <a:r>
                        <a:rPr lang="en-US"/>
                        <a:t>StringBuilder is more efficient than StringBuffer</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How to create a string object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61950" y="1865630"/>
            <a:ext cx="8306435" cy="193802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There are two ways to create String object:</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pPr marL="342900" indent="-342900">
              <a:buClr>
                <a:srgbClr val="191966"/>
              </a:buClr>
              <a:buFont typeface="Wingdings" panose="05000000000000000000" charset="0"/>
              <a:buChar char="Ø"/>
            </a:pPr>
            <a:r>
              <a:rPr lang="en-US" b="1">
                <a:latin typeface="Times New Roman" panose="02020603050405020304" pitchFamily="18" charset="0"/>
                <a:cs typeface="Times New Roman" panose="02020603050405020304" pitchFamily="18" charset="0"/>
              </a:rPr>
              <a:t>    By string literal</a:t>
            </a:r>
            <a:endParaRPr lang="en-US" b="1">
              <a:latin typeface="Times New Roman" panose="02020603050405020304" pitchFamily="18" charset="0"/>
              <a:cs typeface="Times New Roman" panose="02020603050405020304" pitchFamily="18" charset="0"/>
            </a:endParaRPr>
          </a:p>
          <a:p>
            <a:pPr marL="342900" indent="-342900">
              <a:buClr>
                <a:srgbClr val="191966"/>
              </a:buClr>
              <a:buFont typeface="Wingdings" panose="05000000000000000000" charset="0"/>
              <a:buChar char="Ø"/>
            </a:pPr>
            <a:endParaRPr lang="en-US" b="1">
              <a:latin typeface="Times New Roman" panose="02020603050405020304" pitchFamily="18" charset="0"/>
              <a:cs typeface="Times New Roman" panose="02020603050405020304" pitchFamily="18" charset="0"/>
            </a:endParaRPr>
          </a:p>
          <a:p>
            <a:pPr marL="342900" indent="-342900">
              <a:buClr>
                <a:srgbClr val="191966"/>
              </a:buClr>
              <a:buFont typeface="Wingdings" panose="05000000000000000000" charset="0"/>
              <a:buChar char="Ø"/>
            </a:pPr>
            <a:r>
              <a:rPr lang="en-US" b="1">
                <a:latin typeface="Times New Roman" panose="02020603050405020304" pitchFamily="18" charset="0"/>
                <a:cs typeface="Times New Roman" panose="02020603050405020304" pitchFamily="18" charset="0"/>
              </a:rPr>
              <a:t>   By new keyword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By string literal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Java String literal is created by using double quotes. For Example: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s="welcome";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s1="Welcome";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s2="Welcome";</a:t>
            </a:r>
            <a:r>
              <a:rPr lang="en-US" b="1">
                <a:solidFill>
                  <a:srgbClr val="00B050"/>
                </a:solidFill>
                <a:latin typeface="Times New Roman" panose="02020603050405020304" pitchFamily="18" charset="0"/>
                <a:cs typeface="Times New Roman" panose="02020603050405020304" pitchFamily="18" charset="0"/>
              </a:rPr>
              <a:t>//It doesn't create a new instance  </a:t>
            </a:r>
            <a:endParaRPr lang="en-US" b="1">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By string literal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489267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Java String literal is created by using double quotes. For Example: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s="welcome";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s1="Welcome";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String s2="Welcome";</a:t>
            </a:r>
            <a:r>
              <a:rPr lang="en-US" b="1">
                <a:solidFill>
                  <a:srgbClr val="00B050"/>
                </a:solidFill>
                <a:latin typeface="Times New Roman" panose="02020603050405020304" pitchFamily="18" charset="0"/>
                <a:cs typeface="Times New Roman" panose="02020603050405020304" pitchFamily="18" charset="0"/>
              </a:rPr>
              <a:t>//It doesn't create a new instance  </a:t>
            </a:r>
            <a:endParaRPr lang="en-US" b="1">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By string literal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304609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 In the previous example, 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Note: String objects are stored in a special memory area known as the "string constant pool".</a:t>
            </a:r>
            <a:endParaRPr lang="en-US" b="1">
              <a:solidFill>
                <a:srgbClr val="00B050"/>
              </a:solidFill>
              <a:latin typeface="Times New Roman" panose="02020603050405020304" pitchFamily="18" charset="0"/>
              <a:cs typeface="Times New Roman" panose="02020603050405020304" pitchFamily="18" charset="0"/>
            </a:endParaRPr>
          </a:p>
        </p:txBody>
      </p:sp>
      <p:pic>
        <p:nvPicPr>
          <p:cNvPr id="4" name="Picture 3" descr="string"/>
          <p:cNvPicPr>
            <a:picLocks noChangeAspect="1"/>
          </p:cNvPicPr>
          <p:nvPr/>
        </p:nvPicPr>
        <p:blipFill>
          <a:blip r:embed="rId1"/>
          <a:stretch>
            <a:fillRect/>
          </a:stretch>
        </p:blipFill>
        <p:spPr>
          <a:xfrm>
            <a:off x="1625600" y="4885690"/>
            <a:ext cx="5218430" cy="181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Java String</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151890"/>
            <a:ext cx="7857490" cy="583565"/>
          </a:xfrm>
          <a:prstGeom prst="rect">
            <a:avLst/>
          </a:prstGeom>
          <a:noFill/>
        </p:spPr>
        <p:txBody>
          <a:bodyPr wrap="square" rtlCol="0" anchor="t">
            <a:spAutoFit/>
          </a:bodyPr>
          <a:p>
            <a:r>
              <a:rPr lang="en-US" sz="3200" b="1">
                <a:solidFill>
                  <a:srgbClr val="FF0000"/>
                </a:solidFill>
                <a:latin typeface="Times New Roman" panose="02020603050405020304" pitchFamily="18" charset="0"/>
                <a:cs typeface="Times New Roman" panose="02020603050405020304" pitchFamily="18" charset="0"/>
                <a:sym typeface="+mn-ea"/>
              </a:rPr>
              <a:t>Why Java uses the concept of String literal ?</a:t>
            </a:r>
            <a:endParaRPr lang="en-US" sz="32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04800" y="1735455"/>
            <a:ext cx="8306435" cy="829945"/>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rPr>
              <a:t>To make Java more memory efficient (because no new objects are created if it exists already in the string constant pool).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LiquidGold">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fontScheme name="LiquidGol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iquidGol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quidGol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quidGol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quidGol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quidG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quidG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quidG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iquidGold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C:\WINNT\Profiles\Administrator\Application Data\Microsoft\Templates\LiquidGold.pot</Template>
  <TotalTime>0</TotalTime>
  <Words>16746</Words>
  <Application>WPS Presentation</Application>
  <PresentationFormat/>
  <Paragraphs>587</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SimSun</vt:lpstr>
      <vt:lpstr>Wingdings</vt:lpstr>
      <vt:lpstr>Impact</vt:lpstr>
      <vt:lpstr>Times New Roman</vt:lpstr>
      <vt:lpstr>Wingdings</vt:lpstr>
      <vt:lpstr>Microsoft YaHei</vt:lpstr>
      <vt:lpstr>Arial Unicode MS</vt:lpstr>
      <vt:lpstr>Calibri</vt:lpstr>
      <vt:lpstr>LiquidGold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comp1</dc:creator>
  <cp:lastModifiedBy>nEW u</cp:lastModifiedBy>
  <cp:revision>379</cp:revision>
  <dcterms:created xsi:type="dcterms:W3CDTF">2001-06-04T11:43:00Z</dcterms:created>
  <dcterms:modified xsi:type="dcterms:W3CDTF">2018-09-03T21:14:49Z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