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7"/>
  </p:notesMasterIdLst>
  <p:handoutMasterIdLst>
    <p:handoutMasterId r:id="rId118"/>
  </p:handoutMasterIdLst>
  <p:sldIdLst>
    <p:sldId id="260"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388"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1" r:id="rId83"/>
    <p:sldId id="355" r:id="rId84"/>
    <p:sldId id="342" r:id="rId85"/>
    <p:sldId id="343" r:id="rId86"/>
    <p:sldId id="344" r:id="rId87"/>
    <p:sldId id="346" r:id="rId88"/>
    <p:sldId id="347" r:id="rId89"/>
    <p:sldId id="345" r:id="rId90"/>
    <p:sldId id="348" r:id="rId91"/>
    <p:sldId id="349" r:id="rId92"/>
    <p:sldId id="350" r:id="rId93"/>
    <p:sldId id="351" r:id="rId94"/>
    <p:sldId id="352" r:id="rId95"/>
    <p:sldId id="353" r:id="rId96"/>
    <p:sldId id="354"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CC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654"/>
    <p:restoredTop sz="94660"/>
  </p:normalViewPr>
  <p:slideViewPr>
    <p:cSldViewPr showGuides="1">
      <p:cViewPr varScale="1">
        <p:scale>
          <a:sx n="69" d="100"/>
          <a:sy n="69" d="100"/>
        </p:scale>
        <p:origin x="-1412" y="-68"/>
      </p:cViewPr>
      <p:guideLst>
        <p:guide orient="horz" pos="2160"/>
        <p:guide pos="2871"/>
      </p:guideLst>
    </p:cSldViewPr>
  </p:slideViewPr>
  <p:outlineViewPr>
    <p:cViewPr>
      <p:scale>
        <a:sx n="33" d="100"/>
        <a:sy n="33" d="100"/>
      </p:scale>
      <p:origin x="0" y="12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10.xml"/><Relationship Id="rId119" Type="http://schemas.openxmlformats.org/officeDocument/2006/relationships/presProps" Target="presProps.xml"/><Relationship Id="rId118" Type="http://schemas.openxmlformats.org/officeDocument/2006/relationships/handoutMaster" Target="handoutMasters/handoutMaster1.xml"/><Relationship Id="rId117" Type="http://schemas.openxmlformats.org/officeDocument/2006/relationships/notesMaster" Target="notesMasters/notesMaster1.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98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074" name="Picture 3" descr="liquidgold_background_title"/>
          <p:cNvPicPr>
            <a:picLocks noChangeAspect="1"/>
          </p:cNvPicPr>
          <p:nvPr/>
        </p:nvPicPr>
        <p:blipFill>
          <a:blip r:embed="rId2"/>
          <a:stretch>
            <a:fillRect/>
          </a:stretch>
        </p:blipFill>
        <p:spPr>
          <a:xfrm>
            <a:off x="0" y="0"/>
            <a:ext cx="9144000" cy="6858000"/>
          </a:xfrm>
          <a:prstGeom prst="rect">
            <a:avLst/>
          </a:prstGeom>
          <a:noFill/>
          <a:ln w="9525">
            <a:noFill/>
          </a:ln>
        </p:spPr>
      </p:pic>
      <p:sp>
        <p:nvSpPr>
          <p:cNvPr id="4099" name="Rectangle 3"/>
          <p:cNvSpPr>
            <a:spLocks noGrp="1" noChangeArrowheads="1"/>
          </p:cNvSpPr>
          <p:nvPr>
            <p:ph type="ctrTitle"/>
          </p:nvPr>
        </p:nvSpPr>
        <p:spPr>
          <a:xfrm>
            <a:off x="533400" y="2438400"/>
            <a:ext cx="7772400" cy="1143000"/>
          </a:xfrm>
        </p:spPr>
        <p:txBody>
          <a:bodyPr/>
          <a:lstStyle>
            <a:lvl1pPr>
              <a:defRPr sz="4200">
                <a:solidFill>
                  <a:srgbClr val="CC3300"/>
                </a:solidFill>
              </a:defRPr>
            </a:lvl1pPr>
          </a:lstStyle>
          <a:p>
            <a:r>
              <a:rPr lang="en-US"/>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47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33400"/>
            <a:ext cx="5676900" cy="4724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05000"/>
            <a:ext cx="3810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05000"/>
            <a:ext cx="3810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990000"/>
              </a:buClr>
              <a:buSzTx/>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5" name="Rectangle 3"/>
          <p:cNvSpPr>
            <a:spLocks noGrp="1" noChangeArrowheads="1"/>
          </p:cNvSpPr>
          <p:nvPr>
            <p:ph type="title"/>
          </p:nvPr>
        </p:nvSpPr>
        <p:spPr bwMode="auto">
          <a:xfrm>
            <a:off x="685800" y="533400"/>
            <a:ext cx="7772400" cy="1143000"/>
          </a:xfrm>
          <a:prstGeom prst="rect">
            <a:avLst/>
          </a:prstGeom>
          <a:noFill/>
          <a:ln w="9525">
            <a:noFill/>
            <a:miter lim="800000"/>
          </a:ln>
          <a:effectLst>
            <a:outerShdw dist="35921" dir="2700000" algn="ctr" rotWithShape="0">
              <a:schemeClr val="bg2"/>
            </a:outerShdw>
          </a:effec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2051" name="Rectangle 4"/>
          <p:cNvSpPr>
            <a:spLocks noGrp="1"/>
          </p:cNvSpPr>
          <p:nvPr>
            <p:ph type="body" idx="1"/>
          </p:nvPr>
        </p:nvSpPr>
        <p:spPr>
          <a:xfrm>
            <a:off x="685800" y="1905000"/>
            <a:ext cx="7772400" cy="3352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000" b="1">
          <a:solidFill>
            <a:srgbClr val="CC6600"/>
          </a:solidFill>
          <a:latin typeface="+mj-lt"/>
          <a:ea typeface="+mj-ea"/>
          <a:cs typeface="+mj-cs"/>
        </a:defRPr>
      </a:lvl1pPr>
      <a:lvl2pPr algn="ctr" rtl="0" eaLnBrk="0" fontAlgn="base" hangingPunct="0">
        <a:spcBef>
          <a:spcPct val="0"/>
        </a:spcBef>
        <a:spcAft>
          <a:spcPct val="0"/>
        </a:spcAft>
        <a:defRPr sz="4000" b="1">
          <a:solidFill>
            <a:srgbClr val="CC6600"/>
          </a:solidFill>
          <a:latin typeface="Arial" panose="020B0604020202020204" pitchFamily="34" charset="0"/>
        </a:defRPr>
      </a:lvl2pPr>
      <a:lvl3pPr algn="ctr" rtl="0" eaLnBrk="0" fontAlgn="base" hangingPunct="0">
        <a:spcBef>
          <a:spcPct val="0"/>
        </a:spcBef>
        <a:spcAft>
          <a:spcPct val="0"/>
        </a:spcAft>
        <a:defRPr sz="4000" b="1">
          <a:solidFill>
            <a:srgbClr val="CC6600"/>
          </a:solidFill>
          <a:latin typeface="Arial" panose="020B0604020202020204" pitchFamily="34" charset="0"/>
        </a:defRPr>
      </a:lvl3pPr>
      <a:lvl4pPr algn="ctr" rtl="0" eaLnBrk="0" fontAlgn="base" hangingPunct="0">
        <a:spcBef>
          <a:spcPct val="0"/>
        </a:spcBef>
        <a:spcAft>
          <a:spcPct val="0"/>
        </a:spcAft>
        <a:defRPr sz="4000" b="1">
          <a:solidFill>
            <a:srgbClr val="CC6600"/>
          </a:solidFill>
          <a:latin typeface="Arial" panose="020B0604020202020204" pitchFamily="34" charset="0"/>
        </a:defRPr>
      </a:lvl4pPr>
      <a:lvl5pPr algn="ctr" rtl="0" eaLnBrk="0" fontAlgn="base" hangingPunct="0">
        <a:spcBef>
          <a:spcPct val="0"/>
        </a:spcBef>
        <a:spcAft>
          <a:spcPct val="0"/>
        </a:spcAft>
        <a:defRPr sz="4000" b="1">
          <a:solidFill>
            <a:srgbClr val="CC6600"/>
          </a:solidFill>
          <a:latin typeface="Arial" panose="020B0604020202020204" pitchFamily="34" charset="0"/>
        </a:defRPr>
      </a:lvl5pPr>
      <a:lvl6pPr marL="457200" algn="ctr" rtl="0" fontAlgn="base">
        <a:spcBef>
          <a:spcPct val="0"/>
        </a:spcBef>
        <a:spcAft>
          <a:spcPct val="0"/>
        </a:spcAft>
        <a:defRPr sz="4000" b="1">
          <a:solidFill>
            <a:srgbClr val="CC6600"/>
          </a:solidFill>
          <a:latin typeface="Arial" panose="020B0604020202020204" pitchFamily="34" charset="0"/>
        </a:defRPr>
      </a:lvl6pPr>
      <a:lvl7pPr marL="914400" algn="ctr" rtl="0" fontAlgn="base">
        <a:spcBef>
          <a:spcPct val="0"/>
        </a:spcBef>
        <a:spcAft>
          <a:spcPct val="0"/>
        </a:spcAft>
        <a:defRPr sz="4000" b="1">
          <a:solidFill>
            <a:srgbClr val="CC6600"/>
          </a:solidFill>
          <a:latin typeface="Arial" panose="020B0604020202020204" pitchFamily="34" charset="0"/>
        </a:defRPr>
      </a:lvl7pPr>
      <a:lvl8pPr marL="1371600" algn="ctr" rtl="0" fontAlgn="base">
        <a:spcBef>
          <a:spcPct val="0"/>
        </a:spcBef>
        <a:spcAft>
          <a:spcPct val="0"/>
        </a:spcAft>
        <a:defRPr sz="4000" b="1">
          <a:solidFill>
            <a:srgbClr val="CC6600"/>
          </a:solidFill>
          <a:latin typeface="Arial" panose="020B0604020202020204" pitchFamily="34" charset="0"/>
        </a:defRPr>
      </a:lvl8pPr>
      <a:lvl9pPr marL="1828800" algn="ctr" rtl="0" fontAlgn="base">
        <a:spcBef>
          <a:spcPct val="0"/>
        </a:spcBef>
        <a:spcAft>
          <a:spcPct val="0"/>
        </a:spcAft>
        <a:defRPr sz="4000" b="1">
          <a:solidFill>
            <a:srgbClr val="CC6600"/>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990000"/>
        </a:buClr>
        <a:buFont typeface="Wingdings" panose="05000000000000000000"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rgbClr val="990000"/>
        </a:buClr>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rgbClr val="990000"/>
        </a:buClr>
        <a:buFont typeface="Wingdings" panose="05000000000000000000"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rgbClr val="990000"/>
        </a:buClr>
        <a:buFont typeface="Wingdings" panose="05000000000000000000" pitchFamily="2" charset="2"/>
        <a:buChar char="Ø"/>
        <a:defRPr sz="2000">
          <a:solidFill>
            <a:schemeClr val="tx1"/>
          </a:solidFill>
          <a:latin typeface="+mn-lt"/>
        </a:defRPr>
      </a:lvl5pPr>
      <a:lvl6pPr marL="25146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6pPr>
      <a:lvl7pPr marL="29718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7pPr>
      <a:lvl8pPr marL="34290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8pPr>
      <a:lvl9pPr marL="3886200" indent="-228600" algn="l" rtl="0" fontAlgn="base">
        <a:spcBef>
          <a:spcPct val="20000"/>
        </a:spcBef>
        <a:spcAft>
          <a:spcPct val="0"/>
        </a:spcAft>
        <a:buClr>
          <a:srgbClr val="990000"/>
        </a:buClr>
        <a:buFont typeface="Wingdings" panose="05000000000000000000"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Multithreading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1852295"/>
            <a:ext cx="8486140" cy="5071745"/>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Multithreading in Java is a process of executing multiple threads simultaneously.</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A thread is a lightweight sub-process, the smallest unit of processing. Multiprocessing and multithreading, both are used to achieve multitasking.</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However, we use multithreading than multiprocessing because threads use a shared memory area. They don't allocate separate memory area so saves memory, and context-switching between the threads takes less time than process.</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Java Multithreading is mostly used in games, animation, etc.</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ASSIGNMENT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1852295"/>
            <a:ext cx="8486140"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What is garbage collection?</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What is the purpose of finalize() method?</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What does the gc() method?</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What is synchronization and why use synchronization?</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What is the difference between synchronized method and synchronized block?</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What are the two ways to perform static synchronization?</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What is deadlock and when it can occur?</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What is interthread-communication or cooperation?</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Interrupting a Thread:</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If any thread is in sleeping or waiting state (i.e. sleep() or wait() is invoked), calling the interrupt() method on the thread, breaks out the sleeping or waiting state throwing InterruptedException. If the thread is not in the sleeping or waiting state, calling the interrupt() method performs normal behaviour and doesn't interrupt the thread but sets the interrupt flag to true. Let's first see the methods provided by the Thread class for thread interruption.</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Interrupting a Thread:</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The 3 methods provided by the Thread class for interrupting a thread</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void interrupt()</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static boolean interrupted()</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boolean isInterrupted()</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Example of interrupting a thread that stops working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class TestInterruptingThread1 extends Thread{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Thread.sleep(1000);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System.out.println("task");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}catch(InterruptedException 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throw new RuntimeException("Thread interrupted..."+e);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Example of interrupting a thread that stops working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TestInterruptingThread1 t1=new TestInterruptingThread1();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t1.start();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t1.interrupt();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}catch(Exception e){System.out.println("Exception handled "+e);}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Example of interrupting a thread that stops working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Exception in thread-0  </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java.lang.RuntimeException: Thread interrupted...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java.lang.InterruptedException: sleep interrupted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at A.run(A.java:7)</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Example of interrupting a thread that doesn't stop working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sym typeface="+mn-ea"/>
              </a:rPr>
              <a:t>In this example, after interrupting the thread, we handle the exception, so it will break out the sleeping but will not stop working.</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class TestInterruptingThread2 extends Thread{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public void run(){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try{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Thread.sleep(1000);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System.out.println("task");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}catch(InterruptedException e){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System.out.println("Exception handled "+e);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System.out.println("thread is running..."); }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Example of interrupting a thread that doesn't stop working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chemeClr val="tx2"/>
                </a:solidFill>
                <a:latin typeface="Times New Roman" panose="02020603050405020304" pitchFamily="18" charset="0"/>
                <a:cs typeface="Times New Roman" panose="02020603050405020304" pitchFamily="18" charset="0"/>
                <a:sym typeface="+mn-ea"/>
              </a:rPr>
              <a:t>public static void main(String args[]){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TestInterruptingThread2 t1=new TestInterruptingThread2();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t1.start();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t1.interrupt();}  </a:t>
            </a:r>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chemeClr val="tx2"/>
                </a:solidFill>
                <a:latin typeface="Times New Roman" panose="02020603050405020304" pitchFamily="18" charset="0"/>
                <a:cs typeface="Times New Roman" panose="02020603050405020304" pitchFamily="18" charset="0"/>
                <a:sym typeface="+mn-ea"/>
              </a:rPr>
              <a:t>}  </a:t>
            </a:r>
            <a:endParaRPr lang="en-US" b="1">
              <a:solidFill>
                <a:schemeClr val="tx2"/>
              </a:solidFill>
              <a:latin typeface="Times New Roman" panose="02020603050405020304" pitchFamily="18" charset="0"/>
              <a:cs typeface="Times New Roman" panose="02020603050405020304" pitchFamily="18" charset="0"/>
              <a:sym typeface="+mn-ea"/>
            </a:endParaRPr>
          </a:p>
          <a:p>
            <a:endParaRPr lang="en-US" b="1">
              <a:solidFill>
                <a:schemeClr val="tx2"/>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Exception handled  </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java.lang.InterruptedException: sleep interrupted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thread is running...</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endParaRPr lang="en-US" sz="4000" b="1">
              <a:solidFill>
                <a:srgbClr val="00B050"/>
              </a:solidFill>
              <a:latin typeface="Times New Roman" panose="02020603050405020304" pitchFamily="18" charset="0"/>
              <a:cs typeface="Times New Roman" panose="02020603050405020304" pitchFamily="18" charset="0"/>
              <a:sym typeface="+mn-ea"/>
            </a:endParaRPr>
          </a:p>
          <a:p>
            <a:endParaRPr lang="en-US" sz="4000" b="1">
              <a:solidFill>
                <a:srgbClr val="00B050"/>
              </a:solidFill>
              <a:latin typeface="Times New Roman" panose="02020603050405020304" pitchFamily="18" charset="0"/>
              <a:cs typeface="Times New Roman" panose="02020603050405020304" pitchFamily="18" charset="0"/>
              <a:sym typeface="+mn-ea"/>
            </a:endParaRPr>
          </a:p>
          <a:p>
            <a:r>
              <a:rPr lang="en-US" sz="4000" b="1">
                <a:solidFill>
                  <a:srgbClr val="00B050"/>
                </a:solidFill>
                <a:latin typeface="Times New Roman" panose="02020603050405020304" pitchFamily="18" charset="0"/>
                <a:cs typeface="Times New Roman" panose="02020603050405020304" pitchFamily="18" charset="0"/>
                <a:sym typeface="+mn-ea"/>
              </a:rPr>
              <a:t>Write a code of interrupting thread that behaves normally.</a:t>
            </a:r>
            <a:endParaRPr lang="en-US" sz="40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endParaRPr lang="en-US" sz="4000" b="1">
              <a:solidFill>
                <a:srgbClr val="00B050"/>
              </a:solidFill>
              <a:latin typeface="Times New Roman" panose="02020603050405020304" pitchFamily="18" charset="0"/>
              <a:cs typeface="Times New Roman" panose="02020603050405020304" pitchFamily="18" charset="0"/>
              <a:sym typeface="+mn-ea"/>
            </a:endParaRPr>
          </a:p>
          <a:p>
            <a:endParaRPr lang="en-US" sz="4000" b="1">
              <a:solidFill>
                <a:srgbClr val="00B050"/>
              </a:solidFill>
              <a:latin typeface="Times New Roman" panose="02020603050405020304" pitchFamily="18" charset="0"/>
              <a:cs typeface="Times New Roman" panose="02020603050405020304" pitchFamily="18" charset="0"/>
              <a:sym typeface="+mn-ea"/>
            </a:endParaRPr>
          </a:p>
          <a:p>
            <a:r>
              <a:rPr lang="en-US" sz="4000" b="1">
                <a:solidFill>
                  <a:srgbClr val="00B050"/>
                </a:solidFill>
                <a:latin typeface="Times New Roman" panose="02020603050405020304" pitchFamily="18" charset="0"/>
                <a:cs typeface="Times New Roman" panose="02020603050405020304" pitchFamily="18" charset="0"/>
                <a:sym typeface="+mn-ea"/>
              </a:rPr>
              <a:t>Write a code using isInterrupted and interrupted method.</a:t>
            </a:r>
            <a:endParaRPr lang="en-US" sz="40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Reentrant Monitor in Java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According to Sun Microsystems, Java monitors are reentrant means java thread can reuse the same monitor for different synchronized methods if method is called from the method.</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Advantage of Reentrant Monitor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It eliminates the possibility of single thread deadlocking</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Life cycle of a Thread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1852295"/>
            <a:ext cx="8486140"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In Java, a thread always exists in any one of the following states. These states are: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1.New</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2.Active</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3.Blocked / Waiting</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4.Timed Waiting</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5.Terminated</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Reentrant Monitor in Java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class Reentrant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public synchronized void m()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n();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System.out.println("this is m() method");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public synchronized void n()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System.out.println("this is n() method");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Reentrant Monitor in Java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In this class, m and n are the synchronized methods. The m() method internally calls the n() method.</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Now let's call the m() method on a thread. In the class given below, we are creating thread using annonymous class.</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Reentrant Monitor in Java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    public class ReentrantExample{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final ReentrantExample re=new ReentrantExample();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Thread t1=new Thread(){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public void run(){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re.m();//calling method of Reentrant class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t1.start();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Reentrant Monitor in Java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sz="3600" b="1">
                <a:solidFill>
                  <a:srgbClr val="00B050"/>
                </a:solidFill>
                <a:latin typeface="Times New Roman" panose="02020603050405020304" pitchFamily="18" charset="0"/>
                <a:cs typeface="Times New Roman" panose="02020603050405020304" pitchFamily="18" charset="0"/>
                <a:sym typeface="+mn-ea"/>
              </a:rPr>
              <a:t>Output: </a:t>
            </a:r>
            <a:endParaRPr lang="en-US" sz="3600" b="1">
              <a:solidFill>
                <a:srgbClr val="00B050"/>
              </a:solidFill>
              <a:latin typeface="Times New Roman" panose="02020603050405020304" pitchFamily="18" charset="0"/>
              <a:cs typeface="Times New Roman" panose="02020603050405020304" pitchFamily="18" charset="0"/>
              <a:sym typeface="+mn-ea"/>
            </a:endParaRPr>
          </a:p>
          <a:p>
            <a:endParaRPr lang="en-US" sz="3600" b="1">
              <a:solidFill>
                <a:srgbClr val="00B050"/>
              </a:solidFill>
              <a:latin typeface="Times New Roman" panose="02020603050405020304" pitchFamily="18" charset="0"/>
              <a:cs typeface="Times New Roman" panose="02020603050405020304" pitchFamily="18" charset="0"/>
              <a:sym typeface="+mn-ea"/>
            </a:endParaRPr>
          </a:p>
          <a:p>
            <a:r>
              <a:rPr lang="en-US" sz="3600" b="1">
                <a:solidFill>
                  <a:srgbClr val="00B050"/>
                </a:solidFill>
                <a:latin typeface="Times New Roman" panose="02020603050405020304" pitchFamily="18" charset="0"/>
                <a:cs typeface="Times New Roman" panose="02020603050405020304" pitchFamily="18" charset="0"/>
                <a:sym typeface="+mn-ea"/>
              </a:rPr>
              <a:t>this is n() method</a:t>
            </a:r>
            <a:endParaRPr lang="en-US" sz="3600" b="1">
              <a:solidFill>
                <a:srgbClr val="00B050"/>
              </a:solidFill>
              <a:latin typeface="Times New Roman" panose="02020603050405020304" pitchFamily="18" charset="0"/>
              <a:cs typeface="Times New Roman" panose="02020603050405020304" pitchFamily="18" charset="0"/>
              <a:sym typeface="+mn-ea"/>
            </a:endParaRPr>
          </a:p>
          <a:p>
            <a:r>
              <a:rPr lang="en-US" sz="3600" b="1">
                <a:solidFill>
                  <a:srgbClr val="00B050"/>
                </a:solidFill>
                <a:latin typeface="Times New Roman" panose="02020603050405020304" pitchFamily="18" charset="0"/>
                <a:cs typeface="Times New Roman" panose="02020603050405020304" pitchFamily="18" charset="0"/>
                <a:sym typeface="+mn-ea"/>
              </a:rPr>
              <a:t>this is m() method</a:t>
            </a:r>
            <a:endParaRPr lang="en-US" sz="36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pPr algn="ctr"/>
            <a:r>
              <a:rPr lang="en-US" sz="4800" b="1">
                <a:solidFill>
                  <a:srgbClr val="00B050"/>
                </a:solidFill>
                <a:latin typeface="Times New Roman" panose="02020603050405020304" pitchFamily="18" charset="0"/>
                <a:cs typeface="Times New Roman" panose="02020603050405020304" pitchFamily="18" charset="0"/>
                <a:sym typeface="+mn-ea"/>
              </a:rPr>
              <a:t>***END***</a:t>
            </a:r>
            <a:endParaRPr lang="en-US" sz="48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Explanation of Different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1852295"/>
            <a:ext cx="8486140"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New: Whenever a new thread is created, it is always in the new state. For a thread in the new state, the code has not been run yet and thus has not begun its execution.</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Active: When a thread invokes the start() method, it moves from the new state to the active state. The active state contains two states within it: one is runnable, and the other is running.</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Explanation of Different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Runnable: A thread, that is ready to run is then moved to the runnable state. In the runnable state, the thread may be running or may be ready to run at any given instant of time. It is the duty of the thread scheduler to provide the thread time to run, i.e., moving the thread the running state.</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A program implementing multithreading acquires a fixed slice of time to each individual thread. Each and every thread runs for a short span of time and when that allocated time slice is over, the thread voluntarily gives up the CPU to the other thread, so that the other threads can also run for their slice of time. Whenever such a scenario occurs, all those threads that are willing to run, waiting for their turn to run, lie in the runnable state. In the runnable state, there is a queue where the threads lie.</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Explanation of Different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Running: When the thread gets the CPU, it moves from the runnable to the running state. Generally, the most common change in the state of a thread is from runnable to running and again back to runnable.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Blocked or Waiting: Whenever a thread is inactive for a span of time (not permanently) then, either the thread is in the blocked state or is in the waiting state.</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Explanation of Different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For example, a thread (let's say its name is A) may want to print some data from the printer. However, at the same time, the other thread (let's say its name is B) is using the printer to print some data. Therefore, thread A has to wait for thread B to use the printer. Thus, thread A is in the blocked state. A thread in the blocked state is unable to perform any execution and thus never consume any cycle of the Central Processing Unit (CPU). Hence, we can say that thread A remains idle until the thread scheduler reactivates thread A, which is in the waiting or blocked state.</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Explanation of Different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When the main thread invokes the join() method then, it is said that the main thread is in the waiting state. The main thread then waits for the child threads to complete their tasks. When the child threads complete their job, a notification is sent to the main thread, which again moves the thread from waiting to the active state.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If there are a lot of threads in the waiting or blocked state, then it is the duty of the thread scheduler to determine which thread to choose and which one to reject, and the chosen thread is then given the opportunity to run.</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Explanation of Different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Timed Waiting: Sometimes, waiting for leads to starvation. For example, a thread (its name is A) has entered the critical section of a code and is not willing to leave that critical section. In such a scenario, another thread (its name is B) has to wait forever, which leads to starvation. To avoid such scenario, a timed waiting state is given to thread B. Thus, thread lies in the waiting state for a specific span of time, and not forever. A real example of timed waiting is when we invoke the sleep() method on a specific thread. The sleep() method puts the thread in the timed wait state. After the time runs out, the thread wakes up and start its execution from when it has left earlier.</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Explanation of Different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Terminated: A thread reaches the termination state because of the following reasons:</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When a thread has finished its job, then it exists or terminates normally.</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Abnormal termination: It occurs when some unusual events such as an unhandled exception or segmentation fault.</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A terminated thread means the thread is no more in the system. In other words, the thread is dead, and there is no way one can respawn (active after kill) the dead thread.</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107632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The following diagram shows the different states involved in the life cycle of a thread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p:txBody>
      </p:sp>
      <p:pic>
        <p:nvPicPr>
          <p:cNvPr id="4" name="Picture 3" descr="life-cycle-of-a-thread"/>
          <p:cNvPicPr>
            <a:picLocks noChangeAspect="1"/>
          </p:cNvPicPr>
          <p:nvPr/>
        </p:nvPicPr>
        <p:blipFill>
          <a:blip r:embed="rId1"/>
          <a:stretch>
            <a:fillRect/>
          </a:stretch>
        </p:blipFill>
        <p:spPr>
          <a:xfrm>
            <a:off x="343535" y="2496185"/>
            <a:ext cx="8467090" cy="38017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Advantages of Java Multithreading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1852295"/>
            <a:ext cx="8486140"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1) It doesn't block the user because threads are independent and you can perform multiple operations at the same time.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2) You can perform many operations together, so it saves time.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3) Threads are independent, so it doesn't affect other threads if an exception occurs in a single thread.</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Explanation of Different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sz="3600" b="1">
              <a:solidFill>
                <a:srgbClr val="00B050"/>
              </a:solidFill>
              <a:latin typeface="Times New Roman" panose="02020603050405020304" pitchFamily="18" charset="0"/>
              <a:cs typeface="Times New Roman" panose="02020603050405020304" pitchFamily="18" charset="0"/>
              <a:sym typeface="+mn-ea"/>
            </a:endParaRPr>
          </a:p>
          <a:p>
            <a:endParaRPr lang="en-US" sz="3600" b="1">
              <a:solidFill>
                <a:srgbClr val="00B050"/>
              </a:solidFill>
              <a:latin typeface="Times New Roman" panose="02020603050405020304" pitchFamily="18" charset="0"/>
              <a:cs typeface="Times New Roman" panose="02020603050405020304" pitchFamily="18" charset="0"/>
              <a:sym typeface="+mn-ea"/>
            </a:endParaRPr>
          </a:p>
          <a:p>
            <a:endParaRPr lang="en-US" sz="3600" b="1">
              <a:solidFill>
                <a:srgbClr val="00B050"/>
              </a:solidFill>
              <a:latin typeface="Times New Roman" panose="02020603050405020304" pitchFamily="18" charset="0"/>
              <a:cs typeface="Times New Roman" panose="02020603050405020304" pitchFamily="18" charset="0"/>
              <a:sym typeface="+mn-ea"/>
            </a:endParaRPr>
          </a:p>
          <a:p>
            <a:r>
              <a:rPr lang="en-US" sz="3600" b="1">
                <a:solidFill>
                  <a:srgbClr val="00B050"/>
                </a:solidFill>
                <a:latin typeface="Times New Roman" panose="02020603050405020304" pitchFamily="18" charset="0"/>
                <a:cs typeface="Times New Roman" panose="02020603050405020304" pitchFamily="18" charset="0"/>
                <a:sym typeface="+mn-ea"/>
              </a:rPr>
              <a:t>Write a code for display differnt Thread state.</a:t>
            </a:r>
            <a:endParaRPr lang="en-US" sz="3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Implementation of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In Java, one can get the current state of a thread using the Thread.getState() method. The java.lang.Thread.State class of Java provides the constants ENUM to represent the state of a thread. These constants are: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final Thread.State NEW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It represents the first state of a thread that is the NEW state.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final Thread.State RUNNABLE</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It represents the runnable state.It means a thread is waiting in the queue to run.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Implementation of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    public static final Thread.State BLOCKED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It represents the blocked state. In this state, the thread is waiting to acquire a lock.</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final Thread.State WAITING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It represents the waiting state. A thread will go to this state when it invokes the Object.wait() method, or Thread.join() method with no timeout. A thread in the waiting state is waiting for another thread to complete its task.</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Implementation of Thread States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    public static final Thread.State TIMED_WAITING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It represents the timed waiting state. The main difference between waiting and timed waiting is the time constraint. Waiting has no time constraint, whereas timed waiting has the time constraint. A thread invoking the following method reaches the timed waiting state.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public static final Thread.State TERMINATED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It represents the final state of a thread that is terminated or dead. A terminated thread means it has completed its execution.</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How to create a thread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There are two ways to create a thread:</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1. By extending Thread class</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2. By implementing Runnable interface.</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107632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1) Java Thread Example by extending Thread class</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class Multi extends Thread{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void run(){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System.out.println("thread is running...");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Multi t1=new Multi();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t1.start();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Output: </a:t>
            </a:r>
            <a:r>
              <a:rPr lang="en-US" b="1">
                <a:solidFill>
                  <a:srgbClr val="00B050"/>
                </a:solidFill>
                <a:latin typeface="Times New Roman" panose="02020603050405020304" pitchFamily="18" charset="0"/>
                <a:cs typeface="Times New Roman" panose="02020603050405020304" pitchFamily="18" charset="0"/>
                <a:sym typeface="+mn-ea"/>
              </a:rPr>
              <a:t>thread is running...</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107632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1) Java Thread Example by extending Thread class</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class Multi extends Thread{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void run(){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System.out.println("thread is running...");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Multi t1=new Multi();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Multi t2=new Multi();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t1.start();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t2.start();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107632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2) Java Thread Example by implementing Runnable interface</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class Multi3 implements Runnable{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void run(){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System.out.println("thread is running...");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Multi3 m1=new Multi3();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Thread t1 =new Thread(m1);   // Using the constructor Thread(Runnable r)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t1.start();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Output: thread is running...</a:t>
            </a:r>
            <a:endParaRPr lang="en-US" b="1">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Thread Scheduler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A component of Java that decides which thread to run or execute and which thread to wait is called a thread scheduler in Java. In Java, a thread is only chosen by a thread scheduler if it is in the runnable state. However, if there is more than one thread in the runnable state, it is up to the thread scheduler to pick one of the threads and ignore the other ones. There are some criteria that decide which thread will execute first. There are two factors for scheduling a thread i.e. Priority and Time of arrival.</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Thread Scheduler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Priority: Priority of each thread lies between 1 to 10. If a thread has a higher priority, it means that thread has got a better chance of getting picked up by the thread scheduler.</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Time of Arrival: Suppose two threads of the same priority enter the runnable state, then priority cannot be the factor to pick a thread from these two threads. In such a case, arrival time of thread is considered by the thread scheduler. A thread that arrived first gets the preference over the other threads.</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Multitasking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1852295"/>
            <a:ext cx="8486140"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Multitasking is a process of executing multiple tasks simultaneously. We use multitasking to utilize the CPU. Multitasking can be achieved in two ways:</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1. Process-based Multitasking (Multiprocessing)</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2. Thread-based Multitasking (Multithreading)</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Thread Scheduler Algorithms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On the basis of the above-mentioned factors, the scheduling algorithm is followed by a Java thread scheduler.</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1. First Come First Serve Scheduling</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2.Time-slicing scheduling</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3.Preemptive-Priority Scheduling</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Thread.sleep()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The Java Thread class provides the two variant of the sleep() method. First one accepts only an arguments, whereas the other variant accepts two arguments. The method sleep() is being used to halt the working of a thread for a given amount of time. The time up to which the thread remains in the sleeping state is known as the sleeping time of the thread. After the sleeping time is over, the thread starts its execution from where it has left.</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Can we start a thread twice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No. After starting a thread, it can never be started again. If you does so, an IllegalThreadStateException is thrown. In such case, thread will run once but for second time, it will throw exception.</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class TestThreadTwice1 extends Thread{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void run(){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System.out.println("running...");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TestThreadTwice1 t1=new TestThreadTwice1();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t1.start();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t1.start();  } }  </a:t>
            </a:r>
            <a:endParaRPr lang="en-US" b="1">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running Exception in thread "main" java.lang.IllegalThreadStateException</a:t>
            </a:r>
            <a:endParaRPr lang="en-US" b="1">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107632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What if we call Java run() method directly instead start() method?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1. Each thread starts in a separate call stack.</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2. Invoking the run() method from the main thread, the run() method goes onto the current call stack rather than at the beginning of a new call stack.</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3" name="Text Box 2"/>
          <p:cNvSpPr txBox="1"/>
          <p:nvPr/>
        </p:nvSpPr>
        <p:spPr>
          <a:xfrm>
            <a:off x="203835" y="1310640"/>
            <a:ext cx="8653145" cy="4788535"/>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    class TestCallRun2 extends Thread{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void run(){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for(int i=1;i&lt;5;i++){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try{Thread.sleep(500);}catch(InterruptedException e){System.out.println(e);}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System.out.println(i);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public static void main(String args[]){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TestCallRun2 t1=new TestCallRun2();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TestCallRun2 t2=new TestCallRun2();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t1.run();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t2.run(); }}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3" name="Text Box 2"/>
          <p:cNvSpPr txBox="1"/>
          <p:nvPr/>
        </p:nvSpPr>
        <p:spPr>
          <a:xfrm>
            <a:off x="203835" y="1310640"/>
            <a:ext cx="8653145" cy="4788535"/>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rPr>
              <a:t>Output:</a:t>
            </a:r>
            <a:endParaRPr lang="en-US" b="1">
              <a:solidFill>
                <a:srgbClr val="00B050"/>
              </a:solidFill>
              <a:latin typeface="Times New Roman" panose="02020603050405020304" pitchFamily="18" charset="0"/>
              <a:cs typeface="Times New Roman" panose="02020603050405020304" pitchFamily="18" charset="0"/>
            </a:endParaRPr>
          </a:p>
          <a:p>
            <a:endParaRPr lang="en-US" b="1">
              <a:solidFill>
                <a:srgbClr val="00B050"/>
              </a:solidFill>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1</a:t>
            </a:r>
            <a:endParaRPr lang="en-US" b="1">
              <a:solidFill>
                <a:srgbClr val="00B050"/>
              </a:solidFill>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2</a:t>
            </a:r>
            <a:endParaRPr lang="en-US" b="1">
              <a:solidFill>
                <a:srgbClr val="00B050"/>
              </a:solidFill>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3</a:t>
            </a:r>
            <a:endParaRPr lang="en-US" b="1">
              <a:solidFill>
                <a:srgbClr val="00B050"/>
              </a:solidFill>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4</a:t>
            </a:r>
            <a:endParaRPr lang="en-US" b="1">
              <a:solidFill>
                <a:srgbClr val="00B050"/>
              </a:solidFill>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1</a:t>
            </a:r>
            <a:endParaRPr lang="en-US" b="1">
              <a:solidFill>
                <a:srgbClr val="00B050"/>
              </a:solidFill>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2</a:t>
            </a:r>
            <a:endParaRPr lang="en-US" b="1">
              <a:solidFill>
                <a:srgbClr val="00B050"/>
              </a:solidFill>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3</a:t>
            </a:r>
            <a:endParaRPr lang="en-US" b="1">
              <a:solidFill>
                <a:srgbClr val="00B050"/>
              </a:solidFill>
              <a:latin typeface="Times New Roman" panose="02020603050405020304" pitchFamily="18" charset="0"/>
              <a:cs typeface="Times New Roman" panose="02020603050405020304" pitchFamily="18" charset="0"/>
            </a:endParaRPr>
          </a:p>
          <a:p>
            <a:r>
              <a:rPr lang="en-US" b="1">
                <a:solidFill>
                  <a:srgbClr val="00B050"/>
                </a:solidFill>
                <a:latin typeface="Times New Roman" panose="02020603050405020304" pitchFamily="18" charset="0"/>
                <a:cs typeface="Times New Roman" panose="02020603050405020304" pitchFamily="18" charset="0"/>
              </a:rPr>
              <a:t>4</a:t>
            </a:r>
            <a:endParaRPr lang="en-US" b="1">
              <a:solidFill>
                <a:srgbClr val="00B050"/>
              </a:solidFill>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As we can see in the above program that there is no context-switching because here t1 and t2 will be treated as normal object not thread object.</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join() method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The join() method in Java is provided by the java.lang.Thread class that permits one thread to wait until the other thread to finish its execution</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When the join() method is invoked, the current thread stops its execution and the thread goes into the wait state. The current thread remains in the wait state until the thread on which the join() method is invoked has achieved its dead state. If interruption of the thread occurs, then it throws the InterruptedException.</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join() method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import java.io.*;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The ThreadJoin class is the child class of the class Thread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class ThreadJoin extends Thread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overriding the run method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public void run()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for (int j = 0; j &lt; 2; j++)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join() method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try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sleeping the thread for 300 milli seconds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Thread.sleep(300);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System.out.println("The current thread name is: " + Thread.currentThread().getName());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catch block for catching the raised exception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catch(Exception e)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System.out.println("The exception has been caught: " + e);  </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join() method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System.out.println( j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class ThreadJoinExample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main method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static void main (String argvs[])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3" name="Text Box 2"/>
          <p:cNvSpPr txBox="1"/>
          <p:nvPr/>
        </p:nvSpPr>
        <p:spPr>
          <a:xfrm>
            <a:off x="370840" y="1348105"/>
            <a:ext cx="8486140" cy="475107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1) Process-based Multitasking (Multiprocessing)</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 Each process has an address in memory. In other words, each process allocates a separate memory area.</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b.  A process is heavyweight.</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c. Cost of communication between the process is high.</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d. Switching from one process to another requires some time for saving and loading registers, memory maps, updating lists, etc.</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2) Thread-based Multitasking (Multithreading)</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a.Threads share the same address space.</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b. A thread is lightweight.</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c. Cost of communication between the thread is low.</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join() method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 creating 3 threads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ThreadJoin th1 = new ThreadJoin();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ThreadJoin th2 = new ThreadJoin();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ThreadJoin th3 = new ThreadJoin();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thread th1 starts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th1.start();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starting the second thread after when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the first thread th1 has ended or died.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System.out.println("The current thread name is: "+ Thread.currentThread().getName());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join() method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 invoking the join() method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th1.join();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 block for catching the raised exception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catch(Exception 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System.out.println("The exception has been caught " + 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thread th2 starts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th2.start();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join() method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 starting the th3 thread after when the thread th2 has ended or died.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System.out.println("The current thread name is: " + Thread.currentThread().getName());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th2.join();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 block for catching the raised exception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join() method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catch(Exception 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System.out.println("The exception has been caught " + 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thread th3 starts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th3.start();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join() method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sym typeface="+mn-ea"/>
              </a:rPr>
              <a:t>Output :</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The current thread name is: main</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The current thread name is: Thread - 0 0</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The current thread name is: Thread - 0 1</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The current thread name is: main</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The current thread name is: Thread - 1 0</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The current thread name is: Thread - 1 1</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The current thread name is: Thread - 2 0</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The current thread name is: Thread - 2 1</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Naming Thread</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 Thread class provides methods to change and get the name of a thread. By default, each thread has a name, i.e. thread-0, thread-1 and so on. By we can change the name of the thread by using the setName() method.</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class TestMultiNaming1 extends Thread{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public void run(){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System.out.println("running...");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Naming Thread</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TestMultiNaming1 t1=new TestMultiNaming1();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TestMultiNaming1 t2=new TestMultiNaming1();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System.out.println("Name of t1:"+t1.getName());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System.out.println("Name of t2:"+t2.getName());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t1.start();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t2.start();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t1.setName("KIIT");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System.out.println("After changing name of t1:"+t1.getName());  } }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Naming Thread</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sym typeface="+mn-ea"/>
              </a:rPr>
              <a:t>Output : </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Name of t1:Thread-0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Name of t2:Thread-1</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After changing name of t1:KIIT</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running...</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running...</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Current Thread</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The currentThread() method returns a reference of the currently executing thread.</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class TestMultiNaming2 extends Thread{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public void run(){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System.out.println(Thread.currentThread().getName());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public static void main(String args[]){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TestMultiNaming2 t1=new TestMultiNaming2();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TestMultiNaming2 t2=new TestMultiNaming2();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t1.start();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t2.start(); } }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Priority of a Thread (Thread Priority)</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Each thread has a priority. Priorities are represented by a number between 1 and 10. In most cases, the thread scheduler schedules the threads according to their priority (known as preemptive scheduling). But it is not guaranteed because it depends on JVM specification that which scheduling it chooses. Note that not only JVM a Java programmer can also assign the priorities of a thread explicitly in a Java program.</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Write a simple code on Thread Priority.</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What is Thread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1852295"/>
            <a:ext cx="8486140"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A thread is a lightweight subprocess, the smallest unit of processing. It is a separate path of execution.</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Threads are independent. If there occurs exception in one thread, it doesn't affect other threads. It uses a shared memory area.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solidFill>
                  <a:srgbClr val="FF0000"/>
                </a:solidFill>
                <a:latin typeface="Times New Roman" panose="02020603050405020304" pitchFamily="18" charset="0"/>
                <a:cs typeface="Times New Roman" panose="02020603050405020304" pitchFamily="18" charset="0"/>
              </a:rPr>
              <a:t>Note: At least one process is required for each thread.</a:t>
            </a:r>
            <a:endParaRPr lang="en-US"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Daemon Thread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Daemon thread in Java is a service provider thread that provides services to the user thread. Its life depend on the mercy of user threads i.e. when all the user threads dies, JVM terminates this thread automatically.</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There are many java daemon threads running automatically e.g. gc, finalizer etc.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Write a simple code on Daemon Thread.</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Synchronization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Synchronization in Java is the capability to control the access of multiple threads to any shared resource.</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Java Synchronization is better option where we want to allow only one thread to access the shared resource.</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sz="3200" b="1">
                <a:solidFill>
                  <a:srgbClr val="00B050"/>
                </a:solidFill>
                <a:latin typeface="Times New Roman" panose="02020603050405020304" pitchFamily="18" charset="0"/>
                <a:cs typeface="Times New Roman" panose="02020603050405020304" pitchFamily="18" charset="0"/>
                <a:sym typeface="+mn-ea"/>
              </a:rPr>
              <a:t>Why use Synchronization?</a:t>
            </a:r>
            <a:endParaRPr lang="en-US" sz="3200" b="1">
              <a:solidFill>
                <a:srgbClr val="00B050"/>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 synchronization is mainly used to</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1. To prevent thread interference.</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2. To prevent consistency problem.</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Synchronization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Synchronization in Java is the capability to control the access of multiple threads to any shared resource.</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Java Synchronization is better option where we want to allow only one thread to access the shared resource.</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sz="3200" b="1">
                <a:solidFill>
                  <a:srgbClr val="00B050"/>
                </a:solidFill>
                <a:latin typeface="Times New Roman" panose="02020603050405020304" pitchFamily="18" charset="0"/>
                <a:cs typeface="Times New Roman" panose="02020603050405020304" pitchFamily="18" charset="0"/>
                <a:sym typeface="+mn-ea"/>
              </a:rPr>
              <a:t>Why use Synchronization?</a:t>
            </a:r>
            <a:endParaRPr lang="en-US" sz="3200" b="1">
              <a:solidFill>
                <a:srgbClr val="00B050"/>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 synchronization is mainly used to</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1. To prevent thread interference.</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2. To prevent consistency problem.</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Types of Synchronization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There are two types of synchronization</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Process Synchronization</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Thread Synchronization</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Here, we will discuss only thread synchronization.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Thread Synchronization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There are two types of thread synchronization mutual exclusive and inter-thread communication.</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 Mutual Exclusive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1. Synchronized method.</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2. Synchronized block.</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3. Static synchronization.</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b. Cooperation (Inter-thread communication in java)</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Mutual Exclusive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Mutual Exclusive helps keep threads from interfering with one another while sharing data. It can be achieved by using the following three ways:</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1. By Using Synchronized Method</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2. By Using Synchronized Block</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3. By Using Static Synchronization</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Concept of Lock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Synchronization is built around an internal entity known as the lock or monitor. Every object has a lock associated with it. By convention, a thread that needs consistent access to an object's fields has to acquire the object's lock before accessing them, and then release the lock when it's done with them.</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From Java 5 the package java.util.concurrent.locks contains several lock implementations.</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82994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Understanding the problem without Synchronization :</a:t>
            </a:r>
            <a:endParaRPr lang="en-US" b="1">
              <a:solidFill>
                <a:srgbClr val="C00000"/>
              </a:solidFill>
              <a:latin typeface="Times New Roman" panose="02020603050405020304" pitchFamily="18" charset="0"/>
              <a:cs typeface="Times New Roman" panose="02020603050405020304" pitchFamily="18" charset="0"/>
            </a:endParaRPr>
          </a:p>
          <a:p>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class Table{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void printTable(int n){//method not synchronized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for(int i=1;i&lt;=5;i++){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System.out.println(n*i);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try{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Thread.sleep(400);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}catch(Exception e){System.out.println(e);}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82994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Understanding the problem without Synchronization :</a:t>
            </a:r>
            <a:endParaRPr lang="en-US" b="1">
              <a:solidFill>
                <a:srgbClr val="C00000"/>
              </a:solidFill>
              <a:latin typeface="Times New Roman" panose="02020603050405020304" pitchFamily="18" charset="0"/>
              <a:cs typeface="Times New Roman" panose="02020603050405020304" pitchFamily="18" charset="0"/>
            </a:endParaRPr>
          </a:p>
          <a:p>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class MyThread1 extends Thread{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 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MyThread1(Table 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this.t=t;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t.printTable(5);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class MyThread2 extends Thread{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 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MyThread2(Table 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this.t=t;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82994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Understanding the problem without Synchronization :</a:t>
            </a:r>
            <a:endParaRPr lang="en-US" b="1">
              <a:solidFill>
                <a:srgbClr val="C00000"/>
              </a:solidFill>
              <a:latin typeface="Times New Roman" panose="02020603050405020304" pitchFamily="18" charset="0"/>
              <a:cs typeface="Times New Roman" panose="02020603050405020304" pitchFamily="18" charset="0"/>
            </a:endParaRPr>
          </a:p>
          <a:p>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public void run(){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t.printTable(100);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class TestSynchronization1{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 obj = new Table();//only one object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MyThread1 t1=new MyThread1(obj);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MyThread2 t2=new MyThread2(obj);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t1.start();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t2.start();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3" name="Text Box 2"/>
          <p:cNvSpPr txBox="1"/>
          <p:nvPr/>
        </p:nvSpPr>
        <p:spPr>
          <a:xfrm>
            <a:off x="370840" y="5022850"/>
            <a:ext cx="8486140" cy="1612265"/>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rPr>
              <a:t>As shown in the above figure, a thread is executed inside the process. There is context-switching between the threads. There can be multiple processes inside the OS, and one process can have multiple threads. </a:t>
            </a:r>
            <a:endParaRPr lang="en-US" b="1">
              <a:latin typeface="Times New Roman" panose="02020603050405020304" pitchFamily="18" charset="0"/>
              <a:cs typeface="Times New Roman" panose="02020603050405020304" pitchFamily="18" charset="0"/>
            </a:endParaRPr>
          </a:p>
        </p:txBody>
      </p:sp>
      <p:pic>
        <p:nvPicPr>
          <p:cNvPr id="4" name="Picture 3" descr="java-multithreading"/>
          <p:cNvPicPr>
            <a:picLocks noChangeAspect="1"/>
          </p:cNvPicPr>
          <p:nvPr/>
        </p:nvPicPr>
        <p:blipFill>
          <a:blip r:embed="rId1"/>
          <a:stretch>
            <a:fillRect/>
          </a:stretch>
        </p:blipFill>
        <p:spPr>
          <a:xfrm>
            <a:off x="1600200" y="1447800"/>
            <a:ext cx="5553710" cy="327596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82994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Understanding the problem without Synchronization :</a:t>
            </a:r>
            <a:endParaRPr lang="en-US" b="1">
              <a:solidFill>
                <a:srgbClr val="C00000"/>
              </a:solidFill>
              <a:latin typeface="Times New Roman" panose="02020603050405020304" pitchFamily="18" charset="0"/>
              <a:cs typeface="Times New Roman" panose="02020603050405020304" pitchFamily="18" charset="0"/>
            </a:endParaRPr>
          </a:p>
          <a:p>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5</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100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10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200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15</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300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20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400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25</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500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Java Synchronized Method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If you declare any method as synchronized, it is known as synchronized method.</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Synchronized method is used to lock an object for any shared resource.</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When a thread invokes a synchronized method, it automatically acquires the lock for that object and releases it when the thread completes its task.</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Java Synchronized Method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//example of java synchronized method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class Table{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synchronized void printTable(int n){//synchronized method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for(int i=1;i&lt;=5;i++){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System.out.println(n*i);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Thread.sleep(400);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}catch(Exception e){System.out.println(e);}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Java Synchronized Method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class MyThread1 extends Thread{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 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MyThread1(Table 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this.t=t;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t.printTable(5);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Java Synchronized Method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class MyThread2 extends Thread{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 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MyThread2(Table 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this.t=t;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t.printTable(100);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Java Synchronized Method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class TestSynchronization2{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 obj = new Table();//only one object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MyThread1 t1=new MyThread1(obj);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MyThread2 t2=new MyThread2(obj);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t1.start();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t2.start();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Java Synchronized Method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5</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10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15</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20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25</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100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200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300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400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500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Java Synchronized Method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sz="3200" b="1">
                <a:solidFill>
                  <a:srgbClr val="00B050"/>
                </a:solidFill>
                <a:latin typeface="Times New Roman" panose="02020603050405020304" pitchFamily="18" charset="0"/>
                <a:cs typeface="Times New Roman" panose="02020603050405020304" pitchFamily="18" charset="0"/>
                <a:sym typeface="+mn-ea"/>
              </a:rPr>
              <a:t>Write a code for synchronized method by using annonymous class.</a:t>
            </a:r>
            <a:endParaRPr lang="en-US" sz="32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Synchronized Block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Synchronized block can be used to perform synchronization on any specific resource of the method.</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Suppose we have 50 lines of code in our method, but we want to synchronize only 5 lines, in such cases, we can use synchronized block.</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If we put all the codes of the method in the synchronized block, it will work same as the synchronized method.</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Synchronized Block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Points to Remember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1. Synchronized block is used to lock an object for any shared resource.</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2. Scope of synchronized block is smaller than the method.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3. A Java synchronized block doesn't allow more than one JVM, to provide access control to a shared resource.</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4. The system performance may degrade because of the slower working of synchronized keyword.</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5. Java synchronized block is more efficient than Java synchronized method.</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Thread class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1852295"/>
            <a:ext cx="8486140"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Java provides Thread class to achieve thread programming. Thread class provides constructors and methods to create and perform operations on a thread. Thread class extends Object class and implements Runnable interface.</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Example of Synchronized Block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class Table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void printTable(int 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synchronized(this){</a:t>
            </a:r>
            <a:r>
              <a:rPr lang="en-US" b="1">
                <a:solidFill>
                  <a:srgbClr val="00B050"/>
                </a:solidFill>
                <a:latin typeface="Times New Roman" panose="02020603050405020304" pitchFamily="18" charset="0"/>
                <a:cs typeface="Times New Roman" panose="02020603050405020304" pitchFamily="18" charset="0"/>
                <a:sym typeface="+mn-ea"/>
              </a:rPr>
              <a:t>//synchronized block   </a:t>
            </a:r>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for(int i=1;i&lt;=5;i++){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System.out.println(n*i);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Thread.sleep(400);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}catch(Exception e){System.out.println(e);}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}//end of the method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Example of Synchronized Block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class MyThread1 extends Thread{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 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MyThread1(Table 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this.t=t;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t.printTable(5);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Example of Synchronized Block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class MyThread2 extends Thread{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 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MyThread2(Table 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this.t=t;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t.printTable(100);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Example of Synchronized Block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class TestSynchronizedBlock1{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static void main(String args[]){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 obj = new Table();//only one object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MyThread1 t1=new MyThread1(obj);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MyThread2 t2=new MyThread2(obj);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t1.start();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t2.start();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Example of Synchronized Block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5</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10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15</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20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25</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100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200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300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400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       500</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Example of Synchronized Block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sz="3600" b="1">
                <a:solidFill>
                  <a:srgbClr val="00B050"/>
                </a:solidFill>
                <a:latin typeface="Times New Roman" panose="02020603050405020304" pitchFamily="18" charset="0"/>
                <a:cs typeface="Times New Roman" panose="02020603050405020304" pitchFamily="18" charset="0"/>
                <a:sym typeface="+mn-ea"/>
              </a:rPr>
              <a:t>Write a code for synchronized by using annonymous class.</a:t>
            </a:r>
            <a:endParaRPr lang="en-US" sz="36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Static Synchronization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If you make any static method as synchronized, the lock will be on the class not on object.</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pic>
        <p:nvPicPr>
          <p:cNvPr id="4" name="Picture 3" descr="static-synchronization"/>
          <p:cNvPicPr>
            <a:picLocks noChangeAspect="1"/>
          </p:cNvPicPr>
          <p:nvPr/>
        </p:nvPicPr>
        <p:blipFill>
          <a:blip r:embed="rId1"/>
          <a:stretch>
            <a:fillRect/>
          </a:stretch>
        </p:blipFill>
        <p:spPr>
          <a:xfrm>
            <a:off x="848995" y="2819400"/>
            <a:ext cx="6671310" cy="346075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Problem without static synchronization</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Suppose there are two objects of a shared class (e.g. Table) named object1 and object2. In case of synchronized method and synchronized block there cannot be interference between t1 and t2 or t3 and t4 because t1 and t2 both refers to a common object that have a single lock. But there can be interference between t1 and t3 or t2 and t4 because t1 acquires another lock and t3 acquires another lock. We don't want interference between t1 and t3 or t2 and t4. Static synchronization solves this problem.</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Static Synchronization Example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class Table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synchronized static void printTable(int 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for(int i=1;i&lt;=10;i++){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System.out.println(n*i);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try{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Thread.sleep(400);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}catch(Exception e){}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Static Synchronization Example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class MyThread1 extends Thread{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Table.printTable(1);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class MyThread2 extends Thread{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Table.printTable(10);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class MyThread3 extends Thread{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Table.printTable(100);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Java Thread Methods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1852295"/>
            <a:ext cx="8486140"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1) void start() : It is used to start the execution of the thread.</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2) void run()  : It is used to do an action for a thread.</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3) static void 	sleep() : It sleeps a thread for the specified amount of time.</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4) static Thread currentThread()  : It returns a reference to the currently executing thread object.</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Static Synchronization Example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class MyThread4 extends Thread{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Table.printTable(1000);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class TestSynchronization4{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static void main(String 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MyThread1 t1=new MyThread1();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MyThread2 t2=new MyThread2();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MyThread3 t3=new MyThread3();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MyThread4 t4=new MyThread4();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t1.start();t2.start();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t3.start();t4.start();    </a:t>
            </a:r>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Static Synchronization Example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sym typeface="+mn-ea"/>
              </a:rPr>
              <a:t>output :</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1-9</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10-90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100-900</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1000-10000</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Difference between wait and sleep?</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endParaRPr lang="en-US" b="1">
              <a:solidFill>
                <a:srgbClr val="00B050"/>
              </a:solidFill>
              <a:latin typeface="Times New Roman" panose="02020603050405020304" pitchFamily="18" charset="0"/>
              <a:cs typeface="Times New Roman" panose="02020603050405020304" pitchFamily="18" charset="0"/>
              <a:sym typeface="+mn-ea"/>
            </a:endParaRPr>
          </a:p>
        </p:txBody>
      </p:sp>
      <p:graphicFrame>
        <p:nvGraphicFramePr>
          <p:cNvPr id="5" name="Table 4"/>
          <p:cNvGraphicFramePr/>
          <p:nvPr/>
        </p:nvGraphicFramePr>
        <p:xfrm>
          <a:off x="561340" y="2052955"/>
          <a:ext cx="7870190" cy="3383280"/>
        </p:xfrm>
        <a:graphic>
          <a:graphicData uri="http://schemas.openxmlformats.org/drawingml/2006/table">
            <a:tbl>
              <a:tblPr firstRow="1" bandRow="1">
                <a:tableStyleId>{5C22544A-7EE6-4342-B048-85BDC9FD1C3A}</a:tableStyleId>
              </a:tblPr>
              <a:tblGrid>
                <a:gridCol w="3935095"/>
                <a:gridCol w="3935095"/>
              </a:tblGrid>
              <a:tr h="532130">
                <a:tc>
                  <a:txBody>
                    <a:bodyPr/>
                    <a:p>
                      <a:pPr>
                        <a:buNone/>
                      </a:pPr>
                      <a:r>
                        <a:rPr lang="en-US"/>
                        <a:t>wait()</a:t>
                      </a:r>
                      <a:endParaRPr lang="en-US"/>
                    </a:p>
                  </a:txBody>
                  <a:tcPr/>
                </a:tc>
                <a:tc>
                  <a:txBody>
                    <a:bodyPr/>
                    <a:p>
                      <a:pPr>
                        <a:buNone/>
                      </a:pPr>
                      <a:r>
                        <a:rPr lang="en-US"/>
                        <a:t>sleep()</a:t>
                      </a:r>
                      <a:endParaRPr lang="en-US"/>
                    </a:p>
                  </a:txBody>
                  <a:tcPr/>
                </a:tc>
              </a:tr>
              <a:tr h="893445">
                <a:tc>
                  <a:txBody>
                    <a:bodyPr/>
                    <a:p>
                      <a:pPr>
                        <a:buNone/>
                      </a:pPr>
                      <a:r>
                        <a:rPr lang="en-US"/>
                        <a:t>The wait() method releases the lock. </a:t>
                      </a:r>
                      <a:endParaRPr lang="en-US"/>
                    </a:p>
                  </a:txBody>
                  <a:tcPr/>
                </a:tc>
                <a:tc>
                  <a:txBody>
                    <a:bodyPr/>
                    <a:p>
                      <a:pPr>
                        <a:buNone/>
                      </a:pPr>
                      <a:r>
                        <a:rPr lang="en-US"/>
                        <a:t>The sleep() method doesn't release the lock.</a:t>
                      </a:r>
                      <a:endParaRPr lang="en-US"/>
                    </a:p>
                  </a:txBody>
                  <a:tcPr/>
                </a:tc>
              </a:tr>
              <a:tr h="532130">
                <a:tc>
                  <a:txBody>
                    <a:bodyPr/>
                    <a:p>
                      <a:pPr>
                        <a:buNone/>
                      </a:pPr>
                      <a:r>
                        <a:rPr lang="en-US"/>
                        <a:t>It is a method of Object class </a:t>
                      </a:r>
                      <a:endParaRPr lang="en-US"/>
                    </a:p>
                  </a:txBody>
                  <a:tcPr/>
                </a:tc>
                <a:tc>
                  <a:txBody>
                    <a:bodyPr/>
                    <a:p>
                      <a:pPr>
                        <a:buNone/>
                      </a:pPr>
                      <a:r>
                        <a:rPr lang="en-US"/>
                        <a:t>It is a method of Thread class</a:t>
                      </a:r>
                      <a:endParaRPr lang="en-US"/>
                    </a:p>
                  </a:txBody>
                  <a:tcPr/>
                </a:tc>
              </a:tr>
              <a:tr h="532130">
                <a:tc>
                  <a:txBody>
                    <a:bodyPr/>
                    <a:p>
                      <a:pPr>
                        <a:buNone/>
                      </a:pPr>
                      <a:r>
                        <a:rPr lang="en-US"/>
                        <a:t>It is the non-static method </a:t>
                      </a:r>
                      <a:endParaRPr lang="en-US"/>
                    </a:p>
                  </a:txBody>
                  <a:tcPr/>
                </a:tc>
                <a:tc>
                  <a:txBody>
                    <a:bodyPr/>
                    <a:p>
                      <a:pPr>
                        <a:buNone/>
                      </a:pPr>
                      <a:r>
                        <a:rPr lang="en-US"/>
                        <a:t>It is the static method</a:t>
                      </a:r>
                      <a:endParaRPr lang="en-US"/>
                    </a:p>
                  </a:txBody>
                  <a:tcPr/>
                </a:tc>
              </a:tr>
              <a:tr h="893445">
                <a:tc>
                  <a:txBody>
                    <a:bodyPr/>
                    <a:p>
                      <a:pPr>
                        <a:buNone/>
                      </a:pPr>
                      <a:r>
                        <a:rPr lang="en-US"/>
                        <a:t>It should be notified by notify() or notifyAll() methods </a:t>
                      </a:r>
                      <a:endParaRPr lang="en-US"/>
                    </a:p>
                  </a:txBody>
                  <a:tcPr/>
                </a:tc>
                <a:tc>
                  <a:txBody>
                    <a:bodyPr/>
                    <a:p>
                      <a:pPr>
                        <a:buNone/>
                      </a:pPr>
                      <a:r>
                        <a:rPr lang="en-US"/>
                        <a:t>After the specified amount of time, sleep is completed.</a:t>
                      </a:r>
                      <a:endParaRPr lang="en-US"/>
                    </a:p>
                  </a:txBody>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Static Synchronization Example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sz="3600" b="1">
              <a:solidFill>
                <a:srgbClr val="00B050"/>
              </a:solidFill>
              <a:latin typeface="Times New Roman" panose="02020603050405020304" pitchFamily="18" charset="0"/>
              <a:cs typeface="Times New Roman" panose="02020603050405020304" pitchFamily="18" charset="0"/>
              <a:sym typeface="+mn-ea"/>
            </a:endParaRPr>
          </a:p>
          <a:p>
            <a:endParaRPr lang="en-US" sz="3600" b="1">
              <a:solidFill>
                <a:srgbClr val="00B050"/>
              </a:solidFill>
              <a:latin typeface="Times New Roman" panose="02020603050405020304" pitchFamily="18" charset="0"/>
              <a:cs typeface="Times New Roman" panose="02020603050405020304" pitchFamily="18" charset="0"/>
              <a:sym typeface="+mn-ea"/>
            </a:endParaRPr>
          </a:p>
          <a:p>
            <a:r>
              <a:rPr lang="en-US" sz="3600" b="1">
                <a:solidFill>
                  <a:srgbClr val="00B050"/>
                </a:solidFill>
                <a:latin typeface="Times New Roman" panose="02020603050405020304" pitchFamily="18" charset="0"/>
                <a:cs typeface="Times New Roman" panose="02020603050405020304" pitchFamily="18" charset="0"/>
                <a:sym typeface="+mn-ea"/>
              </a:rPr>
              <a:t>Write a code of static synchronization by Using the anonymous class.</a:t>
            </a:r>
            <a:endParaRPr lang="en-US" sz="36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Deadlock in Java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Deadlock in Java is a part of multithreading. 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deadlock.</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Deadlock :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sz="3600" b="1">
              <a:solidFill>
                <a:srgbClr val="00B050"/>
              </a:solidFill>
              <a:latin typeface="Times New Roman" panose="02020603050405020304" pitchFamily="18" charset="0"/>
              <a:cs typeface="Times New Roman" panose="02020603050405020304" pitchFamily="18" charset="0"/>
              <a:sym typeface="+mn-ea"/>
            </a:endParaRPr>
          </a:p>
          <a:p>
            <a:endParaRPr lang="en-US" sz="3600" b="1">
              <a:solidFill>
                <a:srgbClr val="00B050"/>
              </a:solidFill>
              <a:latin typeface="Times New Roman" panose="02020603050405020304" pitchFamily="18" charset="0"/>
              <a:cs typeface="Times New Roman" panose="02020603050405020304" pitchFamily="18" charset="0"/>
              <a:sym typeface="+mn-ea"/>
            </a:endParaRPr>
          </a:p>
          <a:p>
            <a:r>
              <a:rPr lang="en-US" sz="3600" b="1">
                <a:solidFill>
                  <a:srgbClr val="00B050"/>
                </a:solidFill>
                <a:latin typeface="Times New Roman" panose="02020603050405020304" pitchFamily="18" charset="0"/>
                <a:cs typeface="Times New Roman" panose="02020603050405020304" pitchFamily="18" charset="0"/>
                <a:sym typeface="+mn-ea"/>
              </a:rPr>
              <a:t>Write a code for Deadlock in JAVA.</a:t>
            </a:r>
            <a:endParaRPr lang="en-US" sz="36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sym typeface="+mn-ea"/>
              </a:rPr>
              <a:t>How to avoid deadlock?</a:t>
            </a:r>
            <a:endParaRPr lang="en-US" sz="32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A solution for a problem is found at its roots. In deadlock it is the pattern of accessing the resources A and B, is the main issue. To solve the issue we will have to simply re-order the statements where the code is accessing shared resources.</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sym typeface="+mn-ea"/>
              </a:rPr>
              <a:t>How to avoid deadlock?</a:t>
            </a:r>
            <a:endParaRPr lang="en-US" sz="32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24688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Deadlocks cannot be completely resolved. But we can avoid them by following basic rules mentioned below:</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1. Avoid Nested Locks: We must avoid giving locks to multiple threads, this is the main reason for a deadlock condition. It normally happens when you give locks to multiple threads.</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2. Avoid Unnecessary Locks: The locks should be given to the important threads. Giving locks to the unnecessary threads that cause the deadlock condition.</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3. Using Thread Join: A deadlock usually happens when one thread is waiting for the other to finish. In this case, we can use join with a maximum time that a thread will take.</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rPr>
              <a:t>Deadlock : </a:t>
            </a:r>
            <a:endParaRPr lang="en-US"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259715" y="1852295"/>
            <a:ext cx="8597265" cy="4246880"/>
          </a:xfrm>
          <a:prstGeom prst="rect">
            <a:avLst/>
          </a:prstGeom>
          <a:noFill/>
        </p:spPr>
        <p:txBody>
          <a:bodyPr wrap="square" rtlCol="0" anchor="t">
            <a:noAutofit/>
          </a:bodyPr>
          <a:p>
            <a:endParaRPr lang="en-US" sz="3600" b="1">
              <a:solidFill>
                <a:srgbClr val="00B050"/>
              </a:solidFill>
              <a:latin typeface="Times New Roman" panose="02020603050405020304" pitchFamily="18" charset="0"/>
              <a:cs typeface="Times New Roman" panose="02020603050405020304" pitchFamily="18" charset="0"/>
              <a:sym typeface="+mn-ea"/>
            </a:endParaRPr>
          </a:p>
          <a:p>
            <a:endParaRPr lang="en-US" sz="3600" b="1">
              <a:solidFill>
                <a:srgbClr val="00B050"/>
              </a:solidFill>
              <a:latin typeface="Times New Roman" panose="02020603050405020304" pitchFamily="18" charset="0"/>
              <a:cs typeface="Times New Roman" panose="02020603050405020304" pitchFamily="18" charset="0"/>
              <a:sym typeface="+mn-ea"/>
            </a:endParaRPr>
          </a:p>
          <a:p>
            <a:r>
              <a:rPr lang="en-US" sz="3600" b="1">
                <a:solidFill>
                  <a:srgbClr val="00B050"/>
                </a:solidFill>
                <a:latin typeface="Times New Roman" panose="02020603050405020304" pitchFamily="18" charset="0"/>
                <a:cs typeface="Times New Roman" panose="02020603050405020304" pitchFamily="18" charset="0"/>
                <a:sym typeface="+mn-ea"/>
              </a:rPr>
              <a:t>Write a code for avoiding Deadlock in JAVA.</a:t>
            </a:r>
            <a:endParaRPr lang="en-US" sz="36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3" name="Text Box 2"/>
          <p:cNvSpPr txBox="1"/>
          <p:nvPr/>
        </p:nvSpPr>
        <p:spPr>
          <a:xfrm>
            <a:off x="259715" y="1852295"/>
            <a:ext cx="8597265" cy="4246880"/>
          </a:xfrm>
          <a:prstGeom prst="rect">
            <a:avLst/>
          </a:prstGeom>
          <a:noFill/>
        </p:spPr>
        <p:txBody>
          <a:bodyPr wrap="square" rtlCol="0" anchor="t">
            <a:noAutofit/>
          </a:bodyPr>
          <a:p>
            <a:pPr algn="ctr"/>
            <a:r>
              <a:rPr lang="en-US" sz="3600" b="1">
                <a:solidFill>
                  <a:srgbClr val="00B050"/>
                </a:solidFill>
                <a:latin typeface="Times New Roman" panose="02020603050405020304" pitchFamily="18" charset="0"/>
                <a:cs typeface="Times New Roman" panose="02020603050405020304" pitchFamily="18" charset="0"/>
                <a:sym typeface="+mn-ea"/>
              </a:rPr>
              <a:t>NOT IN SYLLABUS</a:t>
            </a:r>
            <a:endParaRPr lang="en-US" sz="3600"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rPr>
              <a:t>ASSIGNMENT :</a:t>
            </a:r>
            <a:endParaRPr lang="en-US" sz="3200" b="1">
              <a:solidFill>
                <a:srgbClr val="C00000"/>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370840" y="1852295"/>
            <a:ext cx="8486140" cy="424688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How to perform two tasks by two threads?</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How to perform multithreading by anonymous class?</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What is the Thread Scheduler and what is the difference between preemptive scheduling and time slicing?</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What happens if we start a thread twice?</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What happens if we call the run() method instead of start() method?</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What is the purpose of join method?</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Why JVM terminates the daemon thread if no user threads are remaining?</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What is the shutdown hook?</a:t>
            </a:r>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sym typeface="+mn-ea"/>
              </a:rPr>
              <a:t>Inter-thread Communication in Java :</a:t>
            </a:r>
            <a:endParaRPr lang="en-US" sz="32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Inter-thread communication or Co-operation is all about allowing synchronized threads to communicate with each other.</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Cooperation (Inter-thread communication) is a mechanism in which a thread is paused running in its critical section and another thread is allowed to enter (or lock) in the same critical section to be executed.It is implemented by following methods of Object class:</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wait()</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notify()</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notifyAll()</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sym typeface="+mn-ea"/>
              </a:rPr>
              <a:t>Inter-thread Communication in Java :</a:t>
            </a:r>
            <a:endParaRPr lang="en-US" sz="32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1) wait() method</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 wait() method causes current thread to release the lock and wait until either another thread invokes the notify() method or the notifyAll() method for this object, or a specified amount of time has elapsed.</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 current thread must own this object's monitor, so it must be called from the synchronized method only otherwise it will throw exception.</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58356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sym typeface="+mn-ea"/>
              </a:rPr>
              <a:t>Inter-thread Communication in Java :</a:t>
            </a:r>
            <a:endParaRPr lang="en-US" sz="32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2) notify() method</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The notify() method wakes up a single thread that is waiting on this object's monitor. If any threads are waiting on this object, one of them is chosen to be awakened. The choice is arbitrary and occurs at the discretion of the implementation.</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3) notifyAll() method</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Wakes up all threads that are waiting on this object's monitor.</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7857490" cy="1076325"/>
          </a:xfrm>
          <a:prstGeom prst="rect">
            <a:avLst/>
          </a:prstGeom>
          <a:noFill/>
        </p:spPr>
        <p:txBody>
          <a:bodyPr wrap="square" rtlCol="0" anchor="t">
            <a:spAutoFit/>
          </a:bodyPr>
          <a:p>
            <a:r>
              <a:rPr lang="en-US" sz="3200" b="1">
                <a:solidFill>
                  <a:srgbClr val="C00000"/>
                </a:solidFill>
                <a:latin typeface="Times New Roman" panose="02020603050405020304" pitchFamily="18" charset="0"/>
                <a:cs typeface="Times New Roman" panose="02020603050405020304" pitchFamily="18" charset="0"/>
                <a:sym typeface="+mn-ea"/>
              </a:rPr>
              <a:t>Understanding the process of inter-thread communication :</a:t>
            </a:r>
            <a:endParaRPr lang="en-US" sz="3200"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endParaRPr lang="en-US" b="1">
              <a:solidFill>
                <a:schemeClr val="tx1"/>
              </a:solidFill>
              <a:latin typeface="Times New Roman" panose="02020603050405020304" pitchFamily="18" charset="0"/>
              <a:cs typeface="Times New Roman" panose="02020603050405020304" pitchFamily="18" charset="0"/>
              <a:sym typeface="+mn-ea"/>
            </a:endParaRPr>
          </a:p>
        </p:txBody>
      </p:sp>
      <p:pic>
        <p:nvPicPr>
          <p:cNvPr id="4" name="Picture 3" descr="inter-thread-communication-in-java"/>
          <p:cNvPicPr>
            <a:picLocks noChangeAspect="1"/>
          </p:cNvPicPr>
          <p:nvPr/>
        </p:nvPicPr>
        <p:blipFill>
          <a:blip r:embed="rId1"/>
          <a:stretch>
            <a:fillRect/>
          </a:stretch>
        </p:blipFill>
        <p:spPr>
          <a:xfrm>
            <a:off x="533400" y="2590800"/>
            <a:ext cx="7729855" cy="329057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Understanding the process of inter-thread communication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The point to point explanation of the above diagram is as follows:</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1. Threads enter to acquire lock.</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2. Lock is acquired by on thread.</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3. Now thread goes to waiting state if you call wait() method on the object. Otherwise it releases the lock and exits.</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4. If you call notify() or notifyAll() method, thread moves to the notified state (runnable state).</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5. Now thread is available to acquire lock.</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6. After completion of the task, thread releases the lock and exits the monitor state of the object.</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Understanding the process of inter-thread communication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sym typeface="+mn-ea"/>
              </a:rPr>
              <a:t>Why wait(), notify() and notifyAll() methods are defined in Object class not Thread class?</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It is because they are related to lock and object has a lock.</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Example of Inter Thread Communication in Java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chemeClr val="tx1"/>
                </a:solidFill>
                <a:latin typeface="Times New Roman" panose="02020603050405020304" pitchFamily="18" charset="0"/>
                <a:cs typeface="Times New Roman" panose="02020603050405020304" pitchFamily="18" charset="0"/>
                <a:sym typeface="+mn-ea"/>
              </a:rPr>
              <a:t>class Customer{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int amount=10000;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synchronized void withdraw(int amount){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System.out.println("going to withdraw...");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if(this.amount&lt;amount){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System.out.println("Less balance; waiting for deposit...");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try{wait();}catch(Exception e){}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this.amount-=amount;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System.out.println("withdraw completed...");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Example of Inter Thread Communication in Java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latin typeface="Times New Roman" panose="02020603050405020304" pitchFamily="18" charset="0"/>
                <a:cs typeface="Times New Roman" panose="02020603050405020304" pitchFamily="18" charset="0"/>
                <a:sym typeface="+mn-ea"/>
              </a:rPr>
              <a:t>synchronized void deposit(int amount){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System.out.println("going to deposit...");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this.amount+=amount;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System.out.println("deposit completed... ");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notify();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class Test{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public static void main(String args[]){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solidFill>
                  <a:schemeClr val="tx1"/>
                </a:solidFill>
                <a:latin typeface="Times New Roman" panose="02020603050405020304" pitchFamily="18" charset="0"/>
                <a:cs typeface="Times New Roman" panose="02020603050405020304" pitchFamily="18" charset="0"/>
                <a:sym typeface="+mn-ea"/>
              </a:rPr>
              <a:t>final Customer c=new Customer();    </a:t>
            </a:r>
            <a:endParaRPr lang="en-US" b="1">
              <a:solidFill>
                <a:schemeClr val="tx1"/>
              </a:solidFill>
              <a:latin typeface="Times New Roman" panose="02020603050405020304" pitchFamily="18" charset="0"/>
              <a:cs typeface="Times New Roman" panose="02020603050405020304" pitchFamily="18" charset="0"/>
              <a:sym typeface="+mn-ea"/>
            </a:endParaRPr>
          </a:p>
          <a:p>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Example of Inter Thread Communication in Java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endParaRPr lang="en-US" b="1">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new Thread(){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run(){c.withdraw(15000);}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}.start();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new Thread(){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public void run(){c.deposit(10000);}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}.start();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a:p>
            <a:r>
              <a:rPr lang="en-US" b="1">
                <a:latin typeface="Times New Roman" panose="02020603050405020304" pitchFamily="18" charset="0"/>
                <a:cs typeface="Times New Roman" panose="02020603050405020304" pitchFamily="18" charset="0"/>
                <a:sym typeface="+mn-ea"/>
              </a:rPr>
              <a:t>}}    </a:t>
            </a:r>
            <a:endParaRPr lang="en-US" b="1">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Text Box 4"/>
          <p:cNvSpPr txBox="1">
            <a:spLocks noChangeArrowheads="1"/>
          </p:cNvSpPr>
          <p:nvPr/>
        </p:nvSpPr>
        <p:spPr bwMode="auto">
          <a:xfrm>
            <a:off x="421005" y="271780"/>
            <a:ext cx="5486400" cy="583565"/>
          </a:xfrm>
          <a:prstGeom prst="rect">
            <a:avLst/>
          </a:prstGeom>
          <a:noFill/>
          <a:ln w="9525">
            <a:no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0" lang="en-US" sz="3200" kern="1200" cap="none" spc="0" normalizeH="0" baseline="0" noProof="0">
                <a:solidFill>
                  <a:srgbClr val="993300"/>
                </a:solidFill>
                <a:latin typeface="Impact" panose="020B0806030902050204" pitchFamily="34" charset="0"/>
                <a:ea typeface="+mn-ea"/>
                <a:cs typeface="+mn-cs"/>
              </a:rPr>
              <a:t>Multithreading in Java</a:t>
            </a:r>
            <a:endParaRPr kumimoji="0" lang="en-US" sz="3200" kern="1200" cap="none" spc="0" normalizeH="0" baseline="0" noProof="0">
              <a:solidFill>
                <a:srgbClr val="993300"/>
              </a:solidFill>
              <a:latin typeface="Impact" panose="020B0806030902050204" pitchFamily="34" charset="0"/>
              <a:ea typeface="+mn-ea"/>
              <a:cs typeface="+mn-cs"/>
            </a:endParaRPr>
          </a:p>
        </p:txBody>
      </p:sp>
      <p:sp>
        <p:nvSpPr>
          <p:cNvPr id="6149" name="Line 5"/>
          <p:cNvSpPr/>
          <p:nvPr/>
        </p:nvSpPr>
        <p:spPr>
          <a:xfrm>
            <a:off x="304800" y="1066800"/>
            <a:ext cx="8610600" cy="0"/>
          </a:xfrm>
          <a:prstGeom prst="line">
            <a:avLst/>
          </a:prstGeom>
          <a:ln w="9525" cap="flat" cmpd="sng">
            <a:solidFill>
              <a:srgbClr val="CC3300"/>
            </a:solidFill>
            <a:prstDash val="solid"/>
            <a:headEnd type="none" w="med" len="med"/>
            <a:tailEnd type="none" w="med" len="med"/>
          </a:ln>
        </p:spPr>
      </p:sp>
      <p:sp>
        <p:nvSpPr>
          <p:cNvPr id="2" name="Text Box 1"/>
          <p:cNvSpPr txBox="1"/>
          <p:nvPr/>
        </p:nvSpPr>
        <p:spPr>
          <a:xfrm>
            <a:off x="304800" y="1268730"/>
            <a:ext cx="8509635" cy="460375"/>
          </a:xfrm>
          <a:prstGeom prst="rect">
            <a:avLst/>
          </a:prstGeom>
          <a:noFill/>
        </p:spPr>
        <p:txBody>
          <a:bodyPr wrap="square" rtlCol="0" anchor="t">
            <a:spAutoFit/>
          </a:bodyPr>
          <a:p>
            <a:r>
              <a:rPr lang="en-US" b="1">
                <a:solidFill>
                  <a:srgbClr val="C00000"/>
                </a:solidFill>
                <a:latin typeface="Times New Roman" panose="02020603050405020304" pitchFamily="18" charset="0"/>
                <a:cs typeface="Times New Roman" panose="02020603050405020304" pitchFamily="18" charset="0"/>
                <a:sym typeface="+mn-ea"/>
              </a:rPr>
              <a:t>Example of Inter Thread Communication in Java :</a:t>
            </a:r>
            <a:endParaRPr lang="en-US" b="1">
              <a:solidFill>
                <a:srgbClr val="C0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59715" y="1852295"/>
            <a:ext cx="8597265" cy="4828540"/>
          </a:xfrm>
          <a:prstGeom prst="rect">
            <a:avLst/>
          </a:prstGeom>
          <a:noFill/>
        </p:spPr>
        <p:txBody>
          <a:bodyPr wrap="square" rtlCol="0" anchor="t">
            <a:noAutofit/>
          </a:bodyPr>
          <a:p>
            <a:r>
              <a:rPr lang="en-US" b="1">
                <a:solidFill>
                  <a:srgbClr val="00B050"/>
                </a:solidFill>
                <a:latin typeface="Times New Roman" panose="02020603050405020304" pitchFamily="18" charset="0"/>
                <a:cs typeface="Times New Roman" panose="02020603050405020304" pitchFamily="18" charset="0"/>
                <a:sym typeface="+mn-ea"/>
              </a:rPr>
              <a:t>Output:</a:t>
            </a:r>
            <a:endParaRPr lang="en-US" b="1">
              <a:solidFill>
                <a:srgbClr val="00B050"/>
              </a:solidFill>
              <a:latin typeface="Times New Roman" panose="02020603050405020304" pitchFamily="18" charset="0"/>
              <a:cs typeface="Times New Roman" panose="02020603050405020304" pitchFamily="18" charset="0"/>
              <a:sym typeface="+mn-ea"/>
            </a:endParaRPr>
          </a:p>
          <a:p>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going to withdraw...</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Less balance; waiting for deposit...</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going to deposit...</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deposit completed...</a:t>
            </a:r>
            <a:endParaRPr lang="en-US" b="1">
              <a:solidFill>
                <a:srgbClr val="00B050"/>
              </a:solidFill>
              <a:latin typeface="Times New Roman" panose="02020603050405020304" pitchFamily="18" charset="0"/>
              <a:cs typeface="Times New Roman" panose="02020603050405020304" pitchFamily="18" charset="0"/>
              <a:sym typeface="+mn-ea"/>
            </a:endParaRPr>
          </a:p>
          <a:p>
            <a:r>
              <a:rPr lang="en-US" b="1">
                <a:solidFill>
                  <a:srgbClr val="00B050"/>
                </a:solidFill>
                <a:latin typeface="Times New Roman" panose="02020603050405020304" pitchFamily="18" charset="0"/>
                <a:cs typeface="Times New Roman" panose="02020603050405020304" pitchFamily="18" charset="0"/>
                <a:sym typeface="+mn-ea"/>
              </a:rPr>
              <a:t>withdraw completed</a:t>
            </a:r>
            <a:endParaRPr lang="en-US" b="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LiquidGold">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fontScheme name="LiquidGol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LiquidGol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iquidGol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iquidGol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iquidGol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iquidGol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iquidGol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iquidGol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LiquidGold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C:\WINNT\Profiles\Administrator\Application Data\Microsoft\Templates\LiquidGold.pot</Template>
  <TotalTime>0</TotalTime>
  <Words>37534</Words>
  <Application>WPS Presentation</Application>
  <PresentationFormat/>
  <Paragraphs>1383</Paragraphs>
  <Slides>114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114</vt:i4>
      </vt:variant>
    </vt:vector>
  </HeadingPairs>
  <TitlesOfParts>
    <vt:vector size="123" baseType="lpstr">
      <vt:lpstr>Arial</vt:lpstr>
      <vt:lpstr>SimSun</vt:lpstr>
      <vt:lpstr>Wingdings</vt:lpstr>
      <vt:lpstr>Impact</vt:lpstr>
      <vt:lpstr>Times New Roman</vt:lpstr>
      <vt:lpstr>Microsoft YaHei</vt:lpstr>
      <vt:lpstr>Arial Unicode MS</vt:lpstr>
      <vt:lpstr>Calibri</vt:lpstr>
      <vt:lpstr>LiquidGold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comp1</dc:creator>
  <cp:lastModifiedBy>KIIT0001</cp:lastModifiedBy>
  <cp:revision>447</cp:revision>
  <dcterms:created xsi:type="dcterms:W3CDTF">2001-06-04T11:43:00Z</dcterms:created>
  <dcterms:modified xsi:type="dcterms:W3CDTF">2024-03-14T07:16:22Z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AAF2E5C78E0D402AB76A6D438E81BCCA_12</vt:lpwstr>
  </property>
</Properties>
</file>