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3"/>
  </p:notesMasterIdLst>
  <p:sldIdLst>
    <p:sldId id="256" r:id="rId3"/>
    <p:sldId id="257" r:id="rId4"/>
    <p:sldId id="458" r:id="rId5"/>
    <p:sldId id="258" r:id="rId6"/>
    <p:sldId id="259" r:id="rId7"/>
    <p:sldId id="260" r:id="rId8"/>
    <p:sldId id="261" r:id="rId9"/>
    <p:sldId id="263" r:id="rId10"/>
    <p:sldId id="460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461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  <p:sldId id="377" r:id="rId106"/>
    <p:sldId id="462" r:id="rId107"/>
    <p:sldId id="463" r:id="rId108"/>
    <p:sldId id="464" r:id="rId109"/>
    <p:sldId id="465" r:id="rId110"/>
    <p:sldId id="466" r:id="rId111"/>
    <p:sldId id="467" r:id="rId112"/>
    <p:sldId id="468" r:id="rId113"/>
    <p:sldId id="469" r:id="rId114"/>
    <p:sldId id="470" r:id="rId115"/>
    <p:sldId id="471" r:id="rId116"/>
    <p:sldId id="405" r:id="rId117"/>
    <p:sldId id="406" r:id="rId118"/>
    <p:sldId id="407" r:id="rId119"/>
    <p:sldId id="408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</p:sldIdLst>
  <p:sldSz cx="9144000" cy="6858000" type="screen4x3"/>
  <p:notesSz cx="6858000" cy="9144000"/>
  <p:custShowLst>
    <p:custShow name="Custom Show 1" id="0">
      <p:sldLst>
        <p:sld r:id="rId3"/>
        <p:sld r:id="rId4"/>
        <p:sld r:id="rId6"/>
        <p:sld r:id="rId7"/>
        <p:sld r:id="rId8"/>
        <p:sld r:id="rId9"/>
        <p:sld r:id="rId10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  <p:sld r:id="rId70"/>
        <p:sld r:id="rId72"/>
        <p:sld r:id="rId73"/>
        <p:sld r:id="rId74"/>
        <p:sld r:id="rId75"/>
        <p:sld r:id="rId76"/>
        <p:sld r:id="rId77"/>
        <p:sld r:id="rId78"/>
        <p:sld r:id="rId79"/>
        <p:sld r:id="rId80"/>
        <p:sld r:id="rId81"/>
        <p:sld r:id="rId82"/>
      </p:sldLst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Helvetica" pitchFamily="34" charset="0"/>
        <a:ea typeface="Times New Roman" panose="02020603050405020304" pitchFamily="18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68" end="94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9626"/>
    <p:restoredTop sz="94685"/>
  </p:normalViewPr>
  <p:slideViewPr>
    <p:cSldViewPr showGuides="1">
      <p:cViewPr>
        <p:scale>
          <a:sx n="75" d="100"/>
          <a:sy n="75" d="100"/>
        </p:scale>
        <p:origin x="-63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48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6" Type="http://schemas.openxmlformats.org/officeDocument/2006/relationships/tableStyles" Target="tableStyles.xml"/><Relationship Id="rId135" Type="http://schemas.openxmlformats.org/officeDocument/2006/relationships/viewProps" Target="viewProps.xml"/><Relationship Id="rId134" Type="http://schemas.openxmlformats.org/officeDocument/2006/relationships/presProps" Target="presProps.xml"/><Relationship Id="rId133" Type="http://schemas.openxmlformats.org/officeDocument/2006/relationships/notesMaster" Target="notesMasters/notesMaster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8114" name="Header Placeholder 2181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b="0" dirty="0"/>
          </a:p>
        </p:txBody>
      </p:sp>
      <p:sp>
        <p:nvSpPr>
          <p:cNvPr id="218115" name="Date Placeholder 21811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b="0" dirty="0"/>
          </a:p>
        </p:txBody>
      </p:sp>
      <p:sp>
        <p:nvSpPr>
          <p:cNvPr id="218116" name="Slide Image Placeholder 218115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117" name="Text Placeholder 218116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18118" name="Footer Placeholder 21811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US" sz="1200" b="0" dirty="0"/>
          </a:p>
        </p:txBody>
      </p:sp>
      <p:sp>
        <p:nvSpPr>
          <p:cNvPr id="218119" name="Slide Number Placeholder 21811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Text Box 9217"/>
          <p:cNvSpPr txBox="1"/>
          <p:nvPr/>
        </p:nvSpPr>
        <p:spPr>
          <a:xfrm>
            <a:off x="7086600" y="6324600"/>
            <a:ext cx="1981200" cy="487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sz="14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sz="1200" b="0">
                <a:latin typeface="Times New Roman" panose="02020603050405020304" pitchFamily="18" charset="0"/>
                <a:ea typeface="Times New Roman" panose="02020603050405020304" pitchFamily="18" charset="0"/>
              </a:rPr>
              <a:t> 2003 Prentice Hall, Inc.</a:t>
            </a:r>
            <a:br>
              <a:rPr sz="1200" b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sz="1200" b="0">
                <a:latin typeface="Times New Roman" panose="02020603050405020304" pitchFamily="18" charset="0"/>
                <a:ea typeface="Times New Roman" panose="02020603050405020304" pitchFamily="18" charset="0"/>
              </a:rPr>
              <a:t>All rights reserved.</a:t>
            </a:r>
            <a:endParaRPr sz="1200" b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19" name="Text Box 9218"/>
          <p:cNvSpPr txBox="1"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sz="2000" b="0" u="sng">
                <a:solidFill>
                  <a:srgbClr val="000000"/>
                </a:solidFill>
                <a:latin typeface="AvantGarde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2000" b="0" u="sng">
              <a:solidFill>
                <a:srgbClr val="000000"/>
              </a:solidFill>
              <a:latin typeface="AvantGarde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9220" name="Group 9219"/>
          <p:cNvGrpSpPr/>
          <p:nvPr/>
        </p:nvGrpSpPr>
        <p:grpSpPr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9221" name="Action Button: Back or Previous 9220">
              <a:hlinkClick r:id="" action="ppaction://hlinkshowjump?jump=previousslide"/>
            </p:cNvPr>
            <p:cNvSpPr/>
            <p:nvPr userDrawn="1"/>
          </p:nvSpPr>
          <p:spPr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2" name="Action Button: Back or Previous 9221">
              <a:hlinkClick r:id="" action="ppaction://hlinkshowjump?jump=nextslide"/>
            </p:cNvPr>
            <p:cNvSpPr/>
            <p:nvPr userDrawn="1"/>
          </p:nvSpPr>
          <p:spPr>
            <a:xfrm rot="162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9223" name="Rectangles 9222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sz="1400" b="1" dirty="0">
              <a:latin typeface="AvantGarde" pitchFamily="34" charset="0"/>
              <a:ea typeface="Times New Roman" panose="02020603050405020304" pitchFamily="18" charset="0"/>
            </a:endParaRPr>
          </a:p>
        </p:txBody>
      </p:sp>
      <p:sp>
        <p:nvSpPr>
          <p:cNvPr id="9224" name="Subtitle 9223"/>
          <p:cNvSpPr>
            <a:spLocks noGrp="1"/>
          </p:cNvSpPr>
          <p:nvPr>
            <p:ph type="subTitle" sz="quarter" idx="1"/>
          </p:nvPr>
        </p:nvSpPr>
        <p:spPr>
          <a:xfrm>
            <a:off x="73025" y="227013"/>
            <a:ext cx="6937375" cy="63992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anchor="t" anchorCtr="0"/>
          <a:lstStyle>
            <a:lvl1pPr marL="0" lvl="0" indent="0">
              <a:buClrTx/>
              <a:buSzTx/>
              <a:buFontTx/>
              <a:buNone/>
              <a:defRPr sz="1100">
                <a:latin typeface="Lucida Console" panose="020B0609040504020204" pitchFamily="49" charset="0"/>
              </a:defRPr>
            </a:lvl1pPr>
            <a:lvl2pPr marL="457200" lvl="1" indent="0" algn="ctr">
              <a:buClrTx/>
              <a:buSzTx/>
              <a:buFontTx/>
              <a:buNone/>
              <a:defRPr sz="1100">
                <a:latin typeface="Lucida Console" panose="020B0609040504020204" pitchFamily="49" charset="0"/>
              </a:defRPr>
            </a:lvl2pPr>
            <a:lvl3pPr marL="914400" lvl="2" indent="0" algn="ctr">
              <a:buClrTx/>
              <a:buSzTx/>
              <a:buFontTx/>
              <a:buNone/>
              <a:defRPr sz="1100">
                <a:latin typeface="Lucida Console" panose="020B0609040504020204" pitchFamily="49" charset="0"/>
              </a:defRPr>
            </a:lvl3pPr>
            <a:lvl4pPr marL="1371600" lvl="3" indent="0" algn="ctr">
              <a:buClrTx/>
              <a:buSzTx/>
              <a:buFontTx/>
              <a:buNone/>
              <a:defRPr sz="1100">
                <a:latin typeface="Lucida Console" panose="020B0609040504020204" pitchFamily="49" charset="0"/>
              </a:defRPr>
            </a:lvl4pPr>
            <a:lvl5pPr marL="1828800" lvl="4" indent="0" algn="ctr">
              <a:buClrTx/>
              <a:buSzTx/>
              <a:buFontTx/>
              <a:buNone/>
              <a:defRPr sz="1100">
                <a:latin typeface="Lucida Console" panose="020B0609040504020204" pitchFamily="49" charset="0"/>
              </a:defRPr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9225" name="Slide Number Placeholder 9224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 b="0"/>
            </a:lvl1pPr>
          </a:lstStyle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Title 9225"/>
          <p:cNvSpPr>
            <a:spLocks noGrp="1"/>
          </p:cNvSpPr>
          <p:nvPr>
            <p:ph type="ctrTitle" sz="quarter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lvl="0" algn="l">
              <a:buClrTx/>
              <a:buSzTx/>
              <a:buFontTx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08476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24" y="1219200"/>
            <a:ext cx="3808476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Title</a:t>
            </a:r>
            <a:endParaRPr dirty="0"/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8196" name="Text Box 8195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sz="14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sz="1200" b="0">
                <a:latin typeface="Times New Roman" panose="02020603050405020304" pitchFamily="18" charset="0"/>
                <a:ea typeface="Times New Roman" panose="02020603050405020304" pitchFamily="18" charset="0"/>
              </a:rPr>
              <a:t> 2003 Prentice Hall, Inc.  All rights reserved.</a:t>
            </a:r>
            <a:endParaRPr sz="1200" b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7" name="Action Button: Forward or Next 8196">
            <a:hlinkClick r:id="" action="ppaction://hlinkshowjump?jump=nextslide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198" name="Action Button: Forward or Next 8197">
            <a:hlinkClick r:id="" action="ppaction://hlinkshowjump?jump=previousslide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199" name="Slide Number Placeholder 8198"/>
          <p:cNvSpPr>
            <a:spLocks noGrp="1"/>
          </p:cNvSpPr>
          <p:nvPr>
            <p:ph type="sldNum" sz="quarter" idx="4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FF33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1600" b="1" i="0" u="none" kern="1200" baseline="0">
          <a:solidFill>
            <a:schemeClr val="tx1"/>
          </a:solidFill>
          <a:latin typeface="Helvetica" pitchFamily="34" charset="0"/>
          <a:ea typeface="Times New Roman" panose="02020603050405020304" pitchFamily="18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s 5122"/>
          <p:cNvSpPr/>
          <p:nvPr/>
        </p:nvSpPr>
        <p:spPr>
          <a:xfrm>
            <a:off x="685800" y="1752600"/>
            <a:ext cx="7772400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  	Introduction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13.2  	Overview of Swing Components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13.3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13.4  	Event Handling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13.5  	</a:t>
            </a:r>
            <a:r>
              <a:rPr sz="18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TextFields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13.6  	How Event Handling Works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13.7  	</a:t>
            </a:r>
            <a:r>
              <a:rPr sz="1800" b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13.8  	</a:t>
            </a:r>
            <a:r>
              <a:rPr sz="1800" b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JCheckBox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800" b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13.9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13.10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JList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13.12  	Mouse Event Handling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13.13  	Adapter Classes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13.14  	Key Event Handling</a:t>
            </a:r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itle 512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/>
          <a:p>
            <a:r>
              <a:rPr sz="3600" b="0">
                <a:solidFill>
                  <a:schemeClr val="tx1"/>
                </a:solidFill>
                <a:latin typeface="Times New Roman" panose="02020603050405020304" pitchFamily="18" charset="0"/>
              </a:rPr>
              <a:t>Chapters 13-14 - Graphical User Interface Components</a:t>
            </a:r>
            <a:endParaRPr sz="3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Title 143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sz="2600">
                <a:solidFill>
                  <a:srgbClr val="FF0000"/>
                </a:solidFill>
              </a:rPr>
              <a:t>13.3  </a:t>
            </a:r>
            <a:r>
              <a:rPr sz="2600" b="0" err="1">
                <a:solidFill>
                  <a:srgbClr val="FF0000"/>
                </a:solidFill>
                <a:latin typeface="Lucida Console" panose="020B0609040504020204" pitchFamily="49" charset="0"/>
              </a:rPr>
              <a:t>JLabel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Label</a:t>
            </a:r>
          </a:p>
          <a:p>
            <a:pPr lvl="1"/>
            <a:r>
              <a:t>Provide text on GUI</a:t>
            </a:r>
          </a:p>
          <a:p>
            <a:pPr lvl="1"/>
            <a:r>
              <a:t>Defined with class </a:t>
            </a:r>
            <a:r>
              <a:rPr err="1">
                <a:latin typeface="Lucida Console" panose="020B0609040504020204" pitchFamily="49" charset="0"/>
              </a:rPr>
              <a:t>JLabel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Can display:</a:t>
            </a:r>
          </a:p>
          <a:p>
            <a:pPr lvl="2"/>
            <a:r>
              <a:t>Single line of read-only text</a:t>
            </a:r>
          </a:p>
          <a:p>
            <a:pPr lvl="2"/>
            <a:r>
              <a:t>Image</a:t>
            </a:r>
          </a:p>
          <a:p>
            <a:pPr lvl="2"/>
            <a:r>
              <a:t>Text and image</a:t>
            </a:r>
          </a:p>
          <a:p>
            <a:pPr lvl="2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setToolTipText</a:t>
            </a:r>
            <a:r>
              <a:rPr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method (from </a:t>
            </a:r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JComponent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) specifies </a:t>
            </a:r>
            <a:r>
              <a:t>text that appears when user moves cursor over </a:t>
            </a:r>
            <a:r>
              <a:rPr err="1">
                <a:latin typeface="Lucida Console" panose="020B0609040504020204" pitchFamily="49" charset="0"/>
              </a:rPr>
              <a:t>JLabel </a:t>
            </a:r>
            <a:endParaRPr err="1">
              <a:latin typeface="Lucida Console" panose="020B0609040504020204" pitchFamily="49" charset="0"/>
            </a:endParaRPr>
          </a:p>
          <a:p>
            <a:pPr lvl="2"/>
            <a:endParaRPr err="1"/>
          </a:p>
          <a:p>
            <a:pPr lvl="2"/>
            <a:endParaRPr err="1"/>
          </a:p>
          <a:p>
            <a:pPr lvl="1">
              <a:buNone/>
            </a:pPr>
            <a:endParaRPr err="1"/>
          </a:p>
          <a:p>
            <a:endParaRPr err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4" name="Title 12595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5955" name="Subtitle 12595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7447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used by layout manager to determine preferred size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Dimension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getPreferredSize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Dimension(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used by layout manager to determine minimum size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Dimension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getMinimumSize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getPreferredSize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78" name="Title 12697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18-19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22-23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6979" name="Subtitle 12697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14.8: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JSliders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size an oval.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"Slider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                  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Color.YELLOW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control diameter value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.HORIZONTAL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setMajorTickSpacing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setPaintTicks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26980" name="Group 126979"/>
          <p:cNvGrpSpPr/>
          <p:nvPr/>
        </p:nvGrpSpPr>
        <p:grpSpPr>
          <a:xfrm>
            <a:off x="3048000" y="2743200"/>
            <a:ext cx="4419600" cy="1143000"/>
            <a:chOff x="1920" y="1728"/>
            <a:chExt cx="2784" cy="720"/>
          </a:xfrm>
        </p:grpSpPr>
        <p:sp>
          <p:nvSpPr>
            <p:cNvPr id="126981" name="Straight Connector 126980"/>
            <p:cNvSpPr/>
            <p:nvPr/>
          </p:nvSpPr>
          <p:spPr>
            <a:xfrm flipH="1">
              <a:off x="1920" y="1920"/>
              <a:ext cx="96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6982" name="Text Box 126981"/>
            <p:cNvSpPr txBox="1"/>
            <p:nvPr/>
          </p:nvSpPr>
          <p:spPr>
            <a:xfrm>
              <a:off x="2880" y="1728"/>
              <a:ext cx="182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OvalPanel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object and set background to yellow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983" name="Straight Connector 126982"/>
            <p:cNvSpPr/>
            <p:nvPr/>
          </p:nvSpPr>
          <p:spPr>
            <a:xfrm flipH="1">
              <a:off x="2496" y="1920"/>
              <a:ext cx="38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6984" name="Group 126983"/>
          <p:cNvGrpSpPr/>
          <p:nvPr/>
        </p:nvGrpSpPr>
        <p:grpSpPr>
          <a:xfrm>
            <a:off x="5029200" y="3657600"/>
            <a:ext cx="3962400" cy="990600"/>
            <a:chOff x="3168" y="2592"/>
            <a:chExt cx="2496" cy="624"/>
          </a:xfrm>
        </p:grpSpPr>
        <p:sp>
          <p:nvSpPr>
            <p:cNvPr id="126985" name="Text Box 126984"/>
            <p:cNvSpPr txBox="1"/>
            <p:nvPr/>
          </p:nvSpPr>
          <p:spPr>
            <a:xfrm>
              <a:off x="3456" y="2592"/>
              <a:ext cx="2208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horizontal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JSlider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object with min. value of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max. value of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and initial thumb location at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26986" name="Straight Connector 126985"/>
            <p:cNvSpPr/>
            <p:nvPr/>
          </p:nvSpPr>
          <p:spPr>
            <a:xfrm flipH="1">
              <a:off x="3168" y="2880"/>
              <a:ext cx="2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2" name="Title 12800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8003" name="Subtitle 12800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register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listener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addChangeListener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ChangeListener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change in slider value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ChangeEvent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 )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setDiameter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diameterSlider.getValue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addChangeListener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attach components to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diameterSlider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BorderLayout.SOUTH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220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270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28004" name="Group 128003"/>
          <p:cNvGrpSpPr/>
          <p:nvPr/>
        </p:nvGrpSpPr>
        <p:grpSpPr>
          <a:xfrm>
            <a:off x="3733800" y="152400"/>
            <a:ext cx="3733800" cy="835025"/>
            <a:chOff x="2688" y="96"/>
            <a:chExt cx="2352" cy="526"/>
          </a:xfrm>
        </p:grpSpPr>
        <p:sp>
          <p:nvSpPr>
            <p:cNvPr id="128005" name="Text Box 128004"/>
            <p:cNvSpPr txBox="1"/>
            <p:nvPr/>
          </p:nvSpPr>
          <p:spPr>
            <a:xfrm>
              <a:off x="3456" y="96"/>
              <a:ext cx="158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anonymous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ChangeListener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object to handle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JSlider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events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006" name="Straight Connector 128005"/>
            <p:cNvSpPr/>
            <p:nvPr/>
          </p:nvSpPr>
          <p:spPr>
            <a:xfrm flipH="1">
              <a:off x="2688" y="3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8007" name="Group 128006"/>
          <p:cNvGrpSpPr/>
          <p:nvPr/>
        </p:nvGrpSpPr>
        <p:grpSpPr>
          <a:xfrm>
            <a:off x="4953000" y="2057400"/>
            <a:ext cx="3657600" cy="1063625"/>
            <a:chOff x="3120" y="864"/>
            <a:chExt cx="2304" cy="670"/>
          </a:xfrm>
        </p:grpSpPr>
        <p:sp>
          <p:nvSpPr>
            <p:cNvPr id="128008" name="Straight Connector 128007"/>
            <p:cNvSpPr/>
            <p:nvPr/>
          </p:nvSpPr>
          <p:spPr>
            <a:xfrm flipH="1" flipV="1">
              <a:off x="3120" y="864"/>
              <a:ext cx="57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8009" name="Text Box 128008"/>
            <p:cNvSpPr txBox="1"/>
            <p:nvPr/>
          </p:nvSpPr>
          <p:spPr>
            <a:xfrm>
              <a:off x="3678" y="1008"/>
              <a:ext cx="1746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accesses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JSlider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set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OvalPanel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’s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according to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JSlider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value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26" name="Title 12902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9027" name="Subtitle 12902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52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SliderDemo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129028" name="Picture 129027" descr="14_0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305050"/>
            <a:ext cx="2095500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29" name="Picture 129028" descr="14_0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305050"/>
            <a:ext cx="2095500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074" name="Title 1310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14.7  Using Menus with Frames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075" name="Text Placeholder 131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JMenu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Allows for performing actions without cluttering GUI</a:t>
            </a:r>
          </a:p>
          <a:p>
            <a:pPr lvl="1"/>
            <a:r>
              <a:t>Can be used for </a:t>
            </a:r>
            <a:r>
              <a:rPr err="1">
                <a:latin typeface="Lucida Console" panose="020B0609040504020204" pitchFamily="49" charset="0"/>
              </a:rPr>
              <a:t>JFrame</a:t>
            </a:r>
            <a:r>
              <a:t> or </a:t>
            </a:r>
            <a:r>
              <a:rPr err="1">
                <a:latin typeface="Lucida Console" panose="020B0609040504020204" pitchFamily="49" charset="0"/>
              </a:rPr>
              <a:t>JApplet</a:t>
            </a:r>
            <a:r>
              <a:t> objects</a:t>
            </a:r>
          </a:p>
          <a:p>
            <a:pPr lvl="1"/>
            <a:r>
              <a:t>Contained by menu bar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JMenuBar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t>(requires </a:t>
            </a:r>
            <a:r>
              <a:rPr err="1">
                <a:latin typeface="Lucida Console" panose="020B0609040504020204" pitchFamily="49" charset="0"/>
              </a:rPr>
              <a:t>setJMenuBar</a:t>
            </a:r>
            <a:r>
              <a:t>)</a:t>
            </a:r>
          </a:p>
          <a:p>
            <a:pPr lvl="1"/>
            <a:r>
              <a:t>Comprised of menu items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JMenuItem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JCheckBoxMenuItem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JRadioButtonMenuItem</a:t>
            </a:r>
            <a:endParaRPr err="1">
              <a:latin typeface="Lucida Console" panose="020B0609040504020204" pitchFamily="49" charset="0"/>
            </a:endParaRPr>
          </a:p>
          <a:p>
            <a:pPr lvl="1"/>
            <a:endParaRPr err="1"/>
          </a:p>
          <a:p>
            <a:endParaRPr err="1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234" name="Title 2232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14.7  Using Menus with Frames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235" name="Text Placeholder 2232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JMenu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When menu is clicked, expands to show menu items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JMenuItem</a:t>
            </a:r>
            <a:r>
              <a:t> can be a </a:t>
            </a:r>
            <a:r>
              <a:rPr err="1">
                <a:latin typeface="Lucida Console" panose="020B0609040504020204" pitchFamily="49" charset="0"/>
              </a:rPr>
              <a:t>JMenu</a:t>
            </a:r>
            <a:r>
              <a:t> to have a sub-menu</a:t>
            </a:r>
            <a:r>
              <a:rPr>
                <a:latin typeface="Lucida Console" panose="020B0609040504020204" pitchFamily="49" charset="0"/>
              </a:rPr>
              <a:t> 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addActionListener</a:t>
            </a:r>
            <a:r>
              <a:t> for each menu item</a:t>
            </a:r>
          </a:p>
          <a:p>
            <a:pPr lvl="2"/>
          </a:p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258" name="Title 22425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4259" name="Subtitle 22425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14.9: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menus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colorValues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=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Color.BLACK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Color.BLUE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Color.RED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Color.GREEN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JRadioButtonMenuItem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[], fonts[];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JCheckBoxMenuItem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JLabel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ButtonGroup fontGroup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"Using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File menu and its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 fileMenu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"File"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fileMenu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'F'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24260" name="Group 224259"/>
          <p:cNvGrpSpPr/>
          <p:nvPr/>
        </p:nvGrpSpPr>
        <p:grpSpPr>
          <a:xfrm>
            <a:off x="4038600" y="4454525"/>
            <a:ext cx="2593975" cy="346075"/>
            <a:chOff x="2928" y="3120"/>
            <a:chExt cx="1634" cy="218"/>
          </a:xfrm>
        </p:grpSpPr>
        <p:sp>
          <p:nvSpPr>
            <p:cNvPr id="224261" name="Straight Connector 224260"/>
            <p:cNvSpPr/>
            <p:nvPr/>
          </p:nvSpPr>
          <p:spPr>
            <a:xfrm flipH="1" flipV="1">
              <a:off x="2928" y="321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4262" name="Text Box 224261"/>
            <p:cNvSpPr txBox="1"/>
            <p:nvPr/>
          </p:nvSpPr>
          <p:spPr>
            <a:xfrm>
              <a:off x="3168" y="3120"/>
              <a:ext cx="139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282" name="Title 22528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36-38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46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5283" name="Subtitle 22528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About... menu item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JMenuItem aboutItem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"About..."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aboutItem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fileMenu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aboutItem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aboutItem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display message dialog when user selects About...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JOptionPane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showMessageDialog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is an example\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nof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using menus"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"About"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JOptionPane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.PLAIN_MESSAGE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addActionListener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Exit menu item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JMenuItem exitItem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"Exit"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exitItem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'x'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fileMenu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exitItem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exitItem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25284" name="Group 225283"/>
          <p:cNvGrpSpPr/>
          <p:nvPr/>
        </p:nvGrpSpPr>
        <p:grpSpPr>
          <a:xfrm>
            <a:off x="3657600" y="685800"/>
            <a:ext cx="3886200" cy="590550"/>
            <a:chOff x="2448" y="3792"/>
            <a:chExt cx="2448" cy="372"/>
          </a:xfrm>
        </p:grpSpPr>
        <p:sp>
          <p:nvSpPr>
            <p:cNvPr id="225285" name="Text Box 225284"/>
            <p:cNvSpPr txBox="1"/>
            <p:nvPr/>
          </p:nvSpPr>
          <p:spPr>
            <a:xfrm>
              <a:off x="2880" y="3792"/>
              <a:ext cx="201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>
                  <a:latin typeface="Helvetica" pitchFamily="34" charset="0"/>
                  <a:ea typeface="Times New Roman" panose="02020603050405020304" pitchFamily="18" charset="0"/>
                </a:rPr>
                <a:t>…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 be placed in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fileMenu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25286" name="Straight Connector 225285"/>
            <p:cNvSpPr/>
            <p:nvPr/>
          </p:nvSpPr>
          <p:spPr>
            <a:xfrm flipH="1" flipV="1">
              <a:off x="2448" y="3792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5287" name="Group 225286"/>
          <p:cNvGrpSpPr/>
          <p:nvPr/>
        </p:nvGrpSpPr>
        <p:grpSpPr>
          <a:xfrm>
            <a:off x="5029200" y="2362200"/>
            <a:ext cx="3276600" cy="1368425"/>
            <a:chOff x="3600" y="768"/>
            <a:chExt cx="2064" cy="862"/>
          </a:xfrm>
        </p:grpSpPr>
        <p:sp>
          <p:nvSpPr>
            <p:cNvPr id="225288" name="Straight Connector 225287"/>
            <p:cNvSpPr/>
            <p:nvPr/>
          </p:nvSpPr>
          <p:spPr>
            <a:xfrm flipH="1" flipV="1">
              <a:off x="3888" y="768"/>
              <a:ext cx="72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289" name="Text Box 225288"/>
            <p:cNvSpPr txBox="1"/>
            <p:nvPr/>
          </p:nvSpPr>
          <p:spPr>
            <a:xfrm>
              <a:off x="3936" y="1104"/>
              <a:ext cx="1728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>
                  <a:latin typeface="Helvetica" pitchFamily="34" charset="0"/>
                  <a:ea typeface="Times New Roman" panose="02020603050405020304" pitchFamily="18" charset="0"/>
                </a:rPr>
                <a:t>…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display message dialog with appropriate text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25290" name="Straight Connector 225289"/>
            <p:cNvSpPr/>
            <p:nvPr/>
          </p:nvSpPr>
          <p:spPr>
            <a:xfrm flipH="1" flipV="1">
              <a:off x="3600" y="1008"/>
              <a:ext cx="100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5291" name="Group 225290"/>
          <p:cNvGrpSpPr/>
          <p:nvPr/>
        </p:nvGrpSpPr>
        <p:grpSpPr>
          <a:xfrm>
            <a:off x="4724400" y="4286250"/>
            <a:ext cx="3429000" cy="590550"/>
            <a:chOff x="3360" y="2112"/>
            <a:chExt cx="2160" cy="372"/>
          </a:xfrm>
        </p:grpSpPr>
        <p:sp>
          <p:nvSpPr>
            <p:cNvPr id="225292" name="Text Box 225291"/>
            <p:cNvSpPr txBox="1"/>
            <p:nvPr/>
          </p:nvSpPr>
          <p:spPr>
            <a:xfrm>
              <a:off x="3840" y="2112"/>
              <a:ext cx="168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 be placed in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fileMenu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25293" name="Straight Connector 225292"/>
            <p:cNvSpPr/>
            <p:nvPr/>
          </p:nvSpPr>
          <p:spPr>
            <a:xfrm flipH="1">
              <a:off x="3360" y="230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6" name="Title 22630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64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69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6307" name="Subtitle 22630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terminate application when user clicks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exitItem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System.exit(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addActionListener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menu bar and attach it to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window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bar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setJMenuBar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bar );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bar.add(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fileMenu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Format menu, its submenus and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"Format"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'r'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Color submenu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String colors[]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"Black"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"Blue"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"Red"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"Green"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26308" name="Group 226307"/>
          <p:cNvGrpSpPr/>
          <p:nvPr/>
        </p:nvGrpSpPr>
        <p:grpSpPr>
          <a:xfrm>
            <a:off x="3124200" y="1066800"/>
            <a:ext cx="4114800" cy="742950"/>
            <a:chOff x="2256" y="3408"/>
            <a:chExt cx="2592" cy="468"/>
          </a:xfrm>
        </p:grpSpPr>
        <p:sp>
          <p:nvSpPr>
            <p:cNvPr id="226309" name="Text Box 226308"/>
            <p:cNvSpPr txBox="1"/>
            <p:nvPr/>
          </p:nvSpPr>
          <p:spPr>
            <a:xfrm>
              <a:off x="3360" y="3504"/>
              <a:ext cx="148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exit system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26310" name="Straight Connector 226309"/>
            <p:cNvSpPr/>
            <p:nvPr/>
          </p:nvSpPr>
          <p:spPr>
            <a:xfrm flipH="1" flipV="1">
              <a:off x="2784" y="3408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11" name="Straight Connector 226310"/>
            <p:cNvSpPr/>
            <p:nvPr/>
          </p:nvSpPr>
          <p:spPr>
            <a:xfrm flipH="1" flipV="1">
              <a:off x="2256" y="3600"/>
              <a:ext cx="110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6312" name="Group 226311"/>
          <p:cNvGrpSpPr/>
          <p:nvPr/>
        </p:nvGrpSpPr>
        <p:grpSpPr>
          <a:xfrm>
            <a:off x="3429000" y="2914650"/>
            <a:ext cx="3048000" cy="590550"/>
            <a:chOff x="2496" y="672"/>
            <a:chExt cx="1920" cy="372"/>
          </a:xfrm>
        </p:grpSpPr>
        <p:sp>
          <p:nvSpPr>
            <p:cNvPr id="226313" name="Text Box 226312"/>
            <p:cNvSpPr txBox="1"/>
            <p:nvPr/>
          </p:nvSpPr>
          <p:spPr>
            <a:xfrm>
              <a:off x="3072" y="672"/>
              <a:ext cx="134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JMenuBar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contain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6314" name="Straight Connector 226313"/>
            <p:cNvSpPr/>
            <p:nvPr/>
          </p:nvSpPr>
          <p:spPr>
            <a:xfrm flipH="1" flipV="1">
              <a:off x="2496" y="720"/>
              <a:ext cx="57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6315" name="Group 226314"/>
          <p:cNvGrpSpPr/>
          <p:nvPr/>
        </p:nvGrpSpPr>
        <p:grpSpPr>
          <a:xfrm>
            <a:off x="4343400" y="3844925"/>
            <a:ext cx="3429000" cy="346075"/>
            <a:chOff x="3168" y="1152"/>
            <a:chExt cx="2160" cy="218"/>
          </a:xfrm>
        </p:grpSpPr>
        <p:sp>
          <p:nvSpPr>
            <p:cNvPr id="226316" name="Straight Connector 226315"/>
            <p:cNvSpPr/>
            <p:nvPr/>
          </p:nvSpPr>
          <p:spPr>
            <a:xfrm flipH="1" flipV="1">
              <a:off x="3168" y="1248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17" name="Text Box 226316"/>
            <p:cNvSpPr txBox="1"/>
            <p:nvPr/>
          </p:nvSpPr>
          <p:spPr>
            <a:xfrm>
              <a:off x="3731" y="1152"/>
              <a:ext cx="1597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330" name="Title 22732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75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78-79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96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7331" name="Subtitle 22733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 colorMenu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"Color"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colorMenu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'C'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colors.length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colorGroup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ItemHandler itemHandler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color radio button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colors.length;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=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colors[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colorMenu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colorGroup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select first Color menu item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add format menu to menu bar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addSeparator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Font submenu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String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Monospaced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SansSerif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27332" name="Group 227331"/>
          <p:cNvGrpSpPr/>
          <p:nvPr/>
        </p:nvGrpSpPr>
        <p:grpSpPr>
          <a:xfrm>
            <a:off x="4191000" y="76200"/>
            <a:ext cx="3636963" cy="590550"/>
            <a:chOff x="2989" y="1824"/>
            <a:chExt cx="2291" cy="372"/>
          </a:xfrm>
        </p:grpSpPr>
        <p:sp>
          <p:nvSpPr>
            <p:cNvPr id="227333" name="Straight Connector 227332"/>
            <p:cNvSpPr/>
            <p:nvPr/>
          </p:nvSpPr>
          <p:spPr>
            <a:xfrm flipH="1" flipV="1">
              <a:off x="2989" y="2016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7334" name="Text Box 227333"/>
            <p:cNvSpPr txBox="1"/>
            <p:nvPr/>
          </p:nvSpPr>
          <p:spPr>
            <a:xfrm>
              <a:off x="3552" y="1824"/>
              <a:ext cx="17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Color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(submenu of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27335" name="Group 227334"/>
          <p:cNvGrpSpPr/>
          <p:nvPr/>
        </p:nvGrpSpPr>
        <p:grpSpPr>
          <a:xfrm>
            <a:off x="3505200" y="1066800"/>
            <a:ext cx="4953000" cy="1993900"/>
            <a:chOff x="2544" y="2352"/>
            <a:chExt cx="3120" cy="1256"/>
          </a:xfrm>
        </p:grpSpPr>
        <p:sp>
          <p:nvSpPr>
            <p:cNvPr id="227336" name="Straight Connector 227335"/>
            <p:cNvSpPr/>
            <p:nvPr/>
          </p:nvSpPr>
          <p:spPr>
            <a:xfrm flipH="1" flipV="1">
              <a:off x="3600" y="2352"/>
              <a:ext cx="1008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7337" name="Text Box 227336"/>
            <p:cNvSpPr txBox="1"/>
            <p:nvPr/>
          </p:nvSpPr>
          <p:spPr>
            <a:xfrm>
              <a:off x="3696" y="2928"/>
              <a:ext cx="1968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JRadioButtonMenuItem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Color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 ensure that only one menu item is selected at a time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7338" name="Straight Connector 227337"/>
            <p:cNvSpPr/>
            <p:nvPr/>
          </p:nvSpPr>
          <p:spPr>
            <a:xfrm flipH="1" flipV="1">
              <a:off x="2544" y="2400"/>
              <a:ext cx="206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7339" name="Group 227338"/>
          <p:cNvGrpSpPr/>
          <p:nvPr/>
        </p:nvGrpSpPr>
        <p:grpSpPr>
          <a:xfrm>
            <a:off x="3124200" y="4286250"/>
            <a:ext cx="2874963" cy="590550"/>
            <a:chOff x="2989" y="1824"/>
            <a:chExt cx="2291" cy="372"/>
          </a:xfrm>
        </p:grpSpPr>
        <p:sp>
          <p:nvSpPr>
            <p:cNvPr id="227340" name="Straight Connector 227339"/>
            <p:cNvSpPr/>
            <p:nvPr/>
          </p:nvSpPr>
          <p:spPr>
            <a:xfrm flipH="1" flipV="1">
              <a:off x="2989" y="2016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7341" name="Text Box 227340"/>
            <p:cNvSpPr txBox="1"/>
            <p:nvPr/>
          </p:nvSpPr>
          <p:spPr>
            <a:xfrm>
              <a:off x="3552" y="1824"/>
              <a:ext cx="17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Separator places line between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Title 1536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5363" name="Subtitle 1536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725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13.4: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the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class.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label1, label2, label3;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"Testing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 with a string argument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"Label with text"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label1.setToolTipText(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is label1"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label1 );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5364" name="Group 15363"/>
          <p:cNvGrpSpPr/>
          <p:nvPr/>
        </p:nvGrpSpPr>
        <p:grpSpPr>
          <a:xfrm>
            <a:off x="3859213" y="1600200"/>
            <a:ext cx="3114675" cy="346075"/>
            <a:chOff x="2688" y="1392"/>
            <a:chExt cx="1962" cy="218"/>
          </a:xfrm>
        </p:grpSpPr>
        <p:sp>
          <p:nvSpPr>
            <p:cNvPr id="15365" name="Straight Connector 15364"/>
            <p:cNvSpPr/>
            <p:nvPr/>
          </p:nvSpPr>
          <p:spPr>
            <a:xfrm flipH="1">
              <a:off x="2688" y="1488"/>
              <a:ext cx="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66" name="Text Box 15365"/>
            <p:cNvSpPr txBox="1"/>
            <p:nvPr/>
          </p:nvSpPr>
          <p:spPr>
            <a:xfrm>
              <a:off x="3264" y="1392"/>
              <a:ext cx="1386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Declare three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5367" name="Group 15366"/>
          <p:cNvGrpSpPr/>
          <p:nvPr/>
        </p:nvGrpSpPr>
        <p:grpSpPr>
          <a:xfrm>
            <a:off x="4343400" y="3429000"/>
            <a:ext cx="3803650" cy="762000"/>
            <a:chOff x="3024" y="2352"/>
            <a:chExt cx="2396" cy="480"/>
          </a:xfrm>
        </p:grpSpPr>
        <p:sp>
          <p:nvSpPr>
            <p:cNvPr id="15368" name="Straight Connector 15367"/>
            <p:cNvSpPr/>
            <p:nvPr/>
          </p:nvSpPr>
          <p:spPr>
            <a:xfrm flipH="1">
              <a:off x="3024" y="2544"/>
              <a:ext cx="783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69" name="Text Box 15368"/>
            <p:cNvSpPr txBox="1"/>
            <p:nvPr/>
          </p:nvSpPr>
          <p:spPr>
            <a:xfrm>
              <a:off x="3792" y="2352"/>
              <a:ext cx="16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first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text “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r>
                <a: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5370" name="Group 15369"/>
          <p:cNvGrpSpPr/>
          <p:nvPr/>
        </p:nvGrpSpPr>
        <p:grpSpPr>
          <a:xfrm>
            <a:off x="4419600" y="4267200"/>
            <a:ext cx="3989388" cy="590550"/>
            <a:chOff x="3120" y="2928"/>
            <a:chExt cx="2513" cy="372"/>
          </a:xfrm>
        </p:grpSpPr>
        <p:sp>
          <p:nvSpPr>
            <p:cNvPr id="15371" name="Straight Connector 15370"/>
            <p:cNvSpPr/>
            <p:nvPr/>
          </p:nvSpPr>
          <p:spPr>
            <a:xfrm flipH="1" flipV="1">
              <a:off x="3120" y="3024"/>
              <a:ext cx="577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2" name="Text Box 15371"/>
            <p:cNvSpPr txBox="1"/>
            <p:nvPr/>
          </p:nvSpPr>
          <p:spPr>
            <a:xfrm>
              <a:off x="3696" y="2928"/>
              <a:ext cx="1937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Tool tip is text that appears when user moves cursor over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b="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54" name="Title 22835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101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104-105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8355" name="Subtitle 22835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JMenu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"Font"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setMnemonic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'n'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fonts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.length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fontGroup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Font radio button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fonts.length;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fonts[ count ]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 fonts[ count ] );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 fonts[ count ] );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fonts[ count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select first Font menu item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fonts[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addSeparator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style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121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String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"Bold"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"Italic"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122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.length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124</a:t>
            </a:r>
            <a:r>
              <a:rPr b="1" kern="1200" baseline="0" dirty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StyleHandler styleHandler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28356" name="Group 228355"/>
          <p:cNvGrpSpPr/>
          <p:nvPr/>
        </p:nvGrpSpPr>
        <p:grpSpPr>
          <a:xfrm>
            <a:off x="4038600" y="76200"/>
            <a:ext cx="3636963" cy="590550"/>
            <a:chOff x="2989" y="1824"/>
            <a:chExt cx="2291" cy="372"/>
          </a:xfrm>
        </p:grpSpPr>
        <p:sp>
          <p:nvSpPr>
            <p:cNvPr id="228357" name="Straight Connector 228356"/>
            <p:cNvSpPr/>
            <p:nvPr/>
          </p:nvSpPr>
          <p:spPr>
            <a:xfrm flipH="1" flipV="1">
              <a:off x="2989" y="2016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8358" name="Text Box 228357"/>
            <p:cNvSpPr txBox="1"/>
            <p:nvPr/>
          </p:nvSpPr>
          <p:spPr>
            <a:xfrm>
              <a:off x="3552" y="1824"/>
              <a:ext cx="17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Font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(submenu of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28359" name="Group 228358"/>
          <p:cNvGrpSpPr/>
          <p:nvPr/>
        </p:nvGrpSpPr>
        <p:grpSpPr>
          <a:xfrm>
            <a:off x="3429000" y="1066800"/>
            <a:ext cx="5029200" cy="2222500"/>
            <a:chOff x="2496" y="1584"/>
            <a:chExt cx="3168" cy="1400"/>
          </a:xfrm>
        </p:grpSpPr>
        <p:sp>
          <p:nvSpPr>
            <p:cNvPr id="228360" name="Straight Connector 228359"/>
            <p:cNvSpPr/>
            <p:nvPr/>
          </p:nvSpPr>
          <p:spPr>
            <a:xfrm flipH="1" flipV="1">
              <a:off x="3312" y="1584"/>
              <a:ext cx="1296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8361" name="Text Box 228360"/>
            <p:cNvSpPr txBox="1"/>
            <p:nvPr/>
          </p:nvSpPr>
          <p:spPr>
            <a:xfrm>
              <a:off x="3696" y="2304"/>
              <a:ext cx="1968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JRadioButtonMenuItem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</a:t>
              </a:r>
              <a:r>
                <a:rPr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Font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 ensure that only one menu item is selected at a time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8362" name="Straight Connector 228361"/>
            <p:cNvSpPr/>
            <p:nvPr/>
          </p:nvSpPr>
          <p:spPr>
            <a:xfrm flipH="1" flipV="1">
              <a:off x="2496" y="1632"/>
              <a:ext cx="211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378" name="Title 22937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29379" name="Subtitle 22937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style checkbox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=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JCheckBoxMenuItem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133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put Font menu in Format menu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add Format menu to menu bar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bar.add(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formatMenu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label to display text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"Sample Text"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142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setForeground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colorValues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72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144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Color.CYAN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().add(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149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152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402" name="Title 23040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163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168 and 176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169 and 177-178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30403" name="Subtitle 23040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7927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MenuTest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inner class to handle action events from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161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color and font selections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163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165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color selection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.length; count++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169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setForeground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colorValues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break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font selection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fonts.length; count++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fonts[ count ]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177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fonts[ count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(), style,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72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break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30404" name="Group 230403"/>
          <p:cNvGrpSpPr/>
          <p:nvPr/>
        </p:nvGrpSpPr>
        <p:grpSpPr>
          <a:xfrm>
            <a:off x="4267200" y="1066800"/>
            <a:ext cx="3505200" cy="1219200"/>
            <a:chOff x="3168" y="912"/>
            <a:chExt cx="2304" cy="768"/>
          </a:xfrm>
        </p:grpSpPr>
        <p:sp>
          <p:nvSpPr>
            <p:cNvPr id="230405" name="Straight Connector 230404"/>
            <p:cNvSpPr/>
            <p:nvPr/>
          </p:nvSpPr>
          <p:spPr>
            <a:xfrm flipH="1">
              <a:off x="3552" y="1056"/>
              <a:ext cx="912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0406" name="Text Box 230405"/>
            <p:cNvSpPr txBox="1"/>
            <p:nvPr/>
          </p:nvSpPr>
          <p:spPr>
            <a:xfrm>
              <a:off x="3168" y="912"/>
              <a:ext cx="230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selects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JMenuItem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0407" name="Group 230406"/>
          <p:cNvGrpSpPr/>
          <p:nvPr/>
        </p:nvGrpSpPr>
        <p:grpSpPr>
          <a:xfrm>
            <a:off x="4191000" y="2209800"/>
            <a:ext cx="4017963" cy="2743200"/>
            <a:chOff x="2640" y="1392"/>
            <a:chExt cx="2531" cy="1728"/>
          </a:xfrm>
        </p:grpSpPr>
        <p:sp>
          <p:nvSpPr>
            <p:cNvPr id="230408" name="Straight Connector 230407"/>
            <p:cNvSpPr/>
            <p:nvPr/>
          </p:nvSpPr>
          <p:spPr>
            <a:xfrm flipH="1">
              <a:off x="2928" y="1536"/>
              <a:ext cx="57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0409" name="Straight Connector 230408"/>
            <p:cNvSpPr/>
            <p:nvPr/>
          </p:nvSpPr>
          <p:spPr>
            <a:xfrm flipH="1">
              <a:off x="2640" y="1536"/>
              <a:ext cx="864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0410" name="Text Box 230409"/>
            <p:cNvSpPr txBox="1"/>
            <p:nvPr/>
          </p:nvSpPr>
          <p:spPr>
            <a:xfrm>
              <a:off x="3479" y="1392"/>
              <a:ext cx="169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Determine which font or color menu generated event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0411" name="Group 230410"/>
          <p:cNvGrpSpPr/>
          <p:nvPr/>
        </p:nvGrpSpPr>
        <p:grpSpPr>
          <a:xfrm>
            <a:off x="4495800" y="3657600"/>
            <a:ext cx="4362450" cy="1676400"/>
            <a:chOff x="2832" y="2304"/>
            <a:chExt cx="2748" cy="1056"/>
          </a:xfrm>
        </p:grpSpPr>
        <p:sp>
          <p:nvSpPr>
            <p:cNvPr id="230412" name="Straight Connector 230411"/>
            <p:cNvSpPr/>
            <p:nvPr/>
          </p:nvSpPr>
          <p:spPr>
            <a:xfrm flipH="1" flipV="1">
              <a:off x="2832" y="2304"/>
              <a:ext cx="1067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0413" name="Text Box 230412"/>
            <p:cNvSpPr txBox="1"/>
            <p:nvPr/>
          </p:nvSpPr>
          <p:spPr>
            <a:xfrm>
              <a:off x="3888" y="2448"/>
              <a:ext cx="169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font or color of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respectively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0414" name="Straight Connector 230413"/>
            <p:cNvSpPr/>
            <p:nvPr/>
          </p:nvSpPr>
          <p:spPr>
            <a:xfrm flipH="1">
              <a:off x="3168" y="2640"/>
              <a:ext cx="72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426" name="Title 23142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192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197-202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31427" name="Subtitle 23142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181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repaint();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method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actionPerformed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inner class to handle item events from check box menu items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font style selections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itemStateChanged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ItemEvent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style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check for bold selection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style += Font.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check for italic selection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styleItems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style += Font.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r>
              <a:rPr b="1" kern="1200" baseline="0" err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205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displayLabel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getName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(), style,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72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31428" name="Group 231427"/>
          <p:cNvGrpSpPr/>
          <p:nvPr/>
        </p:nvGrpSpPr>
        <p:grpSpPr>
          <a:xfrm>
            <a:off x="4572000" y="1371600"/>
            <a:ext cx="2895600" cy="1219200"/>
            <a:chOff x="3312" y="96"/>
            <a:chExt cx="1824" cy="768"/>
          </a:xfrm>
        </p:grpSpPr>
        <p:sp>
          <p:nvSpPr>
            <p:cNvPr id="231429" name="Straight Connector 231428"/>
            <p:cNvSpPr/>
            <p:nvPr/>
          </p:nvSpPr>
          <p:spPr>
            <a:xfrm flipH="1">
              <a:off x="3312" y="432"/>
              <a:ext cx="105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1430" name="Text Box 231429"/>
            <p:cNvSpPr txBox="1"/>
            <p:nvPr/>
          </p:nvSpPr>
          <p:spPr>
            <a:xfrm>
              <a:off x="3648" y="96"/>
              <a:ext cx="148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selects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JCheckBoxMenuItem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1431" name="Group 231430"/>
          <p:cNvGrpSpPr/>
          <p:nvPr/>
        </p:nvGrpSpPr>
        <p:grpSpPr>
          <a:xfrm>
            <a:off x="4114800" y="3657600"/>
            <a:ext cx="3429000" cy="685800"/>
            <a:chOff x="3024" y="1488"/>
            <a:chExt cx="2160" cy="432"/>
          </a:xfrm>
        </p:grpSpPr>
        <p:sp>
          <p:nvSpPr>
            <p:cNvPr id="231432" name="Text Box 231431"/>
            <p:cNvSpPr txBox="1"/>
            <p:nvPr/>
          </p:nvSpPr>
          <p:spPr>
            <a:xfrm>
              <a:off x="3696" y="1584"/>
              <a:ext cx="1488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Determine new font style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1433" name="Straight Connector 231432"/>
            <p:cNvSpPr/>
            <p:nvPr/>
          </p:nvSpPr>
          <p:spPr>
            <a:xfrm flipH="1" flipV="1">
              <a:off x="3024" y="1488"/>
              <a:ext cx="67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1434" name="Straight Connector 231433"/>
            <p:cNvSpPr/>
            <p:nvPr/>
          </p:nvSpPr>
          <p:spPr>
            <a:xfrm flipH="1">
              <a:off x="3024" y="1680"/>
              <a:ext cx="67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0" name="Title 23244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MenuTest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32451" name="Subtitle 23245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52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206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207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repaint();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209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210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StyleHandler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212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MenuTest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232452" name="Picture 232451" descr="C:\Java5e\powerpoint\ch14\14_10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81200"/>
            <a:ext cx="4762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2453" name="Picture 232452" descr="C:\Java5e\powerpoint\ch14\14_10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47625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46" name="Title 1597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14.11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JTabbedPane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9747" name="Text Placeholder 1597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cs typeface="Times New Roman" panose="02020603050405020304" pitchFamily="18" charset="0"/>
              </a:rPr>
              <a:t>Arranges GUI components into layers</a:t>
            </a:r>
            <a:endParaRPr>
              <a:cs typeface="Times New Roman" panose="02020603050405020304" pitchFamily="18" charset="0"/>
            </a:endParaRPr>
          </a:p>
          <a:p>
            <a:pPr lvl="1"/>
            <a:r>
              <a:rPr>
                <a:cs typeface="Times New Roman" panose="02020603050405020304" pitchFamily="18" charset="0"/>
              </a:rPr>
              <a:t>One layer visible at a time </a:t>
            </a:r>
            <a:endParaRPr>
              <a:cs typeface="Times New Roman" panose="02020603050405020304" pitchFamily="18" charset="0"/>
            </a:endParaRPr>
          </a:p>
          <a:p>
            <a:pPr lvl="1"/>
            <a:r>
              <a:rPr>
                <a:cs typeface="Times New Roman" panose="02020603050405020304" pitchFamily="18" charset="0"/>
              </a:rPr>
              <a:t>Access each layer via a tab </a:t>
            </a:r>
            <a:endParaRPr>
              <a:cs typeface="Times New Roman" panose="02020603050405020304" pitchFamily="18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JTabbedPane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addTab</a:t>
            </a:r>
            <a:r>
              <a:rPr>
                <a:latin typeface="Lucida Console" panose="020B0609040504020204" pitchFamily="49" charset="0"/>
              </a:rPr>
              <a:t>(“title”, icon, component, “tool tip”)</a:t>
            </a:r>
            <a:endParaRPr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770" name="Title 16076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Line20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27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60771" name="Subtitle 16077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14.13: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Demo "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13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// create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16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// set up pane11 and add it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label1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"panel one"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panel1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panel1.add( label1 );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addTab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"Tab One"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null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panel1,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"First Panel"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22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// set up panel2 and add it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label2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"panel two"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panel2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panel2.setBackground(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Color.YELLOW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panel2.add( label2 );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addTab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"Tab Two"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null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panel2,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"Second Panel"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60772" name="Group 160771"/>
          <p:cNvGrpSpPr/>
          <p:nvPr/>
        </p:nvGrpSpPr>
        <p:grpSpPr>
          <a:xfrm>
            <a:off x="4495800" y="2667000"/>
            <a:ext cx="3429000" cy="590550"/>
            <a:chOff x="2832" y="1680"/>
            <a:chExt cx="2160" cy="372"/>
          </a:xfrm>
        </p:grpSpPr>
        <p:sp>
          <p:nvSpPr>
            <p:cNvPr id="160773" name="Straight Connector 160772"/>
            <p:cNvSpPr/>
            <p:nvPr/>
          </p:nvSpPr>
          <p:spPr>
            <a:xfrm flipH="1" flipV="1">
              <a:off x="2832" y="1872"/>
              <a:ext cx="1109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0774" name="Text Box 160773"/>
            <p:cNvSpPr txBox="1"/>
            <p:nvPr/>
          </p:nvSpPr>
          <p:spPr>
            <a:xfrm>
              <a:off x="3936" y="1680"/>
              <a:ext cx="105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a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JTabbedPane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0775" name="Group 160774"/>
          <p:cNvGrpSpPr/>
          <p:nvPr/>
        </p:nvGrpSpPr>
        <p:grpSpPr>
          <a:xfrm>
            <a:off x="4495800" y="3540125"/>
            <a:ext cx="3657600" cy="574675"/>
            <a:chOff x="2832" y="2230"/>
            <a:chExt cx="2304" cy="362"/>
          </a:xfrm>
        </p:grpSpPr>
        <p:sp>
          <p:nvSpPr>
            <p:cNvPr id="160776" name="Straight Connector 160775"/>
            <p:cNvSpPr/>
            <p:nvPr/>
          </p:nvSpPr>
          <p:spPr>
            <a:xfrm flipH="1">
              <a:off x="2832" y="2353"/>
              <a:ext cx="1109" cy="2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0777" name="Text Box 160776"/>
            <p:cNvSpPr txBox="1"/>
            <p:nvPr/>
          </p:nvSpPr>
          <p:spPr>
            <a:xfrm>
              <a:off x="3936" y="2230"/>
              <a:ext cx="120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the first 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0778" name="Group 160777"/>
          <p:cNvGrpSpPr/>
          <p:nvPr/>
        </p:nvGrpSpPr>
        <p:grpSpPr>
          <a:xfrm>
            <a:off x="4419600" y="4953000"/>
            <a:ext cx="3810000" cy="533400"/>
            <a:chOff x="2784" y="3120"/>
            <a:chExt cx="2400" cy="336"/>
          </a:xfrm>
        </p:grpSpPr>
        <p:sp>
          <p:nvSpPr>
            <p:cNvPr id="160779" name="Straight Connector 160778"/>
            <p:cNvSpPr/>
            <p:nvPr/>
          </p:nvSpPr>
          <p:spPr>
            <a:xfrm flipH="1">
              <a:off x="2784" y="3264"/>
              <a:ext cx="110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0780" name="Text Box 160779"/>
            <p:cNvSpPr txBox="1"/>
            <p:nvPr/>
          </p:nvSpPr>
          <p:spPr>
            <a:xfrm>
              <a:off x="3888" y="3120"/>
              <a:ext cx="1296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the second 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794" name="Title 16179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61795" name="Subtitle 16179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// set up panel3 and add it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label3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"panel three"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panel3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panel3.setLayout(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"North"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.NORTH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"West"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.WEST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"East"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.EAST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"South"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panel3.add( label3,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addTab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"Tab Three"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null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panel3,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"Third Panel"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// add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container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getContentPane().add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tabbedPaneDemo.setDefaultCloseOperation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CardDeck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61796" name="Group 161795"/>
          <p:cNvGrpSpPr/>
          <p:nvPr/>
        </p:nvGrpSpPr>
        <p:grpSpPr>
          <a:xfrm>
            <a:off x="4419600" y="2514600"/>
            <a:ext cx="3962400" cy="457200"/>
            <a:chOff x="2784" y="1584"/>
            <a:chExt cx="2496" cy="288"/>
          </a:xfrm>
        </p:grpSpPr>
        <p:sp>
          <p:nvSpPr>
            <p:cNvPr id="161797" name="Straight Connector 161796"/>
            <p:cNvSpPr/>
            <p:nvPr/>
          </p:nvSpPr>
          <p:spPr>
            <a:xfrm flipH="1" flipV="1">
              <a:off x="2784" y="1584"/>
              <a:ext cx="115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1798" name="Text Box 161797"/>
            <p:cNvSpPr txBox="1"/>
            <p:nvPr/>
          </p:nvSpPr>
          <p:spPr>
            <a:xfrm>
              <a:off x="3936" y="1654"/>
              <a:ext cx="134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the third 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818" name="Title 16281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JTabbedPaneDemo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162819" name="Picture 162818" descr="14_1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228600"/>
            <a:ext cx="238125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0" name="Picture 162819" descr="14_1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362200"/>
            <a:ext cx="238125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1" name="Picture 162820" descr="14_16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495800"/>
            <a:ext cx="238125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0" name="Title 2017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  Discovering Design Patterns: Design Patterns Used in Packages </a:t>
            </a:r>
            <a:r>
              <a:rPr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r>
              <a:rPr sz="2400" b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b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.swing</a:t>
            </a:r>
            <a:endParaRPr sz="2400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1" name="Text Placeholder 2017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Continue design-patterns discussion</a:t>
            </a:r>
          </a:p>
          <a:p>
            <a:pPr lvl="1"/>
            <a:r>
              <a:t>Design patterns associated with Java GUI components</a:t>
            </a:r>
          </a:p>
          <a:p>
            <a:pPr lvl="2"/>
            <a:r>
              <a:t>GUI components take advantage of design patterns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Title 1638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26-27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32-37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6387" name="Subtitle 1638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 with string, Icon and alignment arguments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Icon bug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"bug1.gif"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"Label with text and icon"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bug,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label2.setToolTipText(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is label2"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label2 );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 no arguments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label3.setText(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"Label with icon and text at bottom"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label3.setIcon( bug );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label3.setHorizontalTextPosition(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label3.setVerticalTextPosition(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SwingConstants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.BOTTOM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label3.setToolTipText(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is label3"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label3 );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275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170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6388" name="Group 16387"/>
          <p:cNvGrpSpPr/>
          <p:nvPr/>
        </p:nvGrpSpPr>
        <p:grpSpPr>
          <a:xfrm>
            <a:off x="4648200" y="609600"/>
            <a:ext cx="3200400" cy="835025"/>
            <a:chOff x="3072" y="2688"/>
            <a:chExt cx="2300" cy="526"/>
          </a:xfrm>
        </p:grpSpPr>
        <p:sp>
          <p:nvSpPr>
            <p:cNvPr id="16389" name="Straight Connector 16388"/>
            <p:cNvSpPr/>
            <p:nvPr/>
          </p:nvSpPr>
          <p:spPr>
            <a:xfrm flipH="1">
              <a:off x="3072" y="2880"/>
              <a:ext cx="6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0" name="Text Box 16389"/>
            <p:cNvSpPr txBox="1"/>
            <p:nvPr/>
          </p:nvSpPr>
          <p:spPr>
            <a:xfrm>
              <a:off x="3744" y="2688"/>
              <a:ext cx="1628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second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image to the left of the text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391" name="Group 16390"/>
          <p:cNvGrpSpPr/>
          <p:nvPr/>
        </p:nvGrpSpPr>
        <p:grpSpPr>
          <a:xfrm>
            <a:off x="5562600" y="2057400"/>
            <a:ext cx="2971800" cy="590550"/>
            <a:chOff x="3072" y="2688"/>
            <a:chExt cx="2300" cy="372"/>
          </a:xfrm>
        </p:grpSpPr>
        <p:sp>
          <p:nvSpPr>
            <p:cNvPr id="16392" name="Straight Connector 16391"/>
            <p:cNvSpPr/>
            <p:nvPr/>
          </p:nvSpPr>
          <p:spPr>
            <a:xfrm flipH="1">
              <a:off x="3072" y="2880"/>
              <a:ext cx="6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3" name="Text Box 16392"/>
            <p:cNvSpPr txBox="1"/>
            <p:nvPr/>
          </p:nvSpPr>
          <p:spPr>
            <a:xfrm>
              <a:off x="3744" y="2688"/>
              <a:ext cx="16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third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JLabel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text below image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54" name="Title 2027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14.14.1 Creational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55" name="Text Placeholder 2027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Factory Method design pattern</a:t>
            </a:r>
          </a:p>
          <a:p>
            <a:pPr lvl="1"/>
            <a:r>
              <a:t>Suppose we design system that opens image from file</a:t>
            </a:r>
          </a:p>
          <a:p>
            <a:pPr lvl="2"/>
            <a:r>
              <a:t>Several image formats exist (e.g., GIF, JPEG, etc.)</a:t>
            </a:r>
          </a:p>
          <a:p>
            <a:pPr lvl="3"/>
            <a:r>
              <a:t>Each image format has different structure</a:t>
            </a:r>
          </a:p>
          <a:p>
            <a:pPr lvl="2"/>
            <a:r>
              <a:t>Method </a:t>
            </a:r>
            <a:r>
              <a:rPr err="1">
                <a:latin typeface="Lucida Console" panose="020B0609040504020204" pitchFamily="49" charset="0"/>
              </a:rPr>
              <a:t>createImage</a:t>
            </a:r>
            <a:r>
              <a:t> of class </a:t>
            </a:r>
            <a:r>
              <a:rPr>
                <a:latin typeface="Lucida Console" panose="020B0609040504020204" pitchFamily="49" charset="0"/>
              </a:rPr>
              <a:t>Component</a:t>
            </a:r>
            <a:r>
              <a:t> creates </a:t>
            </a:r>
            <a:r>
              <a:rPr>
                <a:latin typeface="Lucida Console" panose="020B0609040504020204" pitchFamily="49" charset="0"/>
              </a:rPr>
              <a:t>Image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Two </a:t>
            </a:r>
            <a:r>
              <a:rPr>
                <a:latin typeface="Lucida Console" panose="020B0609040504020204" pitchFamily="49" charset="0"/>
              </a:rPr>
              <a:t>Image</a:t>
            </a:r>
            <a:r>
              <a:t> objects (one for GIF image, one for JPEG image)</a:t>
            </a:r>
          </a:p>
          <a:p>
            <a:pPr lvl="2"/>
            <a:r>
              <a:t>Method </a:t>
            </a:r>
            <a:r>
              <a:rPr err="1">
                <a:latin typeface="Lucida Console" panose="020B0609040504020204" pitchFamily="49" charset="0"/>
              </a:rPr>
              <a:t>createImage</a:t>
            </a:r>
            <a:r>
              <a:t> uses parameter to determine proper </a:t>
            </a:r>
            <a:r>
              <a:rPr>
                <a:latin typeface="Lucida Console" panose="020B0609040504020204" pitchFamily="49" charset="0"/>
              </a:rPr>
              <a:t>Image</a:t>
            </a:r>
            <a:r>
              <a:t> subclass from which to instantiate </a:t>
            </a:r>
            <a:r>
              <a:rPr>
                <a:latin typeface="Lucida Console" panose="020B0609040504020204" pitchFamily="49" charset="0"/>
              </a:rPr>
              <a:t>Image</a:t>
            </a:r>
            <a:r>
              <a:t> object</a:t>
            </a:r>
          </a:p>
          <a:p>
            <a:pPr lvl="3">
              <a:buNone/>
            </a:pPr>
            <a:r>
              <a:rPr sz="1800" err="1">
                <a:latin typeface="Lucida Console" panose="020B0609040504020204" pitchFamily="49" charset="0"/>
              </a:rPr>
              <a:t>createImage</a:t>
            </a:r>
            <a:r>
              <a:rPr sz="1800">
                <a:latin typeface="Lucida Console" panose="020B0609040504020204" pitchFamily="49" charset="0"/>
              </a:rPr>
              <a:t>( </a:t>
            </a:r>
            <a:r>
              <a:rPr sz="1800">
                <a:solidFill>
                  <a:schemeClr val="accent1"/>
                </a:solidFill>
                <a:latin typeface="Lucida Console" panose="020B0609040504020204" pitchFamily="49" charset="0"/>
              </a:rPr>
              <a:t>"image.gif"</a:t>
            </a:r>
            <a:r>
              <a:rPr sz="1800">
                <a:latin typeface="Lucida Console" panose="020B0609040504020204" pitchFamily="49" charset="0"/>
              </a:rPr>
              <a:t> );</a:t>
            </a:r>
            <a:endParaRPr sz="1800">
              <a:latin typeface="Lucida Console" panose="020B0609040504020204" pitchFamily="49" charset="0"/>
            </a:endParaRPr>
          </a:p>
          <a:p>
            <a:pPr lvl="3"/>
            <a:r>
              <a:t>Returns </a:t>
            </a:r>
            <a:r>
              <a:rPr>
                <a:latin typeface="Lucida Console" panose="020B0609040504020204" pitchFamily="49" charset="0"/>
              </a:rPr>
              <a:t>Image</a:t>
            </a:r>
            <a:r>
              <a:t> object with GIF data</a:t>
            </a:r>
          </a:p>
          <a:p>
            <a:pPr lvl="3">
              <a:buNone/>
            </a:pPr>
            <a:r>
              <a:rPr sz="1800" err="1">
                <a:latin typeface="Lucida Console" panose="020B0609040504020204" pitchFamily="49" charset="0"/>
              </a:rPr>
              <a:t>createImage</a:t>
            </a:r>
            <a:r>
              <a:rPr sz="1800">
                <a:latin typeface="Lucida Console" panose="020B0609040504020204" pitchFamily="49" charset="0"/>
              </a:rPr>
              <a:t>( </a:t>
            </a:r>
            <a:r>
              <a:rPr sz="1800">
                <a:solidFill>
                  <a:schemeClr val="accent1"/>
                </a:solidFill>
                <a:latin typeface="Lucida Console" panose="020B0609040504020204" pitchFamily="49" charset="0"/>
              </a:rPr>
              <a:t>"image.</a:t>
            </a:r>
            <a:r>
              <a:rPr sz="1800" err="1">
                <a:solidFill>
                  <a:schemeClr val="accent1"/>
                </a:solidFill>
                <a:latin typeface="Lucida Console" panose="020B0609040504020204" pitchFamily="49" charset="0"/>
              </a:rPr>
              <a:t>jpg</a:t>
            </a:r>
            <a:r>
              <a:rPr sz="1800">
                <a:solidFill>
                  <a:schemeClr val="accent1"/>
                </a:solidFill>
                <a:latin typeface="Lucida Console" panose="020B0609040504020204" pitchFamily="49" charset="0"/>
              </a:rPr>
              <a:t>"</a:t>
            </a:r>
            <a:r>
              <a:rPr sz="1800">
                <a:latin typeface="Lucida Console" panose="020B0609040504020204" pitchFamily="49" charset="0"/>
              </a:rPr>
              <a:t> );</a:t>
            </a:r>
            <a:endParaRPr sz="1800">
              <a:latin typeface="Lucida Console" panose="020B0609040504020204" pitchFamily="49" charset="0"/>
            </a:endParaRPr>
          </a:p>
          <a:p>
            <a:pPr lvl="3"/>
            <a:r>
              <a:t>Returns </a:t>
            </a:r>
            <a:r>
              <a:rPr>
                <a:latin typeface="Lucida Console" panose="020B0609040504020204" pitchFamily="49" charset="0"/>
              </a:rPr>
              <a:t>Image</a:t>
            </a:r>
            <a:r>
              <a:t> object with JPEG data</a:t>
            </a:r>
          </a:p>
          <a:p>
            <a:pPr lvl="2"/>
            <a:r>
              <a:t>Method </a:t>
            </a:r>
            <a:r>
              <a:rPr err="1">
                <a:latin typeface="Lucida Console" panose="020B0609040504020204" pitchFamily="49" charset="0"/>
              </a:rPr>
              <a:t>createImage</a:t>
            </a:r>
            <a:r>
              <a:t> is called a </a:t>
            </a:r>
            <a:r>
              <a:rPr i="1"/>
              <a:t>factory method</a:t>
            </a:r>
            <a:endParaRPr i="1"/>
          </a:p>
          <a:p>
            <a:pPr lvl="3"/>
            <a:r>
              <a:t>Determines subclass to instantiate object at run time</a:t>
            </a:r>
          </a:p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8" name="Title 2037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14.14.2  Structural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9" name="Text Placeholder 2037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Adapter design pattern</a:t>
            </a:r>
          </a:p>
          <a:p>
            <a:pPr lvl="1"/>
            <a:r>
              <a:t>Used with objects with incompatible interfaces</a:t>
            </a:r>
          </a:p>
          <a:p>
            <a:pPr lvl="2"/>
            <a:r>
              <a:t>Allows these objects to collaborate with each other</a:t>
            </a:r>
          </a:p>
          <a:p>
            <a:pPr lvl="2"/>
            <a:r>
              <a:t>Object’s interface </a:t>
            </a:r>
            <a:r>
              <a:rPr i="1"/>
              <a:t>adapts</a:t>
            </a:r>
            <a:r>
              <a:t> to another object’s interface</a:t>
            </a:r>
          </a:p>
          <a:p>
            <a:pPr lvl="1"/>
            <a:r>
              <a:t>Similar to adapter for plug on electrical device</a:t>
            </a:r>
          </a:p>
          <a:p>
            <a:pPr lvl="2"/>
            <a:r>
              <a:t>European electrical sockets differ from those in United States</a:t>
            </a:r>
          </a:p>
          <a:p>
            <a:pPr lvl="2"/>
            <a:r>
              <a:t>American plug will not work with European socket</a:t>
            </a:r>
          </a:p>
          <a:p>
            <a:pPr lvl="2"/>
            <a:r>
              <a:t>Use </a:t>
            </a:r>
            <a:r>
              <a:rPr i="1"/>
              <a:t>adapter</a:t>
            </a:r>
            <a:r>
              <a:t> for plug</a:t>
            </a:r>
          </a:p>
          <a:p>
            <a:pPr lvl="1"/>
            <a:r>
              <a:t>Class </a:t>
            </a:r>
            <a:r>
              <a:rPr err="1">
                <a:latin typeface="Lucida Console" panose="020B0609040504020204" pitchFamily="49" charset="0"/>
              </a:rPr>
              <a:t>MouseAdapter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Objects that generate </a:t>
            </a:r>
            <a:r>
              <a:rPr err="1">
                <a:latin typeface="Lucida Console" panose="020B0609040504020204" pitchFamily="49" charset="0"/>
              </a:rPr>
              <a:t>MouseEvent</a:t>
            </a:r>
            <a:r>
              <a:rPr err="1"/>
              <a:t>s</a:t>
            </a:r>
            <a:r>
              <a:t> adapts to objects that handle </a:t>
            </a:r>
            <a:r>
              <a:rPr err="1">
                <a:latin typeface="Lucida Console" panose="020B0609040504020204" pitchFamily="49" charset="0"/>
              </a:rPr>
              <a:t>MouseEvent</a:t>
            </a:r>
            <a:r>
              <a:rPr err="1"/>
              <a:t>s</a:t>
            </a:r>
            <a:endParaRPr err="1"/>
          </a:p>
          <a:p>
            <a:pPr lvl="1"/>
            <a:endParaRPr err="1"/>
          </a:p>
          <a:p>
            <a:pPr lvl="1"/>
            <a:endParaRPr err="1"/>
          </a:p>
          <a:p>
            <a:endParaRPr err="1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02" name="Title 2048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14.14.2  Structural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03" name="Text Placeholder 2048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Bridge design pattern (platform independence)</a:t>
            </a:r>
          </a:p>
          <a:p>
            <a:pPr lvl="1"/>
            <a:r>
              <a:t>Design class </a:t>
            </a:r>
            <a:r>
              <a:rPr>
                <a:latin typeface="Lucida Console" panose="020B0609040504020204" pitchFamily="49" charset="0"/>
              </a:rPr>
              <a:t>Button</a:t>
            </a:r>
            <a:r>
              <a:t> for Windows and Macintosh systems</a:t>
            </a:r>
          </a:p>
          <a:p>
            <a:pPr lvl="2"/>
            <a:r>
              <a:t>Class contains button information (e.g., </a:t>
            </a:r>
            <a:r>
              <a:rPr>
                <a:latin typeface="Lucida Console" panose="020B0609040504020204" pitchFamily="49" charset="0"/>
              </a:rPr>
              <a:t>String</a:t>
            </a:r>
            <a:r>
              <a:t> label)</a:t>
            </a:r>
          </a:p>
          <a:p>
            <a:pPr lvl="2"/>
            <a:r>
              <a:t>Subclasses </a:t>
            </a:r>
            <a:r>
              <a:rPr>
                <a:latin typeface="Lucida Console" panose="020B0609040504020204" pitchFamily="49" charset="0"/>
              </a:rPr>
              <a:t>Win32Button</a:t>
            </a:r>
            <a:r>
              <a:t> and </a:t>
            </a:r>
            <a:r>
              <a:rPr err="1">
                <a:latin typeface="Lucida Console" panose="020B0609040504020204" pitchFamily="49" charset="0"/>
              </a:rPr>
              <a:t>MacButton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Contain look-and-feel information</a:t>
            </a:r>
          </a:p>
          <a:p>
            <a:pPr lvl="2"/>
            <a:r>
              <a:t>Problem with this approach</a:t>
            </a:r>
          </a:p>
          <a:p>
            <a:pPr lvl="3"/>
            <a:r>
              <a:t>Creating class </a:t>
            </a:r>
            <a:r>
              <a:rPr err="1">
                <a:latin typeface="Lucida Console" panose="020B0609040504020204" pitchFamily="49" charset="0"/>
              </a:rPr>
              <a:t>ImageButton</a:t>
            </a:r>
            <a:r>
              <a:t> (subclass of </a:t>
            </a:r>
            <a:r>
              <a:rPr>
                <a:latin typeface="Lucida Console" panose="020B0609040504020204" pitchFamily="49" charset="0"/>
              </a:rPr>
              <a:t>Button</a:t>
            </a:r>
            <a:r>
              <a:t>)</a:t>
            </a:r>
          </a:p>
          <a:p>
            <a:pPr lvl="4"/>
            <a:r>
              <a:t>Requires creating </a:t>
            </a:r>
            <a:r>
              <a:rPr>
                <a:latin typeface="Lucida Console" panose="020B0609040504020204" pitchFamily="49" charset="0"/>
              </a:rPr>
              <a:t>Win32ImageButton</a:t>
            </a:r>
            <a:r>
              <a:t> and </a:t>
            </a:r>
            <a:r>
              <a:rPr err="1">
                <a:latin typeface="Lucida Console" panose="020B0609040504020204" pitchFamily="49" charset="0"/>
              </a:rPr>
              <a:t>MacImageButton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Solution:</a:t>
            </a:r>
          </a:p>
          <a:p>
            <a:pPr lvl="3"/>
            <a:r>
              <a:t>Separate abstraction (i.e., </a:t>
            </a:r>
            <a:r>
              <a:rPr>
                <a:latin typeface="Lucida Console" panose="020B0609040504020204" pitchFamily="49" charset="0"/>
              </a:rPr>
              <a:t>Button</a:t>
            </a:r>
            <a:r>
              <a:t>) from implementation (i.e., </a:t>
            </a:r>
            <a:r>
              <a:rPr>
                <a:latin typeface="Lucida Console" panose="020B0609040504020204" pitchFamily="49" charset="0"/>
              </a:rPr>
              <a:t>Win32Button</a:t>
            </a:r>
            <a:r>
              <a:t> and </a:t>
            </a:r>
            <a:r>
              <a:rPr err="1">
                <a:latin typeface="Lucida Console" panose="020B0609040504020204" pitchFamily="49" charset="0"/>
              </a:rPr>
              <a:t>MacButton</a:t>
            </a:r>
            <a:r>
              <a:t>)</a:t>
            </a:r>
          </a:p>
          <a:p>
            <a:pPr lvl="3"/>
            <a:r>
              <a:rPr>
                <a:latin typeface="Lucida Console" panose="020B0609040504020204" pitchFamily="49" charset="0"/>
              </a:rPr>
              <a:t>Button</a:t>
            </a:r>
            <a:r>
              <a:t> contains reference (</a:t>
            </a:r>
            <a:r>
              <a:rPr i="1"/>
              <a:t>bridge</a:t>
            </a:r>
            <a:r>
              <a:t>) to </a:t>
            </a:r>
            <a:r>
              <a:rPr err="1">
                <a:latin typeface="Lucida Console" panose="020B0609040504020204" pitchFamily="49" charset="0"/>
              </a:rPr>
              <a:t>ButtonPeer</a:t>
            </a:r>
            <a:endParaRPr>
              <a:latin typeface="Lucida Console" panose="020B0609040504020204" pitchFamily="49" charset="0"/>
            </a:endParaRPr>
          </a:p>
          <a:p>
            <a:pPr lvl="4"/>
            <a:r>
              <a:t>Handles platform-specific implementations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26" name="Title 2058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14.14.2  Structural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27" name="Text Placeholder 205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Composite design pattern (organize and manipulate objects)</a:t>
            </a:r>
          </a:p>
          <a:p>
            <a:pPr lvl="1"/>
            <a:r>
              <a:t>Organize components into hierarchical structures</a:t>
            </a:r>
          </a:p>
          <a:p>
            <a:pPr lvl="2"/>
            <a:r>
              <a:t>Each node represents component</a:t>
            </a:r>
          </a:p>
          <a:p>
            <a:pPr lvl="2"/>
            <a:r>
              <a:t>All nodes implement same interface</a:t>
            </a:r>
          </a:p>
          <a:p>
            <a:pPr lvl="3"/>
            <a:r>
              <a:t>Polymorphism ensures clients traverse all nodes uniformly</a:t>
            </a:r>
          </a:p>
          <a:p>
            <a:pPr lvl="1"/>
            <a:r>
              <a:t>Used by Swing components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JPanel</a:t>
            </a:r>
            <a:r>
              <a:t> is </a:t>
            </a:r>
            <a:r>
              <a:rPr err="1">
                <a:latin typeface="Lucida Console" panose="020B0609040504020204" pitchFamily="49" charset="0"/>
              </a:rPr>
              <a:t>JContainer</a:t>
            </a:r>
            <a:r>
              <a:t> subclass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JPanel</a:t>
            </a:r>
            <a:r>
              <a:t> object can contain GUI component</a:t>
            </a:r>
          </a:p>
          <a:p>
            <a:pPr lvl="3"/>
            <a:r>
              <a:rPr err="1">
                <a:latin typeface="Lucida Console" panose="020B0609040504020204" pitchFamily="49" charset="0"/>
              </a:rPr>
              <a:t>JPanel</a:t>
            </a:r>
            <a:r>
              <a:t> remains unaware of component’s specific type</a:t>
            </a:r>
          </a:p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850" name="Title 2068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14.27	Inheritance hierarchy for class </a:t>
            </a:r>
            <a:r>
              <a:rPr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endParaRPr b="0">
              <a:solidFill>
                <a:schemeClr val="tx1"/>
              </a:solidFill>
            </a:endParaRPr>
          </a:p>
        </p:txBody>
      </p:sp>
      <p:grpSp>
        <p:nvGrpSpPr>
          <p:cNvPr id="206851" name="Group 206850"/>
          <p:cNvGrpSpPr/>
          <p:nvPr/>
        </p:nvGrpSpPr>
        <p:grpSpPr>
          <a:xfrm>
            <a:off x="1066800" y="1892300"/>
            <a:ext cx="6781800" cy="3365500"/>
            <a:chOff x="672" y="1192"/>
            <a:chExt cx="4272" cy="2120"/>
          </a:xfrm>
        </p:grpSpPr>
        <p:sp>
          <p:nvSpPr>
            <p:cNvPr id="206852" name="Rectangles 206851"/>
            <p:cNvSpPr/>
            <p:nvPr/>
          </p:nvSpPr>
          <p:spPr>
            <a:xfrm>
              <a:off x="672" y="1192"/>
              <a:ext cx="4272" cy="2120"/>
            </a:xfrm>
            <a:prstGeom prst="rect">
              <a:avLst/>
            </a:prstGeom>
            <a:solidFill>
              <a:srgbClr val="FFE699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853" name="Freeform 206852"/>
            <p:cNvSpPr/>
            <p:nvPr/>
          </p:nvSpPr>
          <p:spPr>
            <a:xfrm>
              <a:off x="2144" y="2182"/>
              <a:ext cx="190" cy="30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0" y="19955"/>
                  </a:lnTo>
                  <a:lnTo>
                    <a:pt x="19938" y="19955"/>
                  </a:lnTo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triangle" w="med" len="lg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54" name="Freeform 206853"/>
            <p:cNvSpPr/>
            <p:nvPr/>
          </p:nvSpPr>
          <p:spPr>
            <a:xfrm>
              <a:off x="2856" y="2687"/>
              <a:ext cx="189" cy="30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0" y="19955"/>
                  </a:lnTo>
                  <a:lnTo>
                    <a:pt x="19938" y="19955"/>
                  </a:lnTo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triangle" w="med" len="lg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55" name="Freeform 206854"/>
            <p:cNvSpPr/>
            <p:nvPr/>
          </p:nvSpPr>
          <p:spPr>
            <a:xfrm>
              <a:off x="1409" y="1676"/>
              <a:ext cx="189" cy="30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0" y="19955"/>
                  </a:lnTo>
                  <a:lnTo>
                    <a:pt x="19938" y="19955"/>
                  </a:lnTo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triangle" w="med" len="lg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56" name="Freeform 206855"/>
            <p:cNvSpPr/>
            <p:nvPr/>
          </p:nvSpPr>
          <p:spPr>
            <a:xfrm>
              <a:off x="2333" y="2322"/>
              <a:ext cx="1685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4DB3E6"/>
            </a:solidFill>
            <a:ln w="2540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57" name="Freeform 206856"/>
            <p:cNvSpPr/>
            <p:nvPr/>
          </p:nvSpPr>
          <p:spPr>
            <a:xfrm>
              <a:off x="2333" y="2322"/>
              <a:ext cx="1685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58" name="Rectangles 206857"/>
            <p:cNvSpPr/>
            <p:nvPr/>
          </p:nvSpPr>
          <p:spPr>
            <a:xfrm>
              <a:off x="2333" y="2451"/>
              <a:ext cx="1685" cy="14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javax.swing.JComponent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06859" name="Freeform 206858"/>
            <p:cNvSpPr/>
            <p:nvPr/>
          </p:nvSpPr>
          <p:spPr>
            <a:xfrm>
              <a:off x="3045" y="2828"/>
              <a:ext cx="1685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4DB3E6"/>
            </a:solidFill>
            <a:ln w="2540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0" name="Freeform 206859"/>
            <p:cNvSpPr/>
            <p:nvPr/>
          </p:nvSpPr>
          <p:spPr>
            <a:xfrm>
              <a:off x="3045" y="2828"/>
              <a:ext cx="1685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1" name="Rectangles 206860"/>
            <p:cNvSpPr/>
            <p:nvPr/>
          </p:nvSpPr>
          <p:spPr>
            <a:xfrm>
              <a:off x="3045" y="2979"/>
              <a:ext cx="1685" cy="14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javax.swing.JPanel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06862" name="Freeform 206861"/>
            <p:cNvSpPr/>
            <p:nvPr/>
          </p:nvSpPr>
          <p:spPr>
            <a:xfrm>
              <a:off x="1599" y="1817"/>
              <a:ext cx="1684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4DB3E6"/>
            </a:solidFill>
            <a:ln w="2540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3" name="Freeform 206862"/>
            <p:cNvSpPr/>
            <p:nvPr/>
          </p:nvSpPr>
          <p:spPr>
            <a:xfrm>
              <a:off x="1599" y="1817"/>
              <a:ext cx="1684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4" name="Rectangles 206863"/>
            <p:cNvSpPr/>
            <p:nvPr/>
          </p:nvSpPr>
          <p:spPr>
            <a:xfrm>
              <a:off x="1598" y="1971"/>
              <a:ext cx="1685" cy="14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java.awt.Container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06865" name="Freeform 206864"/>
            <p:cNvSpPr/>
            <p:nvPr/>
          </p:nvSpPr>
          <p:spPr>
            <a:xfrm>
              <a:off x="887" y="1311"/>
              <a:ext cx="1684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4DB3E6"/>
            </a:solidFill>
            <a:ln w="2540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6" name="Freeform 206865"/>
            <p:cNvSpPr/>
            <p:nvPr/>
          </p:nvSpPr>
          <p:spPr>
            <a:xfrm>
              <a:off x="887" y="1311"/>
              <a:ext cx="1684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3" y="0"/>
                  </a:moveTo>
                  <a:lnTo>
                    <a:pt x="19993" y="19962"/>
                  </a:lnTo>
                  <a:lnTo>
                    <a:pt x="0" y="19962"/>
                  </a:lnTo>
                  <a:lnTo>
                    <a:pt x="0" y="0"/>
                  </a:lnTo>
                  <a:lnTo>
                    <a:pt x="19993" y="0"/>
                  </a:lnTo>
                  <a:close/>
                </a:path>
              </a:pathLst>
            </a:custGeom>
            <a:noFill/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6867" name="Rectangles 206866"/>
            <p:cNvSpPr/>
            <p:nvPr/>
          </p:nvSpPr>
          <p:spPr>
            <a:xfrm>
              <a:off x="886" y="1443"/>
              <a:ext cx="1685" cy="14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java.awt.Component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74" name="Title 2078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14.14.3  Behavioral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875" name="Text Placeholder 2078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Chain-of-Responsibility design pattern</a:t>
            </a:r>
          </a:p>
          <a:p>
            <a:pPr lvl="1"/>
            <a:r>
              <a:t>Determine object that handles message at run time</a:t>
            </a:r>
          </a:p>
          <a:p>
            <a:pPr lvl="1"/>
            <a:r>
              <a:t>Three-line office-phone system</a:t>
            </a:r>
          </a:p>
          <a:p>
            <a:pPr lvl="2"/>
            <a:r>
              <a:t>First line handles call</a:t>
            </a:r>
          </a:p>
          <a:p>
            <a:pPr lvl="2"/>
            <a:r>
              <a:t>If first line is busy, second line handles call</a:t>
            </a:r>
          </a:p>
          <a:p>
            <a:pPr lvl="2"/>
            <a:r>
              <a:t>If second line is busy, third line handles call</a:t>
            </a:r>
          </a:p>
          <a:p>
            <a:pPr lvl="1"/>
            <a:r>
              <a:t>Message sent through “chain”</a:t>
            </a:r>
          </a:p>
          <a:p>
            <a:pPr lvl="2"/>
            <a:r>
              <a:t>Each object in chain decides whether to handle message</a:t>
            </a:r>
          </a:p>
          <a:p>
            <a:pPr lvl="3"/>
            <a:r>
              <a:t>If unable to handle message, that object sends message to next object in chain</a:t>
            </a:r>
          </a:p>
          <a:p>
            <a:pPr lvl="1"/>
            <a:r>
              <a:t>Method </a:t>
            </a:r>
            <a:r>
              <a:rPr err="1">
                <a:latin typeface="Lucida Console" panose="020B0609040504020204" pitchFamily="49" charset="0"/>
              </a:rPr>
              <a:t>processEvent</a:t>
            </a:r>
            <a:r>
              <a:t> of class </a:t>
            </a:r>
            <a:r>
              <a:rPr>
                <a:latin typeface="Lucida Console" panose="020B0609040504020204" pitchFamily="49" charset="0"/>
              </a:rPr>
              <a:t>Button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Handles </a:t>
            </a:r>
            <a:r>
              <a:rPr err="1">
                <a:latin typeface="Lucida Console" panose="020B0609040504020204" pitchFamily="49" charset="0"/>
              </a:rPr>
              <a:t>AWTEvent</a:t>
            </a:r>
            <a:r>
              <a:t> or sends to next object</a:t>
            </a:r>
          </a:p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98" name="Title 2088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14.14.3  Behavioral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899" name="Text Placeholder 2088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Command design pattern</a:t>
            </a:r>
          </a:p>
          <a:p>
            <a:pPr lvl="1"/>
            <a:r>
              <a:t>Applications provide several ways to perform same task</a:t>
            </a:r>
          </a:p>
          <a:p>
            <a:pPr lvl="2"/>
            <a:r>
              <a:rPr b="1">
                <a:latin typeface="Helvetica" pitchFamily="34" charset="0"/>
              </a:rPr>
              <a:t>Edit</a:t>
            </a:r>
            <a:r>
              <a:t> menu with menu items for cutting and copying text</a:t>
            </a:r>
          </a:p>
          <a:p>
            <a:pPr lvl="2"/>
            <a:r>
              <a:t>Toolbar and popup menus may offer same feature</a:t>
            </a:r>
          </a:p>
          <a:p>
            <a:pPr lvl="1"/>
            <a:r>
              <a:t>Encapsulate functionality (</a:t>
            </a:r>
            <a:r>
              <a:rPr i="1"/>
              <a:t>command</a:t>
            </a:r>
            <a:r>
              <a:t>) in reusable object</a:t>
            </a:r>
          </a:p>
          <a:p>
            <a:pPr lvl="2"/>
            <a:r>
              <a:t>e.g., “cut text” functionality</a:t>
            </a:r>
          </a:p>
          <a:p>
            <a:pPr lvl="2"/>
            <a:r>
              <a:t>Functionality can then be added to menus, toolbars, etc.</a:t>
            </a:r>
          </a:p>
          <a:p>
            <a:pPr lvl="2"/>
            <a:r>
              <a:t>Developers code functionality only once</a:t>
            </a:r>
          </a:p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2" name="Title 2099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14.14.3  Behavioral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3" name="Text Placeholder 2099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t>Observer design pattern</a:t>
            </a:r>
          </a:p>
          <a:p>
            <a:pPr lvl="1">
              <a:lnSpc>
                <a:spcPct val="90000"/>
              </a:lnSpc>
            </a:pPr>
            <a:r>
              <a:t>Design program for viewing bank-account information</a:t>
            </a: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 err="1">
                <a:latin typeface="Lucida Console" panose="020B0609040504020204" pitchFamily="49" charset="0"/>
              </a:rPr>
              <a:t>BankStatementData</a:t>
            </a:r>
            <a:r>
              <a:t> store bank-statement data</a:t>
            </a: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 err="1">
                <a:latin typeface="Lucida Console" panose="020B0609040504020204" pitchFamily="49" charset="0"/>
              </a:rPr>
              <a:t>TextDisplay</a:t>
            </a:r>
            <a:r>
              <a:t> displays data in text format</a:t>
            </a: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 err="1">
                <a:latin typeface="Lucida Console" panose="020B0609040504020204" pitchFamily="49" charset="0"/>
              </a:rPr>
              <a:t>BarGraphDisplay</a:t>
            </a:r>
            <a:r>
              <a:t> displays data in bar-graph format</a:t>
            </a: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 err="1">
                <a:latin typeface="Lucida Console" panose="020B0609040504020204" pitchFamily="49" charset="0"/>
              </a:rPr>
              <a:t>PieChartDisplay</a:t>
            </a:r>
            <a:r>
              <a:t> displays data in pie-chart format</a:t>
            </a:r>
          </a:p>
          <a:p>
            <a:pPr lvl="2">
              <a:lnSpc>
                <a:spcPct val="90000"/>
              </a:lnSpc>
            </a:pPr>
            <a:r>
              <a:rPr err="1">
                <a:latin typeface="Lucida Console" panose="020B0609040504020204" pitchFamily="49" charset="0"/>
              </a:rPr>
              <a:t>BankStatementData</a:t>
            </a:r>
            <a:r>
              <a:t> (subject) notifies </a:t>
            </a:r>
            <a:r>
              <a:rPr>
                <a:latin typeface="Lucida Console" panose="020B0609040504020204" pitchFamily="49" charset="0"/>
              </a:rPr>
              <a:t>Display</a:t>
            </a:r>
            <a:r>
              <a:t> classes (observers) to display data when it changes</a:t>
            </a:r>
          </a:p>
          <a:p>
            <a:pPr lvl="1">
              <a:lnSpc>
                <a:spcPct val="90000"/>
              </a:lnSpc>
            </a:pPr>
            <a:r>
              <a:t>Subject notifies observers when subject changes state</a:t>
            </a:r>
          </a:p>
          <a:p>
            <a:pPr lvl="2">
              <a:lnSpc>
                <a:spcPct val="90000"/>
              </a:lnSpc>
            </a:pPr>
            <a:r>
              <a:t>Observers act in response to notification</a:t>
            </a:r>
          </a:p>
          <a:p>
            <a:pPr lvl="2">
              <a:lnSpc>
                <a:spcPct val="90000"/>
              </a:lnSpc>
            </a:pPr>
            <a:r>
              <a:t>Promotes </a:t>
            </a:r>
            <a:r>
              <a:rPr i="1"/>
              <a:t>loose coupling</a:t>
            </a:r>
            <a:endParaRPr i="1"/>
          </a:p>
          <a:p>
            <a:pPr lvl="1">
              <a:lnSpc>
                <a:spcPct val="90000"/>
              </a:lnSpc>
            </a:pPr>
            <a:r>
              <a:t>Used by </a:t>
            </a: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>
                <a:latin typeface="Lucida Console" panose="020B0609040504020204" pitchFamily="49" charset="0"/>
              </a:rPr>
              <a:t>java.util.Observable</a:t>
            </a:r>
            <a:endParaRPr>
              <a:latin typeface="Lucida Console" panose="020B0609040504020204" pitchFamily="49" charset="0"/>
            </a:endParaRPr>
          </a:p>
          <a:p>
            <a:pPr lvl="2">
              <a:lnSpc>
                <a:spcPct val="90000"/>
              </a:lnSpc>
            </a:pPr>
            <a:r>
              <a:t>class </a:t>
            </a:r>
            <a:r>
              <a:rPr>
                <a:latin typeface="Lucida Console" panose="020B0609040504020204" pitchFamily="49" charset="0"/>
              </a:rPr>
              <a:t>java.util.Observer</a:t>
            </a:r>
            <a:endParaRPr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46" name="Title 2109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14.28	Basis for the Observer design pattern</a:t>
            </a:r>
            <a:endParaRPr b="0">
              <a:solidFill>
                <a:schemeClr val="tx1"/>
              </a:solidFill>
            </a:endParaRPr>
          </a:p>
        </p:txBody>
      </p:sp>
      <p:grpSp>
        <p:nvGrpSpPr>
          <p:cNvPr id="210947" name="Group 210946"/>
          <p:cNvGrpSpPr/>
          <p:nvPr/>
        </p:nvGrpSpPr>
        <p:grpSpPr>
          <a:xfrm>
            <a:off x="1676400" y="2362200"/>
            <a:ext cx="6019800" cy="2286000"/>
            <a:chOff x="1056" y="1488"/>
            <a:chExt cx="3792" cy="1440"/>
          </a:xfrm>
        </p:grpSpPr>
        <p:sp>
          <p:nvSpPr>
            <p:cNvPr id="210948" name="Rectangles 210947"/>
            <p:cNvSpPr/>
            <p:nvPr/>
          </p:nvSpPr>
          <p:spPr>
            <a:xfrm>
              <a:off x="1056" y="1488"/>
              <a:ext cx="3792" cy="1440"/>
            </a:xfrm>
            <a:prstGeom prst="rect">
              <a:avLst/>
            </a:prstGeom>
            <a:solidFill>
              <a:srgbClr val="FFE699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0949" name="Rectangles 210948"/>
            <p:cNvSpPr/>
            <p:nvPr/>
          </p:nvSpPr>
          <p:spPr>
            <a:xfrm>
              <a:off x="3331" y="2618"/>
              <a:ext cx="1327" cy="258"/>
            </a:xfrm>
            <a:prstGeom prst="rect">
              <a:avLst/>
            </a:prstGeom>
            <a:solidFill>
              <a:srgbClr val="4DB3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50" name="Rectangles 210949"/>
            <p:cNvSpPr/>
            <p:nvPr/>
          </p:nvSpPr>
          <p:spPr>
            <a:xfrm>
              <a:off x="3331" y="2170"/>
              <a:ext cx="1327" cy="258"/>
            </a:xfrm>
            <a:prstGeom prst="rect">
              <a:avLst/>
            </a:prstGeom>
            <a:solidFill>
              <a:srgbClr val="4DB3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51" name="Rectangles 210950"/>
            <p:cNvSpPr/>
            <p:nvPr/>
          </p:nvSpPr>
          <p:spPr>
            <a:xfrm>
              <a:off x="3331" y="1693"/>
              <a:ext cx="1327" cy="258"/>
            </a:xfrm>
            <a:prstGeom prst="rect">
              <a:avLst/>
            </a:prstGeom>
            <a:solidFill>
              <a:srgbClr val="4DB3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52" name="Freeform 210951"/>
            <p:cNvSpPr/>
            <p:nvPr/>
          </p:nvSpPr>
          <p:spPr>
            <a:xfrm>
              <a:off x="2446" y="2291"/>
              <a:ext cx="855" cy="0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19988" y="0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  <p:txBody>
            <a:bodyPr/>
            <a:p>
              <a:endParaRPr lang="en-US"/>
            </a:p>
          </p:txBody>
        </p:sp>
        <p:sp>
          <p:nvSpPr>
            <p:cNvPr id="210953" name="Freeform 210952"/>
            <p:cNvSpPr/>
            <p:nvPr/>
          </p:nvSpPr>
          <p:spPr>
            <a:xfrm>
              <a:off x="2450" y="1798"/>
              <a:ext cx="864" cy="364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71"/>
                  </a:moveTo>
                  <a:lnTo>
                    <a:pt x="19988" y="0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  <p:txBody>
            <a:bodyPr/>
            <a:p>
              <a:endParaRPr lang="en-US"/>
            </a:p>
          </p:txBody>
        </p:sp>
        <p:sp>
          <p:nvSpPr>
            <p:cNvPr id="210954" name="Freeform 210953"/>
            <p:cNvSpPr/>
            <p:nvPr/>
          </p:nvSpPr>
          <p:spPr>
            <a:xfrm>
              <a:off x="2450" y="2398"/>
              <a:ext cx="864" cy="36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19988" y="19971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  <p:txBody>
            <a:bodyPr/>
            <a:p>
              <a:endParaRPr lang="en-US"/>
            </a:p>
          </p:txBody>
        </p:sp>
        <p:sp>
          <p:nvSpPr>
            <p:cNvPr id="210955" name="Rectangles 210954"/>
            <p:cNvSpPr/>
            <p:nvPr/>
          </p:nvSpPr>
          <p:spPr>
            <a:xfrm>
              <a:off x="2678" y="2205"/>
              <a:ext cx="295" cy="10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0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notifies</a:t>
              </a:r>
              <a:endParaRPr lang="en-US" altLang="x-none" sz="10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0956" name="Freeform 210955"/>
            <p:cNvSpPr/>
            <p:nvPr/>
          </p:nvSpPr>
          <p:spPr>
            <a:xfrm>
              <a:off x="2995" y="2199"/>
              <a:ext cx="29" cy="5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643" y="9818"/>
                  </a:moveTo>
                  <a:lnTo>
                    <a:pt x="357" y="0"/>
                  </a:lnTo>
                  <a:lnTo>
                    <a:pt x="0" y="19818"/>
                  </a:lnTo>
                  <a:lnTo>
                    <a:pt x="19643" y="9818"/>
                  </a:lnTo>
                  <a:close/>
                </a:path>
              </a:pathLst>
            </a:custGeom>
            <a:solidFill>
              <a:srgbClr val="000000"/>
            </a:solidFill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57" name="Rectangles 210956"/>
            <p:cNvSpPr/>
            <p:nvPr/>
          </p:nvSpPr>
          <p:spPr>
            <a:xfrm rot="20340000">
              <a:off x="2662" y="1937"/>
              <a:ext cx="295" cy="107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0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notifies</a:t>
              </a:r>
              <a:endParaRPr lang="en-US" altLang="x-none" sz="10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0958" name="Rectangles 210957"/>
            <p:cNvSpPr/>
            <p:nvPr/>
          </p:nvSpPr>
          <p:spPr>
            <a:xfrm rot="1260000">
              <a:off x="2661" y="2459"/>
              <a:ext cx="296" cy="10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0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notifies</a:t>
              </a:r>
              <a:endParaRPr lang="en-US" altLang="x-none" sz="10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0959" name="Freeform 210958"/>
            <p:cNvSpPr/>
            <p:nvPr/>
          </p:nvSpPr>
          <p:spPr>
            <a:xfrm>
              <a:off x="2960" y="2519"/>
              <a:ext cx="39" cy="5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730" y="13725"/>
                  </a:moveTo>
                  <a:lnTo>
                    <a:pt x="11622" y="0"/>
                  </a:lnTo>
                  <a:lnTo>
                    <a:pt x="0" y="19804"/>
                  </a:lnTo>
                  <a:lnTo>
                    <a:pt x="19730" y="13725"/>
                  </a:lnTo>
                  <a:close/>
                </a:path>
              </a:pathLst>
            </a:custGeom>
            <a:solidFill>
              <a:srgbClr val="000000"/>
            </a:solidFill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60" name="Rectangles 210959"/>
            <p:cNvSpPr/>
            <p:nvPr/>
          </p:nvSpPr>
          <p:spPr>
            <a:xfrm>
              <a:off x="1119" y="2144"/>
              <a:ext cx="1327" cy="257"/>
            </a:xfrm>
            <a:prstGeom prst="rect">
              <a:avLst/>
            </a:prstGeom>
            <a:solidFill>
              <a:srgbClr val="4DB3E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10961" name="Rectangles 210960"/>
            <p:cNvSpPr/>
            <p:nvPr/>
          </p:nvSpPr>
          <p:spPr>
            <a:xfrm>
              <a:off x="1288" y="2233"/>
              <a:ext cx="1099" cy="105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BankStatementData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10962" name="Rectangles 210961"/>
            <p:cNvSpPr/>
            <p:nvPr/>
          </p:nvSpPr>
          <p:spPr>
            <a:xfrm>
              <a:off x="3377" y="1763"/>
              <a:ext cx="1218" cy="99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TextDisplay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10963" name="Rectangles 210962"/>
            <p:cNvSpPr/>
            <p:nvPr/>
          </p:nvSpPr>
          <p:spPr>
            <a:xfrm>
              <a:off x="3377" y="2242"/>
              <a:ext cx="1218" cy="99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BarGraphDisplay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10964" name="Rectangles 210963"/>
            <p:cNvSpPr/>
            <p:nvPr/>
          </p:nvSpPr>
          <p:spPr>
            <a:xfrm>
              <a:off x="3377" y="2719"/>
              <a:ext cx="1218" cy="99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PieChartDisplay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10965" name="Rectangles 210964"/>
            <p:cNvSpPr/>
            <p:nvPr/>
          </p:nvSpPr>
          <p:spPr>
            <a:xfrm>
              <a:off x="1642" y="1955"/>
              <a:ext cx="392" cy="10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Subject</a:t>
              </a:r>
              <a:endParaRPr lang="en-US" altLang="x-none" sz="12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0966" name="Rectangles 210965"/>
            <p:cNvSpPr/>
            <p:nvPr/>
          </p:nvSpPr>
          <p:spPr>
            <a:xfrm>
              <a:off x="3688" y="1554"/>
              <a:ext cx="596" cy="107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Observers</a:t>
              </a:r>
              <a:endParaRPr lang="en-US" altLang="x-none" sz="12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0967" name="Freeform 210966"/>
            <p:cNvSpPr/>
            <p:nvPr/>
          </p:nvSpPr>
          <p:spPr>
            <a:xfrm rot="20340000">
              <a:off x="2959" y="1861"/>
              <a:ext cx="29" cy="5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643" y="9818"/>
                  </a:moveTo>
                  <a:lnTo>
                    <a:pt x="357" y="0"/>
                  </a:lnTo>
                  <a:lnTo>
                    <a:pt x="0" y="19818"/>
                  </a:lnTo>
                  <a:lnTo>
                    <a:pt x="19643" y="9818"/>
                  </a:lnTo>
                  <a:close/>
                </a:path>
              </a:pathLst>
            </a:custGeom>
            <a:solidFill>
              <a:srgbClr val="000000"/>
            </a:solidFill>
            <a:ln w="25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70" name="Title 2119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14.14.3  Behavioral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971" name="Text Placeholder 2119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Strategy design pattern</a:t>
            </a:r>
          </a:p>
          <a:p>
            <a:pPr lvl="1"/>
            <a:r>
              <a:t>Encapsulates algorithm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LayoutManager</a:t>
            </a:r>
            <a:r>
              <a:rPr err="1"/>
              <a:t>s</a:t>
            </a:r>
            <a:r>
              <a:t> are strategy objects</a:t>
            </a:r>
          </a:p>
          <a:p>
            <a:pPr lvl="2"/>
            <a:r>
              <a:t>Classes </a:t>
            </a:r>
            <a:r>
              <a:rPr err="1">
                <a:latin typeface="Lucida Console" panose="020B0609040504020204" pitchFamily="49" charset="0"/>
              </a:rPr>
              <a:t>FlowLayout</a:t>
            </a:r>
            <a:r>
              <a:t>, </a:t>
            </a:r>
            <a:r>
              <a:rPr err="1">
                <a:latin typeface="Lucida Console" panose="020B0609040504020204" pitchFamily="49" charset="0"/>
              </a:rPr>
              <a:t>BorderLayout</a:t>
            </a:r>
            <a:r>
              <a:t>, </a:t>
            </a:r>
            <a:r>
              <a:rPr err="1">
                <a:latin typeface="Lucida Console" panose="020B0609040504020204" pitchFamily="49" charset="0"/>
              </a:rPr>
              <a:t>GridLayout</a:t>
            </a:r>
            <a:r>
              <a:t>, etc.</a:t>
            </a:r>
          </a:p>
          <a:p>
            <a:pPr lvl="3"/>
            <a:r>
              <a:t>Implement interface </a:t>
            </a:r>
            <a:r>
              <a:rPr err="1">
                <a:latin typeface="Lucida Console" panose="020B0609040504020204" pitchFamily="49" charset="0"/>
              </a:rPr>
              <a:t>LayoutManager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Each class uses method </a:t>
            </a:r>
            <a:r>
              <a:rPr err="1">
                <a:latin typeface="Lucida Console" panose="020B0609040504020204" pitchFamily="49" charset="0"/>
              </a:rPr>
              <a:t>addLayoutComponent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Each method implementation uses different algorithm</a:t>
            </a:r>
          </a:p>
          <a:p>
            <a:pPr lvl="4"/>
            <a:r>
              <a:rPr err="1">
                <a:latin typeface="Lucida Console" panose="020B0609040504020204" pitchFamily="49" charset="0"/>
              </a:rPr>
              <a:t>FlowLayout</a:t>
            </a:r>
            <a:r>
              <a:t> adds components left-to-right</a:t>
            </a:r>
          </a:p>
          <a:p>
            <a:pPr lvl="4"/>
            <a:r>
              <a:rPr err="1">
                <a:latin typeface="Lucida Console" panose="020B0609040504020204" pitchFamily="49" charset="0"/>
              </a:rPr>
              <a:t>BorderLayout</a:t>
            </a:r>
            <a:r>
              <a:t> adds components in five regions</a:t>
            </a:r>
          </a:p>
          <a:p>
            <a:pPr lvl="4"/>
            <a:r>
              <a:rPr err="1">
                <a:latin typeface="Lucida Console" panose="020B0609040504020204" pitchFamily="49" charset="0"/>
              </a:rPr>
              <a:t>GridLayout</a:t>
            </a:r>
            <a:r>
              <a:t> adds components in specified grid</a:t>
            </a:r>
          </a:p>
          <a:p>
            <a:pPr lvl="2"/>
            <a:r>
              <a:t>Class </a:t>
            </a:r>
            <a:r>
              <a:rPr>
                <a:latin typeface="Lucida Console" panose="020B0609040504020204" pitchFamily="49" charset="0"/>
              </a:rPr>
              <a:t>Container</a:t>
            </a:r>
            <a:r>
              <a:t> has </a:t>
            </a:r>
            <a:r>
              <a:rPr err="1">
                <a:latin typeface="Lucida Console" panose="020B0609040504020204" pitchFamily="49" charset="0"/>
              </a:rPr>
              <a:t>LayoutManager</a:t>
            </a:r>
            <a:r>
              <a:t> reference</a:t>
            </a:r>
          </a:p>
          <a:p>
            <a:pPr lvl="3"/>
            <a:r>
              <a:t>Use method </a:t>
            </a:r>
            <a:r>
              <a:rPr err="1">
                <a:latin typeface="Lucida Console" panose="020B0609040504020204" pitchFamily="49" charset="0"/>
              </a:rPr>
              <a:t>setLayout</a:t>
            </a:r>
            <a:endParaRPr>
              <a:latin typeface="Lucida Console" panose="020B0609040504020204" pitchFamily="49" charset="0"/>
            </a:endParaRPr>
          </a:p>
          <a:p>
            <a:pPr lvl="4"/>
            <a:r>
              <a:t>Select different layout manager at run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Title 1740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7411" name="Subtitle 1741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4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LabelTest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17412" name="Picture 17411" descr="13_0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447800"/>
            <a:ext cx="2619375" cy="161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17412" descr="13_0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581400"/>
            <a:ext cx="26193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94" name="Title 2129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14.14.3  Behavioral Design Patterns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95" name="Text Placeholder 2129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Template Method design pattern</a:t>
            </a:r>
          </a:p>
          <a:p>
            <a:pPr lvl="1"/>
            <a:r>
              <a:t>Objects share single algorithm defined in </a:t>
            </a:r>
            <a:r>
              <a:rPr err="1"/>
              <a:t>superclass</a:t>
            </a:r>
            <a:endParaRPr err="1"/>
          </a:p>
          <a:p>
            <a:pPr lvl="1"/>
            <a:r>
              <a:t>Consider Fig.14.28</a:t>
            </a:r>
          </a:p>
          <a:p>
            <a:pPr lvl="2"/>
            <a:r>
              <a:t>Display objects use </a:t>
            </a:r>
            <a:r>
              <a:rPr i="1"/>
              <a:t>same algorithm</a:t>
            </a:r>
            <a:r>
              <a:t> to acquire and display data</a:t>
            </a:r>
          </a:p>
          <a:p>
            <a:pPr lvl="3"/>
            <a:r>
              <a:t>Get statements from </a:t>
            </a:r>
            <a:r>
              <a:rPr err="1">
                <a:latin typeface="Lucida Console" panose="020B0609040504020204" pitchFamily="49" charset="0"/>
              </a:rPr>
              <a:t>BankStatementData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Parse statements</a:t>
            </a:r>
          </a:p>
          <a:p>
            <a:pPr lvl="3"/>
            <a:r>
              <a:t>Display statements</a:t>
            </a:r>
          </a:p>
          <a:p>
            <a:pPr lvl="2"/>
            <a:r>
              <a:t>Create </a:t>
            </a:r>
            <a:r>
              <a:rPr err="1"/>
              <a:t>superclass</a:t>
            </a:r>
            <a:r>
              <a:t> </a:t>
            </a:r>
            <a:r>
              <a:rPr err="1">
                <a:latin typeface="Lucida Console" panose="020B0609040504020204" pitchFamily="49" charset="0"/>
              </a:rPr>
              <a:t>BankStatementDisplay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Provides methods that comprise algorithm</a:t>
            </a:r>
          </a:p>
          <a:p>
            <a:pPr lvl="3"/>
            <a:r>
              <a:t>Subclasses override “display” method, because each subclass displays data differently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Title 18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  Event Handling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Placeholder 18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GUIs are </a:t>
            </a:r>
            <a:r>
              <a:rPr i="1"/>
              <a:t>event driven</a:t>
            </a:r>
            <a:endParaRPr i="1"/>
          </a:p>
          <a:p>
            <a:pPr lvl="1"/>
            <a:r>
              <a:t>Generate </a:t>
            </a:r>
            <a:r>
              <a:rPr i="1"/>
              <a:t>events</a:t>
            </a:r>
            <a:r>
              <a:t> when user interacts with GUI</a:t>
            </a:r>
          </a:p>
          <a:p>
            <a:pPr lvl="2"/>
            <a:r>
              <a:t>e.g., moving the mouse, clicking a button, typing in text field, selecting menu item, etc.</a:t>
            </a:r>
          </a:p>
          <a:p>
            <a:pPr lvl="2"/>
            <a:r>
              <a:t>Class </a:t>
            </a:r>
            <a:r>
              <a:rPr>
                <a:latin typeface="Lucida Console" panose="020B0609040504020204" pitchFamily="49" charset="0"/>
              </a:rPr>
              <a:t>java.awt.AWTEvent</a:t>
            </a:r>
            <a:endParaRPr>
              <a:latin typeface="Lucida Console" panose="020B0609040504020204" pitchFamily="49" charset="0"/>
            </a:endParaRP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2" name="Title 204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  Event Handling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Java Event Model</a:t>
            </a:r>
          </a:p>
          <a:p>
            <a:pPr lvl="1"/>
            <a:r>
              <a:t>Three parts</a:t>
            </a:r>
          </a:p>
          <a:p>
            <a:pPr lvl="2"/>
            <a:r>
              <a:t>Event source</a:t>
            </a:r>
          </a:p>
          <a:p>
            <a:pPr lvl="3"/>
            <a:r>
              <a:t>GUI component with which user interacts</a:t>
            </a:r>
          </a:p>
          <a:p>
            <a:pPr lvl="2"/>
            <a:r>
              <a:t>Event object</a:t>
            </a:r>
          </a:p>
          <a:p>
            <a:pPr lvl="3"/>
            <a:r>
              <a:t>Encapsulates information about event that occurred</a:t>
            </a:r>
          </a:p>
          <a:p>
            <a:pPr lvl="2"/>
            <a:r>
              <a:t>Event listener</a:t>
            </a:r>
          </a:p>
          <a:p>
            <a:pPr lvl="3"/>
            <a:r>
              <a:t>Receives event object when notified, then responds</a:t>
            </a:r>
          </a:p>
          <a:p>
            <a:pPr lvl="1"/>
            <a:r>
              <a:t>Programmer must perform two tasks</a:t>
            </a:r>
          </a:p>
          <a:p>
            <a:pPr lvl="2"/>
            <a:r>
              <a:t>Register event listener for event source</a:t>
            </a:r>
          </a:p>
          <a:p>
            <a:pPr lvl="2"/>
            <a:r>
              <a:t>Implement event-handling method (event handler)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13.5  </a:t>
            </a:r>
            <a:r>
              <a:rPr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TextFields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JTextField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Single-line area in which user can enter text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setEditable</a:t>
            </a:r>
            <a:r>
              <a:rPr>
                <a:latin typeface="Lucida Console" panose="020B0609040504020204" pitchFamily="49" charset="0"/>
              </a:rPr>
              <a:t>(false),</a:t>
            </a:r>
            <a:r>
              <a:t> user cannot modify </a:t>
            </a:r>
            <a:r>
              <a:rPr err="1"/>
              <a:t>textfield</a:t>
            </a:r>
            <a:endParaRPr err="1"/>
          </a:p>
          <a:p>
            <a:r>
              <a:rPr err="1">
                <a:latin typeface="Lucida Console" panose="020B0609040504020204" pitchFamily="49" charset="0"/>
              </a:rPr>
              <a:t>JPasswordField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Extends </a:t>
            </a:r>
            <a:r>
              <a:rPr err="1">
                <a:latin typeface="Lucida Console" panose="020B0609040504020204" pitchFamily="49" charset="0"/>
              </a:rPr>
              <a:t>JTextField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Hides characters that user enters</a:t>
            </a:r>
          </a:p>
          <a:p>
            <a:pPr lvl="1"/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Title 2355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8-9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3555" name="Subtitle 2355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4117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13.7: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the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class.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textField1, textField2, textField3;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"Testing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JPasswordField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construct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with default sizing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textField1 );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construct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with default text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"Enter text here"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textField2 );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3556" name="Group 23555"/>
          <p:cNvGrpSpPr/>
          <p:nvPr/>
        </p:nvGrpSpPr>
        <p:grpSpPr>
          <a:xfrm>
            <a:off x="3733800" y="1524000"/>
            <a:ext cx="4572000" cy="835025"/>
            <a:chOff x="2640" y="1344"/>
            <a:chExt cx="2880" cy="526"/>
          </a:xfrm>
        </p:grpSpPr>
        <p:sp>
          <p:nvSpPr>
            <p:cNvPr id="23557" name="Straight Connector 23556"/>
            <p:cNvSpPr/>
            <p:nvPr/>
          </p:nvSpPr>
          <p:spPr>
            <a:xfrm flipH="1">
              <a:off x="2640" y="1632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58" name="Text Box 23557"/>
            <p:cNvSpPr txBox="1"/>
            <p:nvPr/>
          </p:nvSpPr>
          <p:spPr>
            <a:xfrm>
              <a:off x="4128" y="1344"/>
              <a:ext cx="1392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Declare three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and one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JPasswordField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3559" name="Straight Connector 23558"/>
            <p:cNvSpPr/>
            <p:nvPr/>
          </p:nvSpPr>
          <p:spPr>
            <a:xfrm flipH="1" flipV="1">
              <a:off x="3600" y="1488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3560" name="Group 23559"/>
          <p:cNvGrpSpPr/>
          <p:nvPr/>
        </p:nvGrpSpPr>
        <p:grpSpPr>
          <a:xfrm>
            <a:off x="3810000" y="3886200"/>
            <a:ext cx="4038600" cy="590550"/>
            <a:chOff x="2640" y="2688"/>
            <a:chExt cx="2544" cy="372"/>
          </a:xfrm>
        </p:grpSpPr>
        <p:sp>
          <p:nvSpPr>
            <p:cNvPr id="23561" name="Straight Connector 23560"/>
            <p:cNvSpPr/>
            <p:nvPr/>
          </p:nvSpPr>
          <p:spPr>
            <a:xfrm flipH="1">
              <a:off x="2640" y="2880"/>
              <a:ext cx="133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2" name="Text Box 23561"/>
            <p:cNvSpPr txBox="1"/>
            <p:nvPr/>
          </p:nvSpPr>
          <p:spPr>
            <a:xfrm>
              <a:off x="3936" y="2688"/>
              <a:ext cx="124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First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contains empty string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563" name="Group 23562"/>
          <p:cNvGrpSpPr/>
          <p:nvPr/>
        </p:nvGrpSpPr>
        <p:grpSpPr>
          <a:xfrm>
            <a:off x="5105400" y="4724400"/>
            <a:ext cx="3352800" cy="590550"/>
            <a:chOff x="3504" y="3168"/>
            <a:chExt cx="2112" cy="372"/>
          </a:xfrm>
        </p:grpSpPr>
        <p:sp>
          <p:nvSpPr>
            <p:cNvPr id="23564" name="Straight Connector 23563"/>
            <p:cNvSpPr/>
            <p:nvPr/>
          </p:nvSpPr>
          <p:spPr>
            <a:xfrm flipH="1">
              <a:off x="3504" y="33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5" name="Text Box 23564"/>
            <p:cNvSpPr txBox="1"/>
            <p:nvPr/>
          </p:nvSpPr>
          <p:spPr>
            <a:xfrm>
              <a:off x="3792" y="3168"/>
              <a:ext cx="182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Second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contains text “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here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8" name="Title 2457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39-42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579" name="Subtitle 2457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construct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with default text,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20 visible elements and no event handler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textField3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Uneditable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 field"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textField3.setEditable(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textField3 );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construct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with default text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"Hidden text"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register event handlers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handler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textField1.addActionListener( handler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textField2.addActionListener( handler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textField3.addActionListener( handler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handler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325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4580" name="Group 24579"/>
          <p:cNvGrpSpPr/>
          <p:nvPr/>
        </p:nvGrpSpPr>
        <p:grpSpPr>
          <a:xfrm>
            <a:off x="5486400" y="609600"/>
            <a:ext cx="2590800" cy="590550"/>
            <a:chOff x="3456" y="3840"/>
            <a:chExt cx="1632" cy="372"/>
          </a:xfrm>
        </p:grpSpPr>
        <p:sp>
          <p:nvSpPr>
            <p:cNvPr id="24581" name="Straight Connector 24580"/>
            <p:cNvSpPr/>
            <p:nvPr/>
          </p:nvSpPr>
          <p:spPr>
            <a:xfrm flipH="1">
              <a:off x="3456" y="403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2" name="Text Box 24581"/>
            <p:cNvSpPr txBox="1"/>
            <p:nvPr/>
          </p:nvSpPr>
          <p:spPr>
            <a:xfrm>
              <a:off x="3744" y="3840"/>
              <a:ext cx="134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Third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contains 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uneditable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text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4583" name="Group 24582"/>
          <p:cNvGrpSpPr/>
          <p:nvPr/>
        </p:nvGrpSpPr>
        <p:grpSpPr>
          <a:xfrm>
            <a:off x="5334000" y="1295400"/>
            <a:ext cx="3352800" cy="835025"/>
            <a:chOff x="3648" y="144"/>
            <a:chExt cx="2112" cy="526"/>
          </a:xfrm>
        </p:grpSpPr>
        <p:sp>
          <p:nvSpPr>
            <p:cNvPr id="24584" name="Text Box 24583"/>
            <p:cNvSpPr txBox="1"/>
            <p:nvPr/>
          </p:nvSpPr>
          <p:spPr>
            <a:xfrm>
              <a:off x="3936" y="144"/>
              <a:ext cx="182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JPasswordField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contains text “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,” but text appears as series of asterisks (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85" name="Straight Connector 24584"/>
            <p:cNvSpPr/>
            <p:nvPr/>
          </p:nvSpPr>
          <p:spPr>
            <a:xfrm flipH="1">
              <a:off x="3648" y="43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4586" name="Group 24585"/>
          <p:cNvGrpSpPr/>
          <p:nvPr/>
        </p:nvGrpSpPr>
        <p:grpSpPr>
          <a:xfrm>
            <a:off x="4267200" y="2822575"/>
            <a:ext cx="3657600" cy="987425"/>
            <a:chOff x="2976" y="1008"/>
            <a:chExt cx="2304" cy="622"/>
          </a:xfrm>
        </p:grpSpPr>
        <p:sp>
          <p:nvSpPr>
            <p:cNvPr id="24587" name="Text Box 24586"/>
            <p:cNvSpPr txBox="1"/>
            <p:nvPr/>
          </p:nvSpPr>
          <p:spPr>
            <a:xfrm>
              <a:off x="3504" y="1104"/>
              <a:ext cx="1776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GUI components with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TextFieldHandler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(register for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ActionEvent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4588" name="Straight Connector 24587"/>
            <p:cNvSpPr/>
            <p:nvPr/>
          </p:nvSpPr>
          <p:spPr>
            <a:xfrm flipH="1" flipV="1">
              <a:off x="2976" y="1008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9" name="Straight Connector 24588"/>
            <p:cNvSpPr/>
            <p:nvPr/>
          </p:nvSpPr>
          <p:spPr>
            <a:xfrm flipH="1" flipV="1">
              <a:off x="2976" y="1104"/>
              <a:ext cx="52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0" name="Straight Connector 24589"/>
            <p:cNvSpPr/>
            <p:nvPr/>
          </p:nvSpPr>
          <p:spPr>
            <a:xfrm flipH="1" flipV="1">
              <a:off x="2976" y="1200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1" name="Straight Connector 24590"/>
            <p:cNvSpPr/>
            <p:nvPr/>
          </p:nvSpPr>
          <p:spPr>
            <a:xfrm flipH="1" flipV="1">
              <a:off x="3120" y="134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Title 2560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59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5603" name="Subtitle 2560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private inner class for event handling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ActionEvent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String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user pressed Enter in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textField1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textField1 )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"textField1: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getActionCommand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user pressed Enter in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textField2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textField2 )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"textField2: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getActionCommand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user pressed Enter in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textField3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textField3 )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"textField3: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getActionCommand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user pressed Enter in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passwordField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getPassword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25612" name="Group 25611"/>
          <p:cNvGrpSpPr/>
          <p:nvPr/>
        </p:nvGrpSpPr>
        <p:grpSpPr>
          <a:xfrm>
            <a:off x="4648200" y="838200"/>
            <a:ext cx="4343400" cy="590550"/>
            <a:chOff x="2928" y="528"/>
            <a:chExt cx="2736" cy="372"/>
          </a:xfrm>
        </p:grpSpPr>
        <p:sp>
          <p:nvSpPr>
            <p:cNvPr id="25605" name="Straight Connector 25604"/>
            <p:cNvSpPr/>
            <p:nvPr/>
          </p:nvSpPr>
          <p:spPr>
            <a:xfrm flipH="1" flipV="1">
              <a:off x="2928" y="528"/>
              <a:ext cx="76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06" name="Text Box 25605"/>
            <p:cNvSpPr txBox="1"/>
            <p:nvPr/>
          </p:nvSpPr>
          <p:spPr>
            <a:xfrm>
              <a:off x="3674" y="528"/>
              <a:ext cx="199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Every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TextFieldHandler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instance is an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ActionListener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11" name="Group 25610"/>
          <p:cNvGrpSpPr/>
          <p:nvPr/>
        </p:nvGrpSpPr>
        <p:grpSpPr>
          <a:xfrm>
            <a:off x="4953000" y="1371600"/>
            <a:ext cx="3463925" cy="1219200"/>
            <a:chOff x="3120" y="864"/>
            <a:chExt cx="2182" cy="768"/>
          </a:xfrm>
        </p:grpSpPr>
        <p:sp>
          <p:nvSpPr>
            <p:cNvPr id="25608" name="Straight Connector 25607"/>
            <p:cNvSpPr/>
            <p:nvPr/>
          </p:nvSpPr>
          <p:spPr>
            <a:xfrm flipH="1" flipV="1">
              <a:off x="3120" y="864"/>
              <a:ext cx="12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09" name="Text Box 25608"/>
            <p:cNvSpPr txBox="1"/>
            <p:nvPr/>
          </p:nvSpPr>
          <p:spPr>
            <a:xfrm>
              <a:off x="3504" y="1106"/>
              <a:ext cx="1798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invoked when user presses </a:t>
              </a:r>
              <a:r>
                <a:rPr b="0">
                  <a:latin typeface="Helvetica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GUI field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s 6146"/>
          <p:cNvSpPr/>
          <p:nvPr/>
        </p:nvSpPr>
        <p:spPr>
          <a:xfrm>
            <a:off x="685800" y="1752600"/>
            <a:ext cx="7772400" cy="189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13.15  	Layout Managers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13.15.1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br>
              <a:rPr sz="18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13.15.2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br>
              <a:rPr sz="18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13.15.3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13.16  	Panels</a:t>
            </a:r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itle 6147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/>
          <a:p>
            <a:r>
              <a:rPr sz="3600" b="0">
                <a:solidFill>
                  <a:schemeClr val="tx1"/>
                </a:solidFill>
                <a:latin typeface="Times New Roman" panose="02020603050405020304" pitchFamily="18" charset="0"/>
              </a:rPr>
              <a:t>Chapters 13-14 - Graphical User Interface Components</a:t>
            </a:r>
            <a:endParaRPr sz="3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Title 2662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6627" name="Subtitle 2662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830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JOptionPane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showMessageDialog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null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string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method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private inner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26628" name="Picture 26627" descr="13_0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71700"/>
            <a:ext cx="30956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26628" descr="13_07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71700"/>
            <a:ext cx="30956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26629" descr="13_07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29025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26630" descr="13_07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695700"/>
            <a:ext cx="30956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Picture 26631" descr="13_07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229225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Picture 26632" descr="13_07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5295900"/>
            <a:ext cx="3095625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Title 2764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TextFieldTest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27652" name="Picture 27651" descr="13_07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38200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27652" descr="13_07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30956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Picture 27653" descr="13_07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86200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4" name="Title 286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 How Event Handling Works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Two open questions </a:t>
            </a:r>
          </a:p>
          <a:p>
            <a:pPr lvl="1"/>
            <a:r>
              <a:t>How did event handler get registered?</a:t>
            </a:r>
          </a:p>
          <a:p>
            <a:pPr lvl="2"/>
            <a:r>
              <a:t>Answer:</a:t>
            </a:r>
          </a:p>
          <a:p>
            <a:pPr lvl="3"/>
            <a:r>
              <a:t>Through component’s method </a:t>
            </a:r>
            <a:r>
              <a:rPr err="1">
                <a:latin typeface="Lucida Console" panose="020B0609040504020204" pitchFamily="49" charset="0"/>
              </a:rPr>
              <a:t>addActionListener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Lines 39-42 of </a:t>
            </a:r>
            <a:r>
              <a:rPr err="1">
                <a:latin typeface="Lucida Console" panose="020B0609040504020204" pitchFamily="49" charset="0"/>
              </a:rPr>
              <a:t>TextFieldTest</a:t>
            </a:r>
            <a:r>
              <a:rPr>
                <a:latin typeface="Lucida Console" panose="020B0609040504020204" pitchFamily="49" charset="0"/>
              </a:rPr>
              <a:t>.java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How does component know to call </a:t>
            </a:r>
            <a:r>
              <a:rPr err="1">
                <a:latin typeface="Lucida Console" panose="020B0609040504020204" pitchFamily="49" charset="0"/>
              </a:rPr>
              <a:t>actionPerformed</a:t>
            </a:r>
            <a:r>
              <a:t>?</a:t>
            </a:r>
          </a:p>
          <a:p>
            <a:pPr lvl="2"/>
            <a:r>
              <a:t>Answer:</a:t>
            </a:r>
          </a:p>
          <a:p>
            <a:pPr lvl="3"/>
            <a:r>
              <a:t>Event is dispatched only to listeners of appropriate type</a:t>
            </a:r>
          </a:p>
          <a:p>
            <a:pPr lvl="3"/>
            <a:r>
              <a:t>Each event type has corresponding event-listener interface</a:t>
            </a:r>
          </a:p>
          <a:p>
            <a:pPr lvl="4"/>
            <a:r>
              <a:t>Event ID specifies event type that occurred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getSource</a:t>
            </a:r>
            <a:r>
              <a:t> returns object that generated event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getActionCommand</a:t>
            </a:r>
            <a:r>
              <a:t> returns text in </a:t>
            </a:r>
            <a:r>
              <a:rPr err="1"/>
              <a:t>textfield</a:t>
            </a:r>
            <a:endParaRPr err="1"/>
          </a:p>
          <a:p>
            <a:endParaRPr err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13.8  Event registration for </a:t>
            </a:r>
            <a:r>
              <a:rPr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textField1</a:t>
            </a:r>
            <a:endParaRPr b="0">
              <a:solidFill>
                <a:schemeClr val="tx1"/>
              </a:solidFill>
            </a:endParaRPr>
          </a:p>
        </p:txBody>
      </p:sp>
      <p:grpSp>
        <p:nvGrpSpPr>
          <p:cNvPr id="29748" name="Group 29747"/>
          <p:cNvGrpSpPr/>
          <p:nvPr/>
        </p:nvGrpSpPr>
        <p:grpSpPr>
          <a:xfrm>
            <a:off x="1143000" y="1752600"/>
            <a:ext cx="6172200" cy="3389313"/>
            <a:chOff x="1344" y="1513"/>
            <a:chExt cx="2928" cy="1319"/>
          </a:xfrm>
        </p:grpSpPr>
        <p:sp>
          <p:nvSpPr>
            <p:cNvPr id="29701" name="Rectangles 29700"/>
            <p:cNvSpPr/>
            <p:nvPr/>
          </p:nvSpPr>
          <p:spPr>
            <a:xfrm>
              <a:off x="1344" y="1513"/>
              <a:ext cx="2880" cy="1319"/>
            </a:xfrm>
            <a:prstGeom prst="rect">
              <a:avLst/>
            </a:prstGeom>
            <a:solidFill>
              <a:srgbClr val="FFE699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29703" name="Group 29702"/>
            <p:cNvGrpSpPr/>
            <p:nvPr/>
          </p:nvGrpSpPr>
          <p:grpSpPr>
            <a:xfrm>
              <a:off x="1413" y="1654"/>
              <a:ext cx="96" cy="96"/>
              <a:chOff x="0" y="0"/>
              <a:chExt cx="20000" cy="20000"/>
            </a:xfrm>
          </p:grpSpPr>
          <p:sp>
            <p:nvSpPr>
              <p:cNvPr id="29704" name="Freeform 29703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17" y="0"/>
                    </a:moveTo>
                    <a:lnTo>
                      <a:pt x="19917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17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705" name="Oval 29704"/>
              <p:cNvSpPr/>
              <p:nvPr/>
            </p:nvSpPr>
            <p:spPr>
              <a:xfrm>
                <a:off x="6599" y="6675"/>
                <a:ext cx="6744" cy="6740"/>
              </a:xfrm>
              <a:prstGeom prst="ellipse">
                <a:avLst/>
              </a:pr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9706" name="Group 29705"/>
            <p:cNvGrpSpPr/>
            <p:nvPr/>
          </p:nvGrpSpPr>
          <p:grpSpPr>
            <a:xfrm>
              <a:off x="1845" y="1953"/>
              <a:ext cx="96" cy="96"/>
              <a:chOff x="0" y="0"/>
              <a:chExt cx="20000" cy="20000"/>
            </a:xfrm>
          </p:grpSpPr>
          <p:sp>
            <p:nvSpPr>
              <p:cNvPr id="29707" name="Freeform 29706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17" y="0"/>
                    </a:moveTo>
                    <a:lnTo>
                      <a:pt x="19917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17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708" name="Oval 29707"/>
              <p:cNvSpPr/>
              <p:nvPr/>
            </p:nvSpPr>
            <p:spPr>
              <a:xfrm>
                <a:off x="6580" y="6662"/>
                <a:ext cx="6753" cy="6740"/>
              </a:xfrm>
              <a:prstGeom prst="ellipse">
                <a:avLst/>
              </a:pr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29709" name="Freeform 29708"/>
            <p:cNvSpPr/>
            <p:nvPr/>
          </p:nvSpPr>
          <p:spPr>
            <a:xfrm>
              <a:off x="1845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solidFill>
              <a:srgbClr val="4DB3E6"/>
            </a:solidFill>
            <a:ln w="3175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10" name="Oval 29709"/>
            <p:cNvSpPr/>
            <p:nvPr/>
          </p:nvSpPr>
          <p:spPr>
            <a:xfrm>
              <a:off x="1877" y="2430"/>
              <a:ext cx="32" cy="32"/>
            </a:xfrm>
            <a:prstGeom prst="ellipse">
              <a:avLst/>
            </a:prstGeom>
            <a:solidFill>
              <a:srgbClr val="4DB3E6"/>
            </a:solidFill>
            <a:ln w="3175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11" name="Freeform 29710"/>
            <p:cNvSpPr/>
            <p:nvPr/>
          </p:nvSpPr>
          <p:spPr>
            <a:xfrm>
              <a:off x="1941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solidFill>
              <a:srgbClr val="4DB3E6"/>
            </a:solidFill>
            <a:ln w="3175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12" name="Freeform 29711"/>
            <p:cNvSpPr/>
            <p:nvPr/>
          </p:nvSpPr>
          <p:spPr>
            <a:xfrm>
              <a:off x="2037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solidFill>
              <a:srgbClr val="4DB3E6"/>
            </a:solidFill>
            <a:ln w="3175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13" name="Freeform 29712"/>
            <p:cNvSpPr/>
            <p:nvPr/>
          </p:nvSpPr>
          <p:spPr>
            <a:xfrm>
              <a:off x="2133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solidFill>
              <a:srgbClr val="4DB3E6"/>
            </a:solidFill>
            <a:ln w="3175" cap="flat" cmpd="sng">
              <a:solidFill>
                <a:srgbClr val="4DB3E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9714" name="Group 29713"/>
            <p:cNvGrpSpPr/>
            <p:nvPr/>
          </p:nvGrpSpPr>
          <p:grpSpPr>
            <a:xfrm>
              <a:off x="2683" y="1654"/>
              <a:ext cx="96" cy="96"/>
              <a:chOff x="0" y="0"/>
              <a:chExt cx="20000" cy="20000"/>
            </a:xfrm>
          </p:grpSpPr>
          <p:sp>
            <p:nvSpPr>
              <p:cNvPr id="29715" name="Freeform 29714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17" y="0"/>
                    </a:moveTo>
                    <a:lnTo>
                      <a:pt x="19917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17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716" name="Oval 29715"/>
              <p:cNvSpPr/>
              <p:nvPr/>
            </p:nvSpPr>
            <p:spPr>
              <a:xfrm>
                <a:off x="6580" y="6675"/>
                <a:ext cx="6753" cy="6740"/>
              </a:xfrm>
              <a:prstGeom prst="ellipse">
                <a:avLst/>
              </a:pr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29717" name="Rectangles 29716"/>
            <p:cNvSpPr/>
            <p:nvPr/>
          </p:nvSpPr>
          <p:spPr>
            <a:xfrm>
              <a:off x="1413" y="1574"/>
              <a:ext cx="507" cy="5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textField1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18" name="Freeform 29717"/>
            <p:cNvSpPr/>
            <p:nvPr/>
          </p:nvSpPr>
          <p:spPr>
            <a:xfrm>
              <a:off x="1413" y="1654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19" name="Oval 29718"/>
            <p:cNvSpPr/>
            <p:nvPr/>
          </p:nvSpPr>
          <p:spPr>
            <a:xfrm>
              <a:off x="1445" y="1686"/>
              <a:ext cx="32" cy="32"/>
            </a:xfrm>
            <a:prstGeom prst="ellipse">
              <a:avLst/>
            </a:pr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0" name="Freeform 29719"/>
            <p:cNvSpPr/>
            <p:nvPr/>
          </p:nvSpPr>
          <p:spPr>
            <a:xfrm>
              <a:off x="1462" y="1702"/>
              <a:ext cx="160" cy="160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50" y="1995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1" name="Freeform 29720"/>
            <p:cNvSpPr/>
            <p:nvPr/>
          </p:nvSpPr>
          <p:spPr>
            <a:xfrm>
              <a:off x="1845" y="1953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2" name="Oval 29721"/>
            <p:cNvSpPr/>
            <p:nvPr/>
          </p:nvSpPr>
          <p:spPr>
            <a:xfrm>
              <a:off x="1877" y="1985"/>
              <a:ext cx="32" cy="33"/>
            </a:xfrm>
            <a:prstGeom prst="ellipse">
              <a:avLst/>
            </a:pr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3" name="Freeform 29722"/>
            <p:cNvSpPr/>
            <p:nvPr/>
          </p:nvSpPr>
          <p:spPr>
            <a:xfrm>
              <a:off x="1893" y="2006"/>
              <a:ext cx="0" cy="392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8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4" name="Rectangles 29723"/>
            <p:cNvSpPr/>
            <p:nvPr/>
          </p:nvSpPr>
          <p:spPr>
            <a:xfrm>
              <a:off x="1672" y="1889"/>
              <a:ext cx="512" cy="65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listenerList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25" name="Freeform 29724"/>
            <p:cNvSpPr/>
            <p:nvPr/>
          </p:nvSpPr>
          <p:spPr>
            <a:xfrm>
              <a:off x="1845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6" name="Oval 29725"/>
            <p:cNvSpPr/>
            <p:nvPr/>
          </p:nvSpPr>
          <p:spPr>
            <a:xfrm>
              <a:off x="1877" y="2430"/>
              <a:ext cx="32" cy="32"/>
            </a:xfrm>
            <a:prstGeom prst="ellipse">
              <a:avLst/>
            </a:pr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7" name="Freeform 29726"/>
            <p:cNvSpPr/>
            <p:nvPr/>
          </p:nvSpPr>
          <p:spPr>
            <a:xfrm>
              <a:off x="1941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8" name="Freeform 29727"/>
            <p:cNvSpPr/>
            <p:nvPr/>
          </p:nvSpPr>
          <p:spPr>
            <a:xfrm>
              <a:off x="2037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29" name="Freeform 29728"/>
            <p:cNvSpPr/>
            <p:nvPr/>
          </p:nvSpPr>
          <p:spPr>
            <a:xfrm>
              <a:off x="2133" y="2398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30" name="Rectangles 29729"/>
            <p:cNvSpPr/>
            <p:nvPr/>
          </p:nvSpPr>
          <p:spPr>
            <a:xfrm>
              <a:off x="2245" y="2414"/>
              <a:ext cx="240" cy="64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...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31" name="Rectangles 29730"/>
            <p:cNvSpPr/>
            <p:nvPr/>
          </p:nvSpPr>
          <p:spPr>
            <a:xfrm>
              <a:off x="2683" y="1574"/>
              <a:ext cx="341" cy="5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handler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32" name="Freeform 29731"/>
            <p:cNvSpPr/>
            <p:nvPr/>
          </p:nvSpPr>
          <p:spPr>
            <a:xfrm>
              <a:off x="2683" y="1654"/>
              <a:ext cx="96" cy="9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17" y="0"/>
                  </a:moveTo>
                  <a:lnTo>
                    <a:pt x="19917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17" y="0"/>
                  </a:lnTo>
                  <a:close/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33" name="Oval 29732"/>
            <p:cNvSpPr/>
            <p:nvPr/>
          </p:nvSpPr>
          <p:spPr>
            <a:xfrm>
              <a:off x="2715" y="1686"/>
              <a:ext cx="32" cy="32"/>
            </a:xfrm>
            <a:prstGeom prst="ellipse">
              <a:avLst/>
            </a:pr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34" name="Freeform 29733"/>
            <p:cNvSpPr/>
            <p:nvPr/>
          </p:nvSpPr>
          <p:spPr>
            <a:xfrm>
              <a:off x="2731" y="1702"/>
              <a:ext cx="176" cy="160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55" y="1995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35" name="Freeform 29734"/>
            <p:cNvSpPr/>
            <p:nvPr/>
          </p:nvSpPr>
          <p:spPr>
            <a:xfrm>
              <a:off x="1893" y="2095"/>
              <a:ext cx="1025" cy="431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92" y="0"/>
                  </a:moveTo>
                  <a:lnTo>
                    <a:pt x="14971" y="0"/>
                  </a:lnTo>
                  <a:lnTo>
                    <a:pt x="14971" y="19981"/>
                  </a:lnTo>
                  <a:lnTo>
                    <a:pt x="0" y="19981"/>
                  </a:lnTo>
                  <a:lnTo>
                    <a:pt x="0" y="16264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36" name="Rectangles 29735"/>
            <p:cNvSpPr/>
            <p:nvPr/>
          </p:nvSpPr>
          <p:spPr>
            <a:xfrm>
              <a:off x="2112" y="2606"/>
              <a:ext cx="2160" cy="20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This reference is created by the statement</a:t>
              </a:r>
              <a:endParaRPr lang="en-US" altLang="x-none" sz="12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ts val="40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   </a:t>
              </a: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textField1.addActionListener( handler );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37" name="Freeform 29736"/>
            <p:cNvSpPr/>
            <p:nvPr/>
          </p:nvSpPr>
          <p:spPr>
            <a:xfrm>
              <a:off x="2677" y="2478"/>
              <a:ext cx="112" cy="112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0"/>
                  </a:moveTo>
                  <a:lnTo>
                    <a:pt x="19929" y="19929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9738" name="Group 29737"/>
            <p:cNvGrpSpPr/>
            <p:nvPr/>
          </p:nvGrpSpPr>
          <p:grpSpPr>
            <a:xfrm>
              <a:off x="2916" y="1860"/>
              <a:ext cx="1180" cy="458"/>
              <a:chOff x="0" y="0"/>
              <a:chExt cx="20000" cy="20000"/>
            </a:xfrm>
          </p:grpSpPr>
          <p:sp>
            <p:nvSpPr>
              <p:cNvPr id="29739" name="Rectangles 29738"/>
              <p:cNvSpPr/>
              <p:nvPr/>
            </p:nvSpPr>
            <p:spPr>
              <a:xfrm>
                <a:off x="617" y="1469"/>
                <a:ext cx="18754" cy="177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  <a:t>public void actionPerformed(</a:t>
                </a:r>
                <a:b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</a:br>
                <a: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  <a:t>   ActionEvent event )</a:t>
                </a:r>
                <a:b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</a:br>
                <a: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  <a:t>{ </a:t>
                </a:r>
                <a:endPara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  <a:t>  // event handled here</a:t>
                </a:r>
                <a:endPara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x-none" sz="800" b="0" dirty="0">
                    <a:solidFill>
                      <a:srgbClr val="000000"/>
                    </a:solidFill>
                    <a:latin typeface="LucidaSansTypewriter" pitchFamily="49" charset="0"/>
                    <a:ea typeface="Times New Roman" panose="02020603050405020304" pitchFamily="18" charset="0"/>
                  </a:rPr>
                  <a:t>}</a:t>
                </a:r>
                <a:endPara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740" name="Group 29739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29741" name="Freeform 29740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/>
                  <a:pathLst>
                    <a:path w="20000" h="20000">
                      <a:moveTo>
                        <a:pt x="19993" y="0"/>
                      </a:moveTo>
                      <a:lnTo>
                        <a:pt x="19993" y="19983"/>
                      </a:lnTo>
                      <a:lnTo>
                        <a:pt x="0" y="19983"/>
                      </a:lnTo>
                      <a:lnTo>
                        <a:pt x="0" y="0"/>
                      </a:lnTo>
                      <a:lnTo>
                        <a:pt x="19993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 cap="flat" cmpd="sng">
                  <a:solidFill>
                    <a:srgbClr val="4DB3E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9742" name="Freeform 29741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/>
                  <a:pathLst>
                    <a:path w="20000" h="20000">
                      <a:moveTo>
                        <a:pt x="19993" y="0"/>
                      </a:moveTo>
                      <a:lnTo>
                        <a:pt x="19993" y="19983"/>
                      </a:lnTo>
                      <a:lnTo>
                        <a:pt x="0" y="19983"/>
                      </a:lnTo>
                      <a:lnTo>
                        <a:pt x="0" y="0"/>
                      </a:lnTo>
                      <a:lnTo>
                        <a:pt x="19993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29743" name="Group 29742"/>
            <p:cNvGrpSpPr/>
            <p:nvPr/>
          </p:nvGrpSpPr>
          <p:grpSpPr>
            <a:xfrm>
              <a:off x="1622" y="1860"/>
              <a:ext cx="879" cy="458"/>
              <a:chOff x="0" y="0"/>
              <a:chExt cx="20000" cy="20000"/>
            </a:xfrm>
          </p:grpSpPr>
          <p:sp>
            <p:nvSpPr>
              <p:cNvPr id="29744" name="Freeform 29743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91" y="0"/>
                    </a:moveTo>
                    <a:lnTo>
                      <a:pt x="19991" y="19983"/>
                    </a:lnTo>
                    <a:lnTo>
                      <a:pt x="0" y="19983"/>
                    </a:lnTo>
                    <a:lnTo>
                      <a:pt x="0" y="0"/>
                    </a:lnTo>
                    <a:lnTo>
                      <a:pt x="1999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745" name="Freeform 29744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91" y="0"/>
                    </a:moveTo>
                    <a:lnTo>
                      <a:pt x="19991" y="19983"/>
                    </a:lnTo>
                    <a:lnTo>
                      <a:pt x="0" y="19983"/>
                    </a:lnTo>
                    <a:lnTo>
                      <a:pt x="0" y="0"/>
                    </a:lnTo>
                    <a:lnTo>
                      <a:pt x="19991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29746" name="Rectangles 29745"/>
            <p:cNvSpPr/>
            <p:nvPr/>
          </p:nvSpPr>
          <p:spPr>
            <a:xfrm>
              <a:off x="1757" y="2038"/>
              <a:ext cx="609" cy="74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JTextField object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9747" name="Rectangles 29746"/>
            <p:cNvSpPr/>
            <p:nvPr/>
          </p:nvSpPr>
          <p:spPr>
            <a:xfrm>
              <a:off x="3086" y="2038"/>
              <a:ext cx="839" cy="74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12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</a:rPr>
                <a:t>TextFieldHandler object</a:t>
              </a:r>
              <a:endParaRPr lang="en-US" altLang="x-none" sz="1200" b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13.7  </a:t>
            </a:r>
            <a:r>
              <a:rPr b="0">
                <a:solidFill>
                  <a:srgbClr val="FF0000"/>
                </a:solidFill>
                <a:latin typeface="Lucida Console" panose="020B0609040504020204" pitchFamily="49" charset="0"/>
              </a:rPr>
              <a:t>JButton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Button</a:t>
            </a:r>
          </a:p>
          <a:p>
            <a:pPr lvl="1"/>
            <a:r>
              <a:t>Component user clicks to trigger a specific action</a:t>
            </a:r>
          </a:p>
          <a:p>
            <a:pPr lvl="1"/>
            <a:r>
              <a:t>Several different types</a:t>
            </a:r>
          </a:p>
          <a:p>
            <a:pPr lvl="2"/>
            <a:r>
              <a:t>Command buttons</a:t>
            </a:r>
          </a:p>
          <a:p>
            <a:pPr lvl="2"/>
            <a:r>
              <a:t>Check boxes</a:t>
            </a:r>
          </a:p>
          <a:p>
            <a:pPr lvl="2"/>
            <a:r>
              <a:t>Toggle buttons</a:t>
            </a:r>
          </a:p>
          <a:p>
            <a:pPr lvl="2"/>
            <a:r>
              <a:t>Radio buttons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javax</a:t>
            </a:r>
            <a:r>
              <a:rPr>
                <a:latin typeface="Lucida Console" panose="020B0609040504020204" pitchFamily="49" charset="0"/>
              </a:rPr>
              <a:t>.swing.</a:t>
            </a:r>
            <a:r>
              <a:rPr err="1">
                <a:latin typeface="Lucida Console" panose="020B0609040504020204" pitchFamily="49" charset="0"/>
              </a:rPr>
              <a:t>AbstractButton</a:t>
            </a:r>
            <a:r>
              <a:t> subclasses</a:t>
            </a:r>
          </a:p>
          <a:p>
            <a:pPr lvl="2"/>
            <a:r>
              <a:t>Command buttons are created with class </a:t>
            </a:r>
            <a:r>
              <a:rPr err="1">
                <a:latin typeface="Lucida Console" panose="020B0609040504020204" pitchFamily="49" charset="0"/>
              </a:rPr>
              <a:t>JButton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Text on button face called “button label”</a:t>
            </a:r>
          </a:p>
          <a:p>
            <a:pPr lvl="3"/>
            <a:r>
              <a:t>Button can have icon and rollover icon</a:t>
            </a:r>
          </a:p>
          <a:p>
            <a:pPr lvl="3"/>
            <a:r>
              <a:t>Generate </a:t>
            </a:r>
            <a:r>
              <a:rPr err="1">
                <a:latin typeface="Lucida Console" panose="020B0609040504020204" pitchFamily="49" charset="0"/>
              </a:rPr>
              <a:t>ActionEvent</a:t>
            </a:r>
            <a:r>
              <a:rPr err="1"/>
              <a:t>s</a:t>
            </a:r>
            <a:r>
              <a:t> when user clicks button</a:t>
            </a:r>
          </a:p>
          <a:p>
            <a:pPr lvl="3"/>
            <a:r>
              <a:rPr err="1">
                <a:latin typeface="Lucida Console" panose="020B0609040504020204" pitchFamily="49" charset="0"/>
              </a:rPr>
              <a:t>getActionCommand</a:t>
            </a:r>
            <a:r>
              <a:t> returns button label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Title 3276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24-26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2771" name="Subtitle 3277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13.10: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JButtons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JButton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fancyButton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"Testing Buttons"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"Plain Button"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Icon bug1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"bug1.gif"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Icon bug2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"bug2.gif"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fancyButton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"Fancy Button"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bug1 );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fancyButton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setRolloverIcon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bug2 );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fancyButton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32772" name="Group 32771"/>
          <p:cNvGrpSpPr/>
          <p:nvPr/>
        </p:nvGrpSpPr>
        <p:grpSpPr>
          <a:xfrm>
            <a:off x="4114800" y="1447800"/>
            <a:ext cx="2681288" cy="590550"/>
            <a:chOff x="2832" y="1248"/>
            <a:chExt cx="1689" cy="372"/>
          </a:xfrm>
        </p:grpSpPr>
        <p:sp>
          <p:nvSpPr>
            <p:cNvPr id="32773" name="Straight Connector 32772"/>
            <p:cNvSpPr/>
            <p:nvPr/>
          </p:nvSpPr>
          <p:spPr>
            <a:xfrm flipH="1" flipV="1">
              <a:off x="2832" y="1440"/>
              <a:ext cx="3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4" name="Text Box 32773"/>
            <p:cNvSpPr txBox="1"/>
            <p:nvPr/>
          </p:nvSpPr>
          <p:spPr>
            <a:xfrm>
              <a:off x="3216" y="1248"/>
              <a:ext cx="1305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two references to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instances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2775" name="Group 32774"/>
          <p:cNvGrpSpPr/>
          <p:nvPr/>
        </p:nvGrpSpPr>
        <p:grpSpPr>
          <a:xfrm>
            <a:off x="4648200" y="4057650"/>
            <a:ext cx="3352800" cy="346075"/>
            <a:chOff x="3216" y="2736"/>
            <a:chExt cx="2112" cy="218"/>
          </a:xfrm>
        </p:grpSpPr>
        <p:sp>
          <p:nvSpPr>
            <p:cNvPr id="32776" name="Straight Connector 32775"/>
            <p:cNvSpPr/>
            <p:nvPr/>
          </p:nvSpPr>
          <p:spPr>
            <a:xfrm flipH="1" flipV="1">
              <a:off x="3216" y="283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7" name="Text Box 32776"/>
            <p:cNvSpPr txBox="1"/>
            <p:nvPr/>
          </p:nvSpPr>
          <p:spPr>
            <a:xfrm>
              <a:off x="3600" y="2736"/>
              <a:ext cx="1728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text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2783" name="Group 32782"/>
          <p:cNvGrpSpPr/>
          <p:nvPr/>
        </p:nvGrpSpPr>
        <p:grpSpPr>
          <a:xfrm>
            <a:off x="3962400" y="4953000"/>
            <a:ext cx="4343400" cy="590550"/>
            <a:chOff x="2496" y="3120"/>
            <a:chExt cx="2736" cy="372"/>
          </a:xfrm>
        </p:grpSpPr>
        <p:sp>
          <p:nvSpPr>
            <p:cNvPr id="32779" name="Text Box 32778"/>
            <p:cNvSpPr txBox="1"/>
            <p:nvPr/>
          </p:nvSpPr>
          <p:spPr>
            <a:xfrm>
              <a:off x="3696" y="3120"/>
              <a:ext cx="153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image and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rollover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image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32780" name="Straight Connector 32779"/>
            <p:cNvSpPr/>
            <p:nvPr/>
          </p:nvSpPr>
          <p:spPr>
            <a:xfrm flipH="1" flipV="1">
              <a:off x="2736" y="3168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1" name="Straight Connector 32780"/>
            <p:cNvSpPr/>
            <p:nvPr/>
          </p:nvSpPr>
          <p:spPr>
            <a:xfrm flipH="1">
              <a:off x="3264" y="326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2" name="Straight Connector 32781"/>
            <p:cNvSpPr/>
            <p:nvPr/>
          </p:nvSpPr>
          <p:spPr>
            <a:xfrm flipH="1" flipV="1">
              <a:off x="2496" y="3408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" name="Title 3379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32-33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50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3795" name="Subtitle 3379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an instance of inner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to use for button event handling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handler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fancyButton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handler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handler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275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inner class for button event handling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button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ActionEvent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JOptionPane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showMessageDialog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"You pressed: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getActionCommand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33796" name="Group 33795"/>
          <p:cNvGrpSpPr/>
          <p:nvPr/>
        </p:nvGrpSpPr>
        <p:grpSpPr>
          <a:xfrm>
            <a:off x="4572000" y="457200"/>
            <a:ext cx="3886200" cy="590550"/>
            <a:chOff x="3216" y="3792"/>
            <a:chExt cx="2448" cy="372"/>
          </a:xfrm>
        </p:grpSpPr>
        <p:sp>
          <p:nvSpPr>
            <p:cNvPr id="33797" name="Text Box 33796"/>
            <p:cNvSpPr txBox="1"/>
            <p:nvPr/>
          </p:nvSpPr>
          <p:spPr>
            <a:xfrm>
              <a:off x="3888" y="3792"/>
              <a:ext cx="177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event handling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798" name="Straight Connector 33797"/>
            <p:cNvSpPr/>
            <p:nvPr/>
          </p:nvSpPr>
          <p:spPr>
            <a:xfrm flipH="1">
              <a:off x="3216" y="3984"/>
              <a:ext cx="67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799" name="Group 33798"/>
          <p:cNvGrpSpPr/>
          <p:nvPr/>
        </p:nvGrpSpPr>
        <p:grpSpPr>
          <a:xfrm>
            <a:off x="4419600" y="1066800"/>
            <a:ext cx="3646488" cy="590550"/>
            <a:chOff x="3024" y="96"/>
            <a:chExt cx="2297" cy="372"/>
          </a:xfrm>
        </p:grpSpPr>
        <p:sp>
          <p:nvSpPr>
            <p:cNvPr id="33800" name="Straight Connector 33799"/>
            <p:cNvSpPr/>
            <p:nvPr/>
          </p:nvSpPr>
          <p:spPr>
            <a:xfrm flipH="1" flipV="1">
              <a:off x="3024" y="288"/>
              <a:ext cx="5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1" name="Text Box 33800"/>
            <p:cNvSpPr txBox="1"/>
            <p:nvPr/>
          </p:nvSpPr>
          <p:spPr>
            <a:xfrm>
              <a:off x="3504" y="96"/>
              <a:ext cx="1817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events from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ButtonHandler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3802" name="Group 33801"/>
          <p:cNvGrpSpPr/>
          <p:nvPr/>
        </p:nvGrpSpPr>
        <p:grpSpPr>
          <a:xfrm>
            <a:off x="4953000" y="4254500"/>
            <a:ext cx="3429000" cy="1079500"/>
            <a:chOff x="3408" y="2208"/>
            <a:chExt cx="2160" cy="680"/>
          </a:xfrm>
        </p:grpSpPr>
        <p:sp>
          <p:nvSpPr>
            <p:cNvPr id="33803" name="Straight Connector 33802"/>
            <p:cNvSpPr/>
            <p:nvPr/>
          </p:nvSpPr>
          <p:spPr>
            <a:xfrm flipH="1">
              <a:off x="3408" y="254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4" name="Text Box 33803"/>
            <p:cNvSpPr txBox="1"/>
            <p:nvPr/>
          </p:nvSpPr>
          <p:spPr>
            <a:xfrm>
              <a:off x="3840" y="2208"/>
              <a:ext cx="1728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clicks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all registered listeners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Title 3481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4819" name="Subtitle 3481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992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private inner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34820" name="Picture 34819" descr="13_1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34820" descr="13_1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6383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34821" descr="13_10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95625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3" name="Picture 34822" descr="13_10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31623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4" name="Picture 34823" descr="13_10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387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5" name="Picture 34824" descr="13_10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772025"/>
            <a:ext cx="2552700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Title 358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13.8  </a:t>
            </a:r>
            <a:r>
              <a:rPr b="0">
                <a:solidFill>
                  <a:srgbClr val="FF0000"/>
                </a:solidFill>
                <a:latin typeface="Lucida Console" panose="020B0609040504020204" pitchFamily="49" charset="0"/>
              </a:rPr>
              <a:t>JCheckBox</a:t>
            </a:r>
            <a:r>
              <a:rPr>
                <a:solidFill>
                  <a:srgbClr val="FF0000"/>
                </a:solidFill>
              </a:rPr>
              <a:t> and </a:t>
            </a:r>
            <a:r>
              <a:rPr b="0">
                <a:solidFill>
                  <a:srgbClr val="FF0000"/>
                </a:solidFill>
                <a:latin typeface="Lucida Console" panose="020B0609040504020204" pitchFamily="49" charset="0"/>
              </a:rPr>
              <a:t>JRadioButton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5843" name="Text Placeholder 358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State buttons</a:t>
            </a:r>
          </a:p>
          <a:p>
            <a:pPr lvl="1"/>
            <a:r>
              <a:t>On/Off or </a:t>
            </a:r>
            <a:r>
              <a:rPr>
                <a:latin typeface="Lucida Console" panose="020B0609040504020204" pitchFamily="49" charset="0"/>
              </a:rPr>
              <a:t>true</a:t>
            </a:r>
            <a:r>
              <a:t>/</a:t>
            </a:r>
            <a:r>
              <a:rPr>
                <a:latin typeface="Lucida Console" panose="020B0609040504020204" pitchFamily="49" charset="0"/>
              </a:rPr>
              <a:t>false</a:t>
            </a:r>
            <a:r>
              <a:t> values</a:t>
            </a:r>
          </a:p>
          <a:p>
            <a:pPr lvl="1"/>
            <a:r>
              <a:t>Java provides three types</a:t>
            </a:r>
          </a:p>
          <a:p>
            <a:pPr lvl="2"/>
            <a:r>
              <a:rPr>
                <a:latin typeface="Lucida Console" panose="020B0609040504020204" pitchFamily="49" charset="0"/>
              </a:rPr>
              <a:t>JToggleButton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>
                <a:latin typeface="Lucida Console" panose="020B0609040504020204" pitchFamily="49" charset="0"/>
              </a:rPr>
              <a:t>JCheckBox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JRadioButton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getSource</a:t>
            </a:r>
            <a:r>
              <a:t> returns button object that generated event</a:t>
            </a:r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isSelected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tells if a </a:t>
            </a:r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JCheckBox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 has been selected or not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JRadioButton</a:t>
            </a:r>
            <a:r>
              <a:rPr err="1"/>
              <a:t>s</a:t>
            </a:r>
            <a:r>
              <a:t> normally appear as a </a:t>
            </a:r>
            <a:r>
              <a:rPr err="1">
                <a:latin typeface="Lucida Console" panose="020B0609040504020204" pitchFamily="49" charset="0"/>
              </a:rPr>
              <a:t>ButtonGroup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JRadioButton</a:t>
            </a:r>
            <a:r>
              <a:rPr err="1"/>
              <a:t>s</a:t>
            </a:r>
            <a:r>
              <a:t> are mutually exclusive (old time radio buttons)</a:t>
            </a:r>
            <a:endParaRPr>
              <a:latin typeface="Lucida Console" panose="020B0609040504020204" pitchFamily="49" charset="0"/>
            </a:endParaRPr>
          </a:p>
          <a:p>
            <a:pPr lvl="1"/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6" name="Title 3686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6867" name="Subtitle 3686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13.11: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Creating JCheckBox buttons.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field;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 bold, italic;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"JCheckBox Test"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set its font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field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"Watch the font style change"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field.setFont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field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36868" name="Group 36867"/>
          <p:cNvGrpSpPr/>
          <p:nvPr/>
        </p:nvGrpSpPr>
        <p:grpSpPr>
          <a:xfrm>
            <a:off x="3276600" y="1828800"/>
            <a:ext cx="4032250" cy="346075"/>
            <a:chOff x="2256" y="1488"/>
            <a:chExt cx="2540" cy="218"/>
          </a:xfrm>
        </p:grpSpPr>
        <p:sp>
          <p:nvSpPr>
            <p:cNvPr id="36869" name="Straight Connector 36868"/>
            <p:cNvSpPr/>
            <p:nvPr/>
          </p:nvSpPr>
          <p:spPr>
            <a:xfrm flipH="1" flipV="1">
              <a:off x="2256" y="1584"/>
              <a:ext cx="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0" name="Text Box 36869"/>
            <p:cNvSpPr txBox="1"/>
            <p:nvPr/>
          </p:nvSpPr>
          <p:spPr>
            <a:xfrm>
              <a:off x="2784" y="1488"/>
              <a:ext cx="2012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Declare two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instances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6871" name="Group 36870"/>
          <p:cNvGrpSpPr/>
          <p:nvPr/>
        </p:nvGrpSpPr>
        <p:grpSpPr>
          <a:xfrm>
            <a:off x="5410200" y="4286250"/>
            <a:ext cx="3048000" cy="590550"/>
            <a:chOff x="3696" y="2976"/>
            <a:chExt cx="1920" cy="372"/>
          </a:xfrm>
        </p:grpSpPr>
        <p:sp>
          <p:nvSpPr>
            <p:cNvPr id="36872" name="Text Box 36871"/>
            <p:cNvSpPr txBox="1"/>
            <p:nvPr/>
          </p:nvSpPr>
          <p:spPr>
            <a:xfrm>
              <a:off x="4272" y="2976"/>
              <a:ext cx="134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font to Serif, 14-point plain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36873" name="Straight Connector 36872"/>
            <p:cNvSpPr/>
            <p:nvPr/>
          </p:nvSpPr>
          <p:spPr>
            <a:xfrm flipH="1" flipV="1">
              <a:off x="3696" y="3168"/>
              <a:ext cx="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66" name="Title 216065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ctr" anchorCtr="0"/>
          <a:p>
            <a:r>
              <a:rPr sz="3600" b="0">
                <a:solidFill>
                  <a:schemeClr val="tx1"/>
                </a:solidFill>
                <a:latin typeface="Times New Roman" panose="02020603050405020304" pitchFamily="18" charset="0"/>
              </a:rPr>
              <a:t>Chapters 13-14 - Graphical User Interface Components</a:t>
            </a:r>
            <a:endParaRPr sz="3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67" name="Rectangles 216066"/>
          <p:cNvSpPr/>
          <p:nvPr/>
        </p:nvSpPr>
        <p:spPr>
          <a:xfrm>
            <a:off x="685800" y="1143000"/>
            <a:ext cx="7772400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14.2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14.3  	Creating a Customized Subclass of 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14.4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 that Handles Its Own Events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14.5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JSlider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14.7  	Using Menus with Frames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14.11  	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JTabbedPane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14.14  	Discovering Design Patterns: Design Patterns Used in    Packages </a:t>
            </a:r>
            <a:r>
              <a:rPr sz="1800" b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800" b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sz="1800" b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.swing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14.14.1 	Creational Design Patterns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14.14.2 	Structural Design Patterns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14.14.3 	Behavioral Design Patterns</a:t>
            </a:r>
            <a:b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14.14.4 	Conclusion</a:t>
            </a:r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sz="180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0" name="Title 3788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26 and 29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34-35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7891" name="Subtitle 3789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802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checkbox objects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bold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"Bold"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bold );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italic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JCheckBox(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"Italic"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italic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register listeners for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JCheckBoxes          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handler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bold.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handler );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italic.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handler );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275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CheckBoxText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37892" name="Group 37891"/>
          <p:cNvGrpSpPr/>
          <p:nvPr/>
        </p:nvGrpSpPr>
        <p:grpSpPr>
          <a:xfrm>
            <a:off x="3581400" y="609600"/>
            <a:ext cx="5029200" cy="590550"/>
            <a:chOff x="2448" y="3648"/>
            <a:chExt cx="3168" cy="372"/>
          </a:xfrm>
        </p:grpSpPr>
        <p:sp>
          <p:nvSpPr>
            <p:cNvPr id="37893" name="Text Box 37892"/>
            <p:cNvSpPr txBox="1"/>
            <p:nvPr/>
          </p:nvSpPr>
          <p:spPr>
            <a:xfrm>
              <a:off x="3168" y="3648"/>
              <a:ext cx="244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bolding and italicizing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text, respectively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894" name="Straight Connector 37893"/>
            <p:cNvSpPr/>
            <p:nvPr/>
          </p:nvSpPr>
          <p:spPr>
            <a:xfrm flipH="1" flipV="1">
              <a:off x="2448" y="3648"/>
              <a:ext cx="72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895" name="Straight Connector 37894"/>
            <p:cNvSpPr/>
            <p:nvPr/>
          </p:nvSpPr>
          <p:spPr>
            <a:xfrm flipH="1">
              <a:off x="2688" y="3840"/>
              <a:ext cx="48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896" name="Group 37895"/>
          <p:cNvGrpSpPr/>
          <p:nvPr/>
        </p:nvGrpSpPr>
        <p:grpSpPr>
          <a:xfrm>
            <a:off x="3657600" y="1924050"/>
            <a:ext cx="4572000" cy="590550"/>
            <a:chOff x="2640" y="384"/>
            <a:chExt cx="2880" cy="372"/>
          </a:xfrm>
        </p:grpSpPr>
        <p:sp>
          <p:nvSpPr>
            <p:cNvPr id="37897" name="Straight Connector 37896"/>
            <p:cNvSpPr/>
            <p:nvPr/>
          </p:nvSpPr>
          <p:spPr>
            <a:xfrm flipH="1" flipV="1">
              <a:off x="2640" y="576"/>
              <a:ext cx="9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898" name="Text Box 37897"/>
            <p:cNvSpPr txBox="1"/>
            <p:nvPr/>
          </p:nvSpPr>
          <p:spPr>
            <a:xfrm>
              <a:off x="3584" y="384"/>
              <a:ext cx="193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events from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CheckBoxHandler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4" name="Title 3891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65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8915" name="Subtitle 3891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private inner class for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ItemListener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handling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respond to checkbox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itemStateChanged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ItemEvent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bold checkbox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bold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bold.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?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: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italic checkbox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italic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italic.isSelected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?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: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text field font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field.setFont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method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itemStateChanged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private inner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38916" name="Group 38915"/>
          <p:cNvGrpSpPr/>
          <p:nvPr/>
        </p:nvGrpSpPr>
        <p:grpSpPr>
          <a:xfrm>
            <a:off x="4876800" y="838200"/>
            <a:ext cx="3429000" cy="1079500"/>
            <a:chOff x="3456" y="2592"/>
            <a:chExt cx="2160" cy="680"/>
          </a:xfrm>
        </p:grpSpPr>
        <p:sp>
          <p:nvSpPr>
            <p:cNvPr id="38917" name="Straight Connector 38916"/>
            <p:cNvSpPr/>
            <p:nvPr/>
          </p:nvSpPr>
          <p:spPr>
            <a:xfrm flipH="1">
              <a:off x="3456" y="292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18" name="Text Box 38917"/>
            <p:cNvSpPr txBox="1"/>
            <p:nvPr/>
          </p:nvSpPr>
          <p:spPr>
            <a:xfrm>
              <a:off x="3696" y="2592"/>
              <a:ext cx="1920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CheckBoxHandler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itemStateChanges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all registered listeners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8919" name="Group 38918"/>
          <p:cNvGrpSpPr/>
          <p:nvPr/>
        </p:nvGrpSpPr>
        <p:grpSpPr>
          <a:xfrm>
            <a:off x="3505200" y="2819400"/>
            <a:ext cx="5029200" cy="838200"/>
            <a:chOff x="2208" y="768"/>
            <a:chExt cx="3168" cy="528"/>
          </a:xfrm>
        </p:grpSpPr>
        <p:sp>
          <p:nvSpPr>
            <p:cNvPr id="38920" name="Text Box 38919"/>
            <p:cNvSpPr txBox="1"/>
            <p:nvPr/>
          </p:nvSpPr>
          <p:spPr>
            <a:xfrm>
              <a:off x="3168" y="768"/>
              <a:ext cx="220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Change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font, depending on which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JCheckBox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was selected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21" name="Straight Connector 38920"/>
            <p:cNvSpPr/>
            <p:nvPr/>
          </p:nvSpPr>
          <p:spPr>
            <a:xfrm flipH="1">
              <a:off x="2208" y="960"/>
              <a:ext cx="96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Title 3993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CheckBoxTest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kern="1200" baseline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9940" name="Picture 39939" descr="13_1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7620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Picture 39940" descr="13_1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2" name="Picture 39941" descr="13_1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719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3" name="Picture 39942" descr="13_11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2197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Title 4096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10-11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0963" name="Subtitle 4096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13.12: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Creating radio buttons using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ButtonGroup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JRadioButton.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field;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GUI and fonts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container.setLayout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field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JTextField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"Watch the font style change"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field );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40964" name="Group 40963"/>
          <p:cNvGrpSpPr/>
          <p:nvPr/>
        </p:nvGrpSpPr>
        <p:grpSpPr>
          <a:xfrm>
            <a:off x="3276600" y="2305050"/>
            <a:ext cx="5334000" cy="590550"/>
            <a:chOff x="2256" y="1776"/>
            <a:chExt cx="3360" cy="372"/>
          </a:xfrm>
        </p:grpSpPr>
        <p:sp>
          <p:nvSpPr>
            <p:cNvPr id="40965" name="Straight Connector 40964"/>
            <p:cNvSpPr/>
            <p:nvPr/>
          </p:nvSpPr>
          <p:spPr>
            <a:xfrm flipH="1" flipV="1">
              <a:off x="2256" y="1968"/>
              <a:ext cx="17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66" name="Text Box 40965"/>
            <p:cNvSpPr txBox="1"/>
            <p:nvPr/>
          </p:nvSpPr>
          <p:spPr>
            <a:xfrm>
              <a:off x="3984" y="1776"/>
              <a:ext cx="163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normally appear as a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ButtonGroup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0967" name="Group 40966"/>
          <p:cNvGrpSpPr/>
          <p:nvPr/>
        </p:nvGrpSpPr>
        <p:grpSpPr>
          <a:xfrm>
            <a:off x="4724400" y="1390650"/>
            <a:ext cx="3657600" cy="762000"/>
            <a:chOff x="3360" y="1248"/>
            <a:chExt cx="2304" cy="480"/>
          </a:xfrm>
        </p:grpSpPr>
        <p:sp>
          <p:nvSpPr>
            <p:cNvPr id="40968" name="Straight Connector 40967"/>
            <p:cNvSpPr/>
            <p:nvPr/>
          </p:nvSpPr>
          <p:spPr>
            <a:xfrm flipH="1">
              <a:off x="3888" y="1440"/>
              <a:ext cx="72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69" name="Text Box 40968"/>
            <p:cNvSpPr txBox="1"/>
            <p:nvPr/>
          </p:nvSpPr>
          <p:spPr>
            <a:xfrm>
              <a:off x="3360" y="1248"/>
              <a:ext cx="230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Declare four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instances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6" name="Title 4198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28-35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41-45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1987" name="Subtitle 4198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radio 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"Plain"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"Bold"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"Italic"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JRadioButton(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"Bold/Italic"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logical relationship between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JRadioButtons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ButtonGroup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radioGroup.add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font objects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Font.PLAIN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"Serif"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Font.BOLD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Font.ITALIC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field.setFont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initial font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41999" name="Group 41998"/>
          <p:cNvGrpSpPr/>
          <p:nvPr/>
        </p:nvGrpSpPr>
        <p:grpSpPr>
          <a:xfrm>
            <a:off x="3657600" y="762000"/>
            <a:ext cx="4800600" cy="1371600"/>
            <a:chOff x="2304" y="480"/>
            <a:chExt cx="3024" cy="864"/>
          </a:xfrm>
        </p:grpSpPr>
        <p:sp>
          <p:nvSpPr>
            <p:cNvPr id="41989" name="Text Box 41988"/>
            <p:cNvSpPr txBox="1"/>
            <p:nvPr/>
          </p:nvSpPr>
          <p:spPr>
            <a:xfrm>
              <a:off x="3216" y="972"/>
              <a:ext cx="211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manipulating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JTextField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text font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990" name="Straight Connector 41989"/>
            <p:cNvSpPr/>
            <p:nvPr/>
          </p:nvSpPr>
          <p:spPr>
            <a:xfrm flipH="1" flipV="1">
              <a:off x="2304" y="480"/>
              <a:ext cx="912" cy="6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1" name="Straight Connector 41990"/>
            <p:cNvSpPr/>
            <p:nvPr/>
          </p:nvSpPr>
          <p:spPr>
            <a:xfrm flipH="1" flipV="1">
              <a:off x="2304" y="864"/>
              <a:ext cx="912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2" name="Straight Connector 41991"/>
            <p:cNvSpPr/>
            <p:nvPr/>
          </p:nvSpPr>
          <p:spPr>
            <a:xfrm flipH="1">
              <a:off x="2304" y="1164"/>
              <a:ext cx="912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1996" name="Group 41995"/>
          <p:cNvGrpSpPr/>
          <p:nvPr/>
        </p:nvGrpSpPr>
        <p:grpSpPr>
          <a:xfrm>
            <a:off x="3657600" y="2895600"/>
            <a:ext cx="3962400" cy="590550"/>
            <a:chOff x="2544" y="2304"/>
            <a:chExt cx="2496" cy="372"/>
          </a:xfrm>
        </p:grpSpPr>
        <p:sp>
          <p:nvSpPr>
            <p:cNvPr id="41997" name="Straight Connector 41996"/>
            <p:cNvSpPr/>
            <p:nvPr/>
          </p:nvSpPr>
          <p:spPr>
            <a:xfrm flipH="1" flipV="1">
              <a:off x="2544" y="2496"/>
              <a:ext cx="10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8" name="Text Box 41997"/>
            <p:cNvSpPr txBox="1"/>
            <p:nvPr/>
          </p:nvSpPr>
          <p:spPr>
            <a:xfrm>
              <a:off x="3552" y="2304"/>
              <a:ext cx="148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belong to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ButtonGroup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Title 4300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55-60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3011" name="Subtitle 4301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register events for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JRadioButtons                              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plainFont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boldItalicFont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private inner class to handle radio button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Font font;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Font f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font = f;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43012" name="Group 43011"/>
          <p:cNvGrpSpPr/>
          <p:nvPr/>
        </p:nvGrpSpPr>
        <p:grpSpPr>
          <a:xfrm>
            <a:off x="5003800" y="533400"/>
            <a:ext cx="3683000" cy="835025"/>
            <a:chOff x="3216" y="1392"/>
            <a:chExt cx="2320" cy="526"/>
          </a:xfrm>
        </p:grpSpPr>
        <p:sp>
          <p:nvSpPr>
            <p:cNvPr id="43013" name="Straight Connector 43012"/>
            <p:cNvSpPr/>
            <p:nvPr/>
          </p:nvSpPr>
          <p:spPr>
            <a:xfrm flipH="1" flipV="1">
              <a:off x="3216" y="16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4" name="Text Box 43013"/>
            <p:cNvSpPr txBox="1"/>
            <p:nvPr/>
          </p:nvSpPr>
          <p:spPr>
            <a:xfrm>
              <a:off x="3936" y="1392"/>
              <a:ext cx="1600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events from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RadioButtonHandler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4" name="Title 4403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83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85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4035" name="Subtitle 4403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135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radio button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itemStateChanged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ItemEvent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field.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setFont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font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private inner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RadioButtonTest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44036" name="Picture 44035" descr="13_1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705100"/>
            <a:ext cx="28575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Picture 44036" descr="13_12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743200"/>
            <a:ext cx="28575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Picture 44037" descr="13_12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29100"/>
            <a:ext cx="28575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9" name="Picture 44038" descr="13_12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229100"/>
            <a:ext cx="2857500" cy="952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4040" name="Group 44039"/>
          <p:cNvGrpSpPr/>
          <p:nvPr/>
        </p:nvGrpSpPr>
        <p:grpSpPr>
          <a:xfrm>
            <a:off x="4876800" y="457200"/>
            <a:ext cx="3657600" cy="1079500"/>
            <a:chOff x="3360" y="1488"/>
            <a:chExt cx="2304" cy="680"/>
          </a:xfrm>
        </p:grpSpPr>
        <p:sp>
          <p:nvSpPr>
            <p:cNvPr id="44041" name="Straight Connector 44040"/>
            <p:cNvSpPr/>
            <p:nvPr/>
          </p:nvSpPr>
          <p:spPr>
            <a:xfrm flipH="1" flipV="1">
              <a:off x="3360" y="172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42" name="Text Box 44041"/>
            <p:cNvSpPr txBox="1"/>
            <p:nvPr/>
          </p:nvSpPr>
          <p:spPr>
            <a:xfrm>
              <a:off x="3600" y="1488"/>
              <a:ext cx="2064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RadioButtonHandler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itemStateChanged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all registered listeners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4049" name="Group 44048"/>
          <p:cNvGrpSpPr/>
          <p:nvPr/>
        </p:nvGrpSpPr>
        <p:grpSpPr>
          <a:xfrm>
            <a:off x="3124200" y="1219200"/>
            <a:ext cx="4876800" cy="1123950"/>
            <a:chOff x="1968" y="768"/>
            <a:chExt cx="3072" cy="708"/>
          </a:xfrm>
        </p:grpSpPr>
        <p:sp>
          <p:nvSpPr>
            <p:cNvPr id="44044" name="Text Box 44043"/>
            <p:cNvSpPr txBox="1"/>
            <p:nvPr/>
          </p:nvSpPr>
          <p:spPr>
            <a:xfrm>
              <a:off x="3504" y="1104"/>
              <a:ext cx="153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font corresponding to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JRadioButton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selected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045" name="Straight Connector 44044"/>
            <p:cNvSpPr/>
            <p:nvPr/>
          </p:nvSpPr>
          <p:spPr>
            <a:xfrm flipH="1" flipV="1">
              <a:off x="1968" y="768"/>
              <a:ext cx="15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Title 450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13.9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JComboBox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5059" name="Text Placeholder 450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JComboBox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List of items from which user can select</a:t>
            </a:r>
          </a:p>
          <a:p>
            <a:pPr lvl="1"/>
            <a:r>
              <a:t>Also called a </a:t>
            </a:r>
            <a:r>
              <a:rPr i="1"/>
              <a:t>drop-down list</a:t>
            </a:r>
            <a:endParaRPr i="1"/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setMaximumRowCount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sets max number of elements displayed when user clicks on combo box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getSelectedIndex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tells which item in the combo box was selected</a:t>
            </a:r>
            <a:endParaRPr i="1"/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2" name="Title 4608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6083" name="Subtitle 4608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06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13.13: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Using a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select an image to display.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label;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 names[] =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"bug1.gif"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"bug2.gif"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travelbug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buganim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.gif"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Icon icons[] = {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),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"Testing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6" name="Title 4710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27-28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38-39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7107" name="Subtitle 4710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register its event 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 );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setMaximumRowCount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JComboBox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itemStateChanged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ItemEvent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determine whether check box selected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getStateChange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ItemEvent.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SELECTED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label.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setIcon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icons[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getSelectedIndex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addItemListener                           </a:t>
            </a:r>
            <a:endParaRPr b="1" kern="1200" baseline="0" dirty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imagesComboBox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display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ImageIcons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label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icons[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label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47116" name="Group 47115"/>
          <p:cNvGrpSpPr/>
          <p:nvPr/>
        </p:nvGrpSpPr>
        <p:grpSpPr>
          <a:xfrm>
            <a:off x="3581400" y="990600"/>
            <a:ext cx="5257800" cy="1047750"/>
            <a:chOff x="2256" y="624"/>
            <a:chExt cx="3312" cy="660"/>
          </a:xfrm>
        </p:grpSpPr>
        <p:sp>
          <p:nvSpPr>
            <p:cNvPr id="47109" name="Straight Connector 47108"/>
            <p:cNvSpPr/>
            <p:nvPr/>
          </p:nvSpPr>
          <p:spPr>
            <a:xfrm flipH="1" flipV="1">
              <a:off x="2256" y="624"/>
              <a:ext cx="117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0" name="Text Box 47109"/>
            <p:cNvSpPr txBox="1"/>
            <p:nvPr/>
          </p:nvSpPr>
          <p:spPr>
            <a:xfrm>
              <a:off x="3360" y="912"/>
              <a:ext cx="220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events from anonymous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ItemListener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7115" name="Group 47114"/>
          <p:cNvGrpSpPr/>
          <p:nvPr/>
        </p:nvGrpSpPr>
        <p:grpSpPr>
          <a:xfrm>
            <a:off x="4191000" y="381000"/>
            <a:ext cx="4419600" cy="835025"/>
            <a:chOff x="2640" y="240"/>
            <a:chExt cx="2784" cy="526"/>
          </a:xfrm>
        </p:grpSpPr>
        <p:sp>
          <p:nvSpPr>
            <p:cNvPr id="47112" name="Straight Connector 47111"/>
            <p:cNvSpPr/>
            <p:nvPr/>
          </p:nvSpPr>
          <p:spPr>
            <a:xfrm flipH="1" flipV="1">
              <a:off x="2688" y="336"/>
              <a:ext cx="115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3" name="Text Box 47112"/>
            <p:cNvSpPr txBox="1"/>
            <p:nvPr/>
          </p:nvSpPr>
          <p:spPr>
            <a:xfrm>
              <a:off x="3840" y="240"/>
              <a:ext cx="158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show three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 from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names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array at a time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7114" name="Straight Connector 47113"/>
            <p:cNvSpPr/>
            <p:nvPr/>
          </p:nvSpPr>
          <p:spPr>
            <a:xfrm flipH="1" flipV="1">
              <a:off x="2640" y="480"/>
              <a:ext cx="120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7117" name="Group 47116"/>
          <p:cNvGrpSpPr/>
          <p:nvPr/>
        </p:nvGrpSpPr>
        <p:grpSpPr>
          <a:xfrm>
            <a:off x="4495800" y="2057400"/>
            <a:ext cx="4343400" cy="1825625"/>
            <a:chOff x="2928" y="624"/>
            <a:chExt cx="2736" cy="1150"/>
          </a:xfrm>
        </p:grpSpPr>
        <p:sp>
          <p:nvSpPr>
            <p:cNvPr id="47118" name="Straight Connector 47117"/>
            <p:cNvSpPr/>
            <p:nvPr/>
          </p:nvSpPr>
          <p:spPr>
            <a:xfrm flipH="1" flipV="1">
              <a:off x="3456" y="624"/>
              <a:ext cx="624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9" name="Text Box 47118"/>
            <p:cNvSpPr txBox="1"/>
            <p:nvPr/>
          </p:nvSpPr>
          <p:spPr>
            <a:xfrm>
              <a:off x="2928" y="1248"/>
              <a:ext cx="2736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item in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ItemListener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itemStateChanged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all registered listeners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7120" name="Group 47119"/>
          <p:cNvGrpSpPr/>
          <p:nvPr/>
        </p:nvGrpSpPr>
        <p:grpSpPr>
          <a:xfrm>
            <a:off x="3886200" y="3124200"/>
            <a:ext cx="4419600" cy="1581150"/>
            <a:chOff x="2544" y="1200"/>
            <a:chExt cx="2784" cy="996"/>
          </a:xfrm>
        </p:grpSpPr>
        <p:sp>
          <p:nvSpPr>
            <p:cNvPr id="47121" name="Text Box 47120"/>
            <p:cNvSpPr txBox="1"/>
            <p:nvPr/>
          </p:nvSpPr>
          <p:spPr>
            <a:xfrm>
              <a:off x="3696" y="1824"/>
              <a:ext cx="163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appropriate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Icon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depending on user selection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122" name="Straight Connector 47121"/>
            <p:cNvSpPr/>
            <p:nvPr/>
          </p:nvSpPr>
          <p:spPr>
            <a:xfrm flipH="1" flipV="1">
              <a:off x="2544" y="1200"/>
              <a:ext cx="1152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  Introduction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Graphical User Interface (GUI)</a:t>
            </a:r>
          </a:p>
          <a:p>
            <a:pPr lvl="1"/>
            <a:r>
              <a:t>Gives program distinctive “look” and “feel”</a:t>
            </a:r>
          </a:p>
          <a:p>
            <a:pPr lvl="1"/>
            <a:r>
              <a:t>Provides users with basic level of familiarity</a:t>
            </a:r>
          </a:p>
          <a:p>
            <a:pPr lvl="1"/>
            <a:r>
              <a:t>Built from GUI components -- controls, window gadgets (widgets), etc.</a:t>
            </a:r>
          </a:p>
          <a:p>
            <a:pPr lvl="2"/>
            <a:r>
              <a:t>User interacts with GUI component via mouse, keyboard, etc.</a:t>
            </a:r>
          </a:p>
          <a:p>
            <a:pPr lvl="1"/>
            <a:r>
              <a:t>Using graphics and GUI classes helps to demonstrate the effectiveness of reusable code</a:t>
            </a:r>
          </a:p>
          <a:p>
            <a:pPr lvl="1"/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0" name="Title 4812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8131" name="Subtitle 4813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592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ComboBoxTest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48132" name="Picture 48131" descr="13_13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181350"/>
            <a:ext cx="3333750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3" name="Picture 48132" descr="13_1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181350"/>
            <a:ext cx="3333750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4" name="Picture 48133" descr="13_13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0"/>
            <a:ext cx="3333750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Picture 48134" descr="13_13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933950"/>
            <a:ext cx="3333750" cy="131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4" name="Title 491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13.10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JList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9155" name="Text Placeholder 491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List</a:t>
            </a:r>
          </a:p>
          <a:p>
            <a:pPr lvl="1"/>
            <a:r>
              <a:t>Series of items</a:t>
            </a:r>
          </a:p>
          <a:p>
            <a:pPr lvl="1"/>
            <a:r>
              <a:t>user can select one or more items</a:t>
            </a:r>
          </a:p>
          <a:p>
            <a:pPr lvl="1"/>
            <a:r>
              <a:t>single-selection and multiple-selection lists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JList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t>does not provide scrollbar,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JScrollPane</a:t>
            </a:r>
            <a:r>
              <a:rPr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necessary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getSelectedIndex</a:t>
            </a:r>
            <a:r>
              <a:rPr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tells which item in the list was selected</a:t>
            </a:r>
            <a:endParaRPr i="1"/>
          </a:p>
          <a:p>
            <a:pPr lvl="1"/>
            <a:endParaRPr>
              <a:latin typeface="Lucida Console" panose="020B0609040504020204" pitchFamily="49" charset="0"/>
            </a:endParaRP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8" name="Title 5017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0179" name="Subtitle 5017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13.14: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Selecting colors from a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JList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java.awt.*;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Container container;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"Black"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"Blue"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"Cyan"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"Dark Gray"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"Gray"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"Green"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"Light Gray"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"Magenta"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"Orange"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"Pink"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"Red"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"White"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"Yellow"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Color colors[]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Color.BLACK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Color.BLUE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Color.CYAN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Color.DARK_GRAY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Color.GRAY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Color.GREEN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Color.LIGHT_GRAY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Color.MAGENTA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Color.ORANGE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Color.PINK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Color.RED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Color.WHITE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Color.YELLOW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"List Test"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container.setLayout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2" name="Title 5120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45-46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1203" name="Subtitle 5120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a list with items in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colorNames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array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colorNames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setVisibleRowCount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do not allow multiple selections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setSelectionMode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ListSelectionModel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SINGLE_SELECTION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add a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JScrollPane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containing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JList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JScrollPane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addListSelectionListener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ListSelectionListener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list selection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valueChanged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ListSelectionEvent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container.setBackground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colors[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colorList.getSelectedIndex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addListSelectionListener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51215" name="Group 51214"/>
          <p:cNvGrpSpPr/>
          <p:nvPr/>
        </p:nvGrpSpPr>
        <p:grpSpPr>
          <a:xfrm>
            <a:off x="3962400" y="457200"/>
            <a:ext cx="3886200" cy="590550"/>
            <a:chOff x="2496" y="288"/>
            <a:chExt cx="2448" cy="372"/>
          </a:xfrm>
        </p:grpSpPr>
        <p:sp>
          <p:nvSpPr>
            <p:cNvPr id="51205" name="Text Box 51204"/>
            <p:cNvSpPr txBox="1"/>
            <p:nvPr/>
          </p:nvSpPr>
          <p:spPr>
            <a:xfrm>
              <a:off x="3456" y="288"/>
              <a:ext cx="148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colorNames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array to populate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JList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51206" name="Straight Connector 51205"/>
            <p:cNvSpPr/>
            <p:nvPr/>
          </p:nvSpPr>
          <p:spPr>
            <a:xfrm flipH="1" flipV="1">
              <a:off x="2496" y="48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1216" name="Group 51215"/>
          <p:cNvGrpSpPr/>
          <p:nvPr/>
        </p:nvGrpSpPr>
        <p:grpSpPr>
          <a:xfrm>
            <a:off x="5715000" y="1600200"/>
            <a:ext cx="2895600" cy="727075"/>
            <a:chOff x="3600" y="1008"/>
            <a:chExt cx="1824" cy="458"/>
          </a:xfrm>
        </p:grpSpPr>
        <p:sp>
          <p:nvSpPr>
            <p:cNvPr id="51210" name="Text Box 51209"/>
            <p:cNvSpPr txBox="1"/>
            <p:nvPr/>
          </p:nvSpPr>
          <p:spPr>
            <a:xfrm>
              <a:off x="3600" y="1248"/>
              <a:ext cx="182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JList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allows single selections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51211" name="Straight Connector 51210"/>
            <p:cNvSpPr/>
            <p:nvPr/>
          </p:nvSpPr>
          <p:spPr>
            <a:xfrm flipH="1" flipV="1">
              <a:off x="4080" y="1008"/>
              <a:ext cx="38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1217" name="Group 51216"/>
          <p:cNvGrpSpPr/>
          <p:nvPr/>
        </p:nvGrpSpPr>
        <p:grpSpPr>
          <a:xfrm>
            <a:off x="3886200" y="2438400"/>
            <a:ext cx="5029200" cy="742950"/>
            <a:chOff x="2448" y="1536"/>
            <a:chExt cx="3168" cy="468"/>
          </a:xfrm>
        </p:grpSpPr>
        <p:sp>
          <p:nvSpPr>
            <p:cNvPr id="51213" name="Straight Connector 51212"/>
            <p:cNvSpPr/>
            <p:nvPr/>
          </p:nvSpPr>
          <p:spPr>
            <a:xfrm flipH="1" flipV="1">
              <a:off x="2448" y="1536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4" name="Text Box 51213"/>
            <p:cNvSpPr txBox="1"/>
            <p:nvPr/>
          </p:nvSpPr>
          <p:spPr>
            <a:xfrm>
              <a:off x="3216" y="1632"/>
              <a:ext cx="240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JList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events from anonymous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ListSelectionListener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1218" name="Group 51217"/>
          <p:cNvGrpSpPr/>
          <p:nvPr/>
        </p:nvGrpSpPr>
        <p:grpSpPr>
          <a:xfrm>
            <a:off x="5410200" y="3505200"/>
            <a:ext cx="3429000" cy="1765300"/>
            <a:chOff x="3408" y="2016"/>
            <a:chExt cx="2160" cy="1112"/>
          </a:xfrm>
        </p:grpSpPr>
        <p:sp>
          <p:nvSpPr>
            <p:cNvPr id="51219" name="Straight Connector 51218"/>
            <p:cNvSpPr/>
            <p:nvPr/>
          </p:nvSpPr>
          <p:spPr>
            <a:xfrm flipH="1" flipV="1">
              <a:off x="3408" y="2016"/>
              <a:ext cx="105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0" name="Text Box 51219"/>
            <p:cNvSpPr txBox="1"/>
            <p:nvPr/>
          </p:nvSpPr>
          <p:spPr>
            <a:xfrm>
              <a:off x="3504" y="2448"/>
              <a:ext cx="2064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selects item in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JList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ListSelectionListener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invokes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valueChanged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all registered listeners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1221" name="Group 51220"/>
          <p:cNvGrpSpPr/>
          <p:nvPr/>
        </p:nvGrpSpPr>
        <p:grpSpPr>
          <a:xfrm>
            <a:off x="4343400" y="4114800"/>
            <a:ext cx="4038600" cy="1885950"/>
            <a:chOff x="2784" y="2400"/>
            <a:chExt cx="2544" cy="1188"/>
          </a:xfrm>
        </p:grpSpPr>
        <p:sp>
          <p:nvSpPr>
            <p:cNvPr id="51222" name="Text Box 51221"/>
            <p:cNvSpPr txBox="1"/>
            <p:nvPr/>
          </p:nvSpPr>
          <p:spPr>
            <a:xfrm>
              <a:off x="3696" y="3216"/>
              <a:ext cx="163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appropriate background depending on user selection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223" name="Straight Connector 51222"/>
            <p:cNvSpPr/>
            <p:nvPr/>
          </p:nvSpPr>
          <p:spPr>
            <a:xfrm flipH="1" flipV="1">
              <a:off x="2784" y="2400"/>
              <a:ext cx="912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6" name="Title 5222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2227" name="Subtitle 5222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592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52228" name="Picture 52227" descr="13_1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124200"/>
            <a:ext cx="3333750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Picture 52228" descr="13_1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876800"/>
            <a:ext cx="3333750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6" name="Title 573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13.12  Mouse Event Handling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7" name="Text Placeholder 573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Event-listener interfaces for mouse events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MouseListener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MouseMotionListener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MouseEvent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t>object tells what event occurred and the x and y coordinates (</a:t>
            </a:r>
            <a:r>
              <a:rPr>
                <a:latin typeface="Lucida Console" panose="020B0609040504020204" pitchFamily="49" charset="0"/>
              </a:rPr>
              <a:t>e.</a:t>
            </a:r>
            <a:r>
              <a:rPr err="1">
                <a:latin typeface="Lucida Console" panose="020B0609040504020204" pitchFamily="49" charset="0"/>
              </a:rPr>
              <a:t>getX</a:t>
            </a:r>
            <a:r>
              <a:rPr>
                <a:latin typeface="Lucida Console" panose="020B0609040504020204" pitchFamily="49" charset="0"/>
              </a:rPr>
              <a:t>()</a:t>
            </a:r>
            <a:r>
              <a:t> and </a:t>
            </a:r>
            <a:r>
              <a:rPr>
                <a:latin typeface="Lucida Console" panose="020B0609040504020204" pitchFamily="49" charset="0"/>
              </a:rPr>
              <a:t>e.</a:t>
            </a:r>
            <a:r>
              <a:rPr err="1">
                <a:latin typeface="Lucida Console" panose="020B0609040504020204" pitchFamily="49" charset="0"/>
              </a:rPr>
              <a:t>getY</a:t>
            </a:r>
            <a:r>
              <a:rPr>
                <a:latin typeface="Lucida Console" panose="020B0609040504020204" pitchFamily="49" charset="0"/>
              </a:rPr>
              <a:t>()</a:t>
            </a:r>
            <a:r>
              <a:t>)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0" name="Title 583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13.16	</a:t>
            </a:r>
            <a:r>
              <a:rPr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MouseListener</a:t>
            </a:r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MouseMotionListener</a:t>
            </a:r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methods</a:t>
            </a:r>
            <a:endParaRPr b="0">
              <a:solidFill>
                <a:schemeClr val="tx1"/>
              </a:solidFill>
            </a:endParaRPr>
          </a:p>
        </p:txBody>
      </p:sp>
      <p:graphicFrame>
        <p:nvGraphicFramePr>
          <p:cNvPr id="58372" name="Object 58371"/>
          <p:cNvGraphicFramePr/>
          <p:nvPr/>
        </p:nvGraphicFramePr>
        <p:xfrm>
          <a:off x="228600" y="1066800"/>
          <a:ext cx="8763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725670" imgH="4164965" progId="Word.Document.8">
                  <p:embed/>
                </p:oleObj>
              </mc:Choice>
              <mc:Fallback>
                <p:oleObj name="" r:id="rId1" imgW="4725670" imgH="4164965" progId="Word.Documen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066800"/>
                        <a:ext cx="8763000" cy="541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4" name="Title 5939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20-21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9395" name="Subtitle 5939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13.17: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mouse events.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         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 and register mouse event handlers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"Demonstrating Mouse Events"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BorderLayout.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listens for own mouse and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mouse-motion events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275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59396" name="Group 59395"/>
          <p:cNvGrpSpPr/>
          <p:nvPr/>
        </p:nvGrpSpPr>
        <p:grpSpPr>
          <a:xfrm>
            <a:off x="3048000" y="3886200"/>
            <a:ext cx="4038600" cy="590550"/>
            <a:chOff x="2112" y="2736"/>
            <a:chExt cx="2544" cy="372"/>
          </a:xfrm>
        </p:grpSpPr>
        <p:sp>
          <p:nvSpPr>
            <p:cNvPr id="59397" name="Straight Connector 59396"/>
            <p:cNvSpPr/>
            <p:nvPr/>
          </p:nvSpPr>
          <p:spPr>
            <a:xfrm flipH="1">
              <a:off x="2448" y="2928"/>
              <a:ext cx="96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398" name="Text Box 59397"/>
            <p:cNvSpPr txBox="1"/>
            <p:nvPr/>
          </p:nvSpPr>
          <p:spPr>
            <a:xfrm>
              <a:off x="3408" y="2736"/>
              <a:ext cx="124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receive mouse events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59399" name="Straight Connector 59398"/>
            <p:cNvSpPr/>
            <p:nvPr/>
          </p:nvSpPr>
          <p:spPr>
            <a:xfrm flipH="1" flipV="1">
              <a:off x="2112" y="292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8" name="Title 6041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50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0419" name="Subtitle 6041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MouseListener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handlers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mouse released immediately after press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mouseClicked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"Clicked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mouse pressed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mousePressed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"Pressed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mouse released after dragging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mouseReleased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statusBar.setText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"Released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mouse enters area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mouseEntered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60420" name="Group 60419"/>
          <p:cNvGrpSpPr/>
          <p:nvPr/>
        </p:nvGrpSpPr>
        <p:grpSpPr>
          <a:xfrm>
            <a:off x="4419600" y="457200"/>
            <a:ext cx="4038600" cy="590550"/>
            <a:chOff x="3024" y="3888"/>
            <a:chExt cx="2544" cy="372"/>
          </a:xfrm>
        </p:grpSpPr>
        <p:sp>
          <p:nvSpPr>
            <p:cNvPr id="60421" name="Text Box 60420"/>
            <p:cNvSpPr txBox="1"/>
            <p:nvPr/>
          </p:nvSpPr>
          <p:spPr>
            <a:xfrm>
              <a:off x="4032" y="3888"/>
              <a:ext cx="153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presses and releases mouse button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0422" name="Straight Connector 60421"/>
            <p:cNvSpPr/>
            <p:nvPr/>
          </p:nvSpPr>
          <p:spPr>
            <a:xfrm flipH="1" flipV="1">
              <a:off x="3024" y="4080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0423" name="Group 60422"/>
          <p:cNvGrpSpPr/>
          <p:nvPr/>
        </p:nvGrpSpPr>
        <p:grpSpPr>
          <a:xfrm>
            <a:off x="4495800" y="1847850"/>
            <a:ext cx="3276600" cy="590550"/>
            <a:chOff x="3024" y="3888"/>
            <a:chExt cx="2544" cy="372"/>
          </a:xfrm>
        </p:grpSpPr>
        <p:sp>
          <p:nvSpPr>
            <p:cNvPr id="60424" name="Text Box 60423"/>
            <p:cNvSpPr txBox="1"/>
            <p:nvPr/>
          </p:nvSpPr>
          <p:spPr>
            <a:xfrm>
              <a:off x="4032" y="3888"/>
              <a:ext cx="153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presses mouse button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0425" name="Straight Connector 60424"/>
            <p:cNvSpPr/>
            <p:nvPr/>
          </p:nvSpPr>
          <p:spPr>
            <a:xfrm flipH="1" flipV="1">
              <a:off x="3024" y="4080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0426" name="Group 60425"/>
          <p:cNvGrpSpPr/>
          <p:nvPr/>
        </p:nvGrpSpPr>
        <p:grpSpPr>
          <a:xfrm>
            <a:off x="4495800" y="3295650"/>
            <a:ext cx="4114800" cy="590550"/>
            <a:chOff x="3072" y="1488"/>
            <a:chExt cx="2592" cy="372"/>
          </a:xfrm>
        </p:grpSpPr>
        <p:sp>
          <p:nvSpPr>
            <p:cNvPr id="60427" name="Text Box 60426"/>
            <p:cNvSpPr txBox="1"/>
            <p:nvPr/>
          </p:nvSpPr>
          <p:spPr>
            <a:xfrm>
              <a:off x="3696" y="1488"/>
              <a:ext cx="196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releases mouse button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0428" name="Straight Connector 60427"/>
            <p:cNvSpPr/>
            <p:nvPr/>
          </p:nvSpPr>
          <p:spPr>
            <a:xfrm flipH="1" flipV="1">
              <a:off x="3072" y="168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0429" name="Group 60428"/>
          <p:cNvGrpSpPr/>
          <p:nvPr/>
        </p:nvGrpSpPr>
        <p:grpSpPr>
          <a:xfrm>
            <a:off x="4419600" y="4724400"/>
            <a:ext cx="3810000" cy="590550"/>
            <a:chOff x="3024" y="2304"/>
            <a:chExt cx="2400" cy="372"/>
          </a:xfrm>
        </p:grpSpPr>
        <p:sp>
          <p:nvSpPr>
            <p:cNvPr id="60430" name="Text Box 60429"/>
            <p:cNvSpPr txBox="1"/>
            <p:nvPr/>
          </p:nvSpPr>
          <p:spPr>
            <a:xfrm>
              <a:off x="4038" y="2304"/>
              <a:ext cx="138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mouse cursor enters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0431" name="Straight Connector 60430"/>
            <p:cNvSpPr/>
            <p:nvPr/>
          </p:nvSpPr>
          <p:spPr>
            <a:xfrm flipH="1" flipV="1">
              <a:off x="3024" y="2496"/>
              <a:ext cx="10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2" name="Title 6144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66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73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1443" name="Subtitle 6144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"Mouse entered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Color.GREEN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mouse exits area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mouseExited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"Mouse outside window"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Color.WHITE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MouseMotionListener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handlers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user drags mouse with button pressed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mouseDragged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statusBar.setText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"Dragged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event when user moves mouse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mouseMoved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statusBar.setText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"Moved at ["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",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event.getY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"]"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61444" name="Group 61443"/>
          <p:cNvGrpSpPr/>
          <p:nvPr/>
        </p:nvGrpSpPr>
        <p:grpSpPr>
          <a:xfrm>
            <a:off x="4343400" y="1238250"/>
            <a:ext cx="3810000" cy="590550"/>
            <a:chOff x="3024" y="2304"/>
            <a:chExt cx="2400" cy="372"/>
          </a:xfrm>
        </p:grpSpPr>
        <p:sp>
          <p:nvSpPr>
            <p:cNvPr id="61445" name="Text Box 61444"/>
            <p:cNvSpPr txBox="1"/>
            <p:nvPr/>
          </p:nvSpPr>
          <p:spPr>
            <a:xfrm>
              <a:off x="4038" y="2304"/>
              <a:ext cx="138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mouse cursor exits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1446" name="Straight Connector 61445"/>
            <p:cNvSpPr/>
            <p:nvPr/>
          </p:nvSpPr>
          <p:spPr>
            <a:xfrm flipH="1" flipV="1">
              <a:off x="3024" y="2496"/>
              <a:ext cx="10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1447" name="Group 61446"/>
          <p:cNvGrpSpPr/>
          <p:nvPr/>
        </p:nvGrpSpPr>
        <p:grpSpPr>
          <a:xfrm>
            <a:off x="4495800" y="2895600"/>
            <a:ext cx="3352800" cy="590550"/>
            <a:chOff x="3024" y="2304"/>
            <a:chExt cx="2400" cy="372"/>
          </a:xfrm>
        </p:grpSpPr>
        <p:sp>
          <p:nvSpPr>
            <p:cNvPr id="61448" name="Text Box 61447"/>
            <p:cNvSpPr txBox="1"/>
            <p:nvPr/>
          </p:nvSpPr>
          <p:spPr>
            <a:xfrm>
              <a:off x="4038" y="2304"/>
              <a:ext cx="138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drags mouse cursor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1449" name="Straight Connector 61448"/>
            <p:cNvSpPr/>
            <p:nvPr/>
          </p:nvSpPr>
          <p:spPr>
            <a:xfrm flipH="1" flipV="1">
              <a:off x="3024" y="2496"/>
              <a:ext cx="10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1453" name="Group 61452"/>
          <p:cNvGrpSpPr/>
          <p:nvPr/>
        </p:nvGrpSpPr>
        <p:grpSpPr>
          <a:xfrm>
            <a:off x="4495800" y="4286250"/>
            <a:ext cx="3352800" cy="590550"/>
            <a:chOff x="2832" y="2700"/>
            <a:chExt cx="2112" cy="372"/>
          </a:xfrm>
        </p:grpSpPr>
        <p:sp>
          <p:nvSpPr>
            <p:cNvPr id="61451" name="Text Box 61450"/>
            <p:cNvSpPr txBox="1"/>
            <p:nvPr/>
          </p:nvSpPr>
          <p:spPr>
            <a:xfrm>
              <a:off x="3727" y="2700"/>
              <a:ext cx="1217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Invoked when user moves mouse cursor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1452" name="Straight Connector 61451"/>
            <p:cNvSpPr/>
            <p:nvPr/>
          </p:nvSpPr>
          <p:spPr>
            <a:xfrm flipH="1" flipV="1">
              <a:off x="2832" y="2880"/>
              <a:ext cx="895" cy="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13.1	Netscape window with GUI components</a:t>
            </a:r>
            <a:endParaRPr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0274" name="Group 10273"/>
          <p:cNvGrpSpPr/>
          <p:nvPr/>
        </p:nvGrpSpPr>
        <p:grpSpPr>
          <a:xfrm>
            <a:off x="0" y="1143000"/>
            <a:ext cx="8991600" cy="5105400"/>
            <a:chOff x="432" y="1296"/>
            <a:chExt cx="5088" cy="2072"/>
          </a:xfrm>
        </p:grpSpPr>
        <p:pic>
          <p:nvPicPr>
            <p:cNvPr id="10244" name="Picture 10243" descr="02_07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4" y="1448"/>
              <a:ext cx="4183" cy="19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6" name="Rectangles 10255"/>
            <p:cNvSpPr/>
            <p:nvPr/>
          </p:nvSpPr>
          <p:spPr>
            <a:xfrm>
              <a:off x="2760" y="1296"/>
              <a:ext cx="552" cy="72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spcBef>
                  <a:spcPct val="0"/>
                </a:spcBef>
              </a:pPr>
              <a:r>
                <a:rPr sz="1200" b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menu bar</a:t>
              </a:r>
              <a:endParaRPr sz="1200" b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55" name="Freeform 10254"/>
            <p:cNvSpPr/>
            <p:nvPr/>
          </p:nvSpPr>
          <p:spPr>
            <a:xfrm>
              <a:off x="2794" y="1396"/>
              <a:ext cx="258" cy="23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66"/>
                  </a:moveTo>
                  <a:lnTo>
                    <a:pt x="1996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54" name="Rectangles 10253"/>
            <p:cNvSpPr/>
            <p:nvPr/>
          </p:nvSpPr>
          <p:spPr>
            <a:xfrm>
              <a:off x="432" y="1320"/>
              <a:ext cx="297" cy="72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spcBef>
                  <a:spcPct val="0"/>
                </a:spcBef>
              </a:pPr>
              <a:r>
                <a:rPr sz="1200" b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  <a:endParaRPr sz="1200" b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53" name="Freeform 10252"/>
            <p:cNvSpPr/>
            <p:nvPr/>
          </p:nvSpPr>
          <p:spPr>
            <a:xfrm>
              <a:off x="624" y="1440"/>
              <a:ext cx="192" cy="288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52" y="19971"/>
                  </a:move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52" name="Rectangles 10251"/>
            <p:cNvSpPr/>
            <p:nvPr/>
          </p:nvSpPr>
          <p:spPr>
            <a:xfrm>
              <a:off x="3848" y="1320"/>
              <a:ext cx="536" cy="72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spcBef>
                  <a:spcPct val="0"/>
                </a:spcBef>
              </a:pPr>
              <a:r>
                <a:rPr sz="1200" b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combo box</a:t>
              </a:r>
              <a:endParaRPr sz="1200" b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endParaRPr sz="1200" b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51" name="Freeform 10250"/>
            <p:cNvSpPr/>
            <p:nvPr/>
          </p:nvSpPr>
          <p:spPr>
            <a:xfrm>
              <a:off x="3408" y="1440"/>
              <a:ext cx="672" cy="309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76"/>
                  </a:moveTo>
                  <a:lnTo>
                    <a:pt x="1998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58" name="Rectangles 10257"/>
            <p:cNvSpPr/>
            <p:nvPr/>
          </p:nvSpPr>
          <p:spPr>
            <a:xfrm>
              <a:off x="1228" y="1320"/>
              <a:ext cx="344" cy="72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spcBef>
                  <a:spcPct val="0"/>
                </a:spcBef>
              </a:pPr>
              <a:r>
                <a:rPr sz="1200" b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menus</a:t>
              </a:r>
              <a:endParaRPr sz="1200" b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57" name="Freeform 10256"/>
            <p:cNvSpPr/>
            <p:nvPr/>
          </p:nvSpPr>
          <p:spPr>
            <a:xfrm>
              <a:off x="1056" y="1424"/>
              <a:ext cx="340" cy="216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63"/>
                  </a:moveTo>
                  <a:lnTo>
                    <a:pt x="19976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50" name="Freeform 10249"/>
            <p:cNvSpPr/>
            <p:nvPr/>
          </p:nvSpPr>
          <p:spPr>
            <a:xfrm>
              <a:off x="1396" y="1424"/>
              <a:ext cx="0" cy="205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49" name="Freeform 10248"/>
            <p:cNvSpPr/>
            <p:nvPr/>
          </p:nvSpPr>
          <p:spPr>
            <a:xfrm>
              <a:off x="1396" y="1424"/>
              <a:ext cx="250" cy="213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19968" y="19962"/>
                  </a:moveTo>
                  <a:lnTo>
                    <a:pt x="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48" name="Rectangles 10247"/>
            <p:cNvSpPr/>
            <p:nvPr/>
          </p:nvSpPr>
          <p:spPr>
            <a:xfrm>
              <a:off x="5042" y="2696"/>
              <a:ext cx="478" cy="15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sz="1200" b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scroll bars</a:t>
              </a:r>
              <a:endParaRPr sz="1200" b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47" name="Freeform 10246"/>
            <p:cNvSpPr/>
            <p:nvPr/>
          </p:nvSpPr>
          <p:spPr>
            <a:xfrm>
              <a:off x="4464" y="2770"/>
              <a:ext cx="570" cy="353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977"/>
                  </a:moveTo>
                  <a:lnTo>
                    <a:pt x="19986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46" name="Freeform 10245"/>
            <p:cNvSpPr/>
            <p:nvPr/>
          </p:nvSpPr>
          <p:spPr>
            <a:xfrm>
              <a:off x="4830" y="2770"/>
              <a:ext cx="204" cy="14"/>
            </a:xfrm>
            <a:custGeom>
              <a:avLst/>
              <a:gdLst/>
              <a:ahLst/>
              <a:cxnLst/>
              <a:pathLst>
                <a:path w="20000" h="20000">
                  <a:moveTo>
                    <a:pt x="0" y="19412"/>
                  </a:moveTo>
                  <a:lnTo>
                    <a:pt x="19961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6" name="Title 6246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2467" name="Subtitle 6246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52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MouseTracker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62468" name="Picture 62467" descr="13_1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050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Picture 62468" descr="13_17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050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Picture 62469" descr="13_17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1" name="Picture 62470" descr="13_17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3" y="295275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2" name="Picture 62471" descr="13_17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3" name="Picture 62472" descr="13_17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1148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4" name="Picture 62473" descr="13_17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5257800"/>
            <a:ext cx="2619375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0" name="Title 63489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13.13  Adapter Classes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Text Placeholder 634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Interfaces require that every method be provided </a:t>
            </a:r>
            <a:r>
              <a:rPr sz="2400"/>
              <a:t>(e.g., </a:t>
            </a:r>
            <a:r>
              <a:rPr sz="2400" err="1">
                <a:latin typeface="Lucida Console" panose="020B0609040504020204" pitchFamily="49" charset="0"/>
              </a:rPr>
              <a:t>MouseListener</a:t>
            </a:r>
            <a:r>
              <a:rPr sz="2400">
                <a:latin typeface="Lucida Console" panose="020B0609040504020204" pitchFamily="49" charset="0"/>
              </a:rPr>
              <a:t> and </a:t>
            </a:r>
            <a:r>
              <a:rPr sz="2400" err="1">
                <a:latin typeface="Lucida Console" panose="020B0609040504020204" pitchFamily="49" charset="0"/>
              </a:rPr>
              <a:t>MouseMotionListener</a:t>
            </a:r>
            <a:r>
              <a:rPr sz="2400">
                <a:latin typeface="Lucida Console" panose="020B0609040504020204" pitchFamily="49" charset="0"/>
              </a:rPr>
              <a:t>)</a:t>
            </a:r>
            <a:endParaRPr sz="2400"/>
          </a:p>
          <a:p>
            <a:r>
              <a:t>Adapter class</a:t>
            </a:r>
          </a:p>
          <a:p>
            <a:pPr lvl="1"/>
            <a:r>
              <a:t>Implements interface</a:t>
            </a:r>
          </a:p>
          <a:p>
            <a:pPr lvl="1"/>
            <a:r>
              <a:t>Provides default implementation of each interface method</a:t>
            </a:r>
          </a:p>
          <a:p>
            <a:pPr lvl="1"/>
            <a:r>
              <a:t>Used when all methods in interface are not needed</a:t>
            </a:r>
          </a:p>
          <a:p>
            <a:pPr lvl="1"/>
            <a:r>
              <a:t>Only write the methods you need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4" name="Title 645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13.18	Event-adapter classes and the interfaces they implement in package </a:t>
            </a:r>
            <a:r>
              <a:rPr sz="2400" b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java.</a:t>
            </a:r>
            <a:r>
              <a:rPr sz="2400"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sz="2400" b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</a:t>
            </a:r>
            <a:endParaRPr sz="2400" b="0">
              <a:solidFill>
                <a:schemeClr val="tx1"/>
              </a:solidFill>
            </a:endParaRPr>
          </a:p>
        </p:txBody>
      </p:sp>
      <p:graphicFrame>
        <p:nvGraphicFramePr>
          <p:cNvPr id="64516" name="Object 64515"/>
          <p:cNvGraphicFramePr/>
          <p:nvPr/>
        </p:nvGraphicFramePr>
        <p:xfrm>
          <a:off x="304800" y="1295400"/>
          <a:ext cx="8610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82185" imgH="1580515" progId="Word.Document.8">
                  <p:embed/>
                </p:oleObj>
              </mc:Choice>
              <mc:Fallback>
                <p:oleObj name="" r:id="rId1" imgW="4782185" imgH="1580515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6106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8" name="Title 6553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Painter.java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5539" name="Subtitle 6553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06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13.19: Painter.java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Using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MouseMotionAdapter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Painter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pointCount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array of 1000 java.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.Point references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Point points[]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Point[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 and register mouse event handler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Painter()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 simple paint program"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a label and place it in SOUTH of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JLabel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"Drag the mouse to draw"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MouseMotionAdapter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65540" name="Group 65539"/>
          <p:cNvGrpSpPr/>
          <p:nvPr/>
        </p:nvGrpSpPr>
        <p:grpSpPr>
          <a:xfrm>
            <a:off x="2971800" y="4286250"/>
            <a:ext cx="4876800" cy="590550"/>
            <a:chOff x="3072" y="1488"/>
            <a:chExt cx="2592" cy="372"/>
          </a:xfrm>
        </p:grpSpPr>
        <p:sp>
          <p:nvSpPr>
            <p:cNvPr id="65541" name="Text Box 65540"/>
            <p:cNvSpPr txBox="1"/>
            <p:nvPr/>
          </p:nvSpPr>
          <p:spPr>
            <a:xfrm>
              <a:off x="3696" y="1488"/>
              <a:ext cx="196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MouseMotionListener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listen for window’s mouse-motion events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5542" name="Straight Connector 65541"/>
            <p:cNvSpPr/>
            <p:nvPr/>
          </p:nvSpPr>
          <p:spPr>
            <a:xfrm flipH="1" flipV="1">
              <a:off x="3072" y="168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2" name="Title 6656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Painter.java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27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51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6563" name="Subtitle 6656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store drag coordinates and repaint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mouseDragged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pointCount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&lt; points.length ) {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points[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pointCount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 =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getPoint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++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pointCount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repaint();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}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Painter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draw oval in a 4-by-4 bounding box at specified location on window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paint( Graphics g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.paint( g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clears drawing area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dirty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i &lt; points.length &amp;&amp; points[ i ] !=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null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i++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g.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fillOval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points[ i ].x, points[ i ].y,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66570" name="Group 66569"/>
          <p:cNvGrpSpPr/>
          <p:nvPr/>
        </p:nvGrpSpPr>
        <p:grpSpPr>
          <a:xfrm>
            <a:off x="5105400" y="228600"/>
            <a:ext cx="3810000" cy="590550"/>
            <a:chOff x="3216" y="144"/>
            <a:chExt cx="2400" cy="372"/>
          </a:xfrm>
        </p:grpSpPr>
        <p:sp>
          <p:nvSpPr>
            <p:cNvPr id="66565" name="Text Box 66564"/>
            <p:cNvSpPr txBox="1"/>
            <p:nvPr/>
          </p:nvSpPr>
          <p:spPr>
            <a:xfrm>
              <a:off x="3600" y="144"/>
              <a:ext cx="201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Override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mouseDragged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but not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mouseMoved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6566" name="Straight Connector 66565"/>
            <p:cNvSpPr/>
            <p:nvPr/>
          </p:nvSpPr>
          <p:spPr>
            <a:xfrm flipH="1">
              <a:off x="3216" y="336"/>
              <a:ext cx="3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6571" name="Group 66570"/>
          <p:cNvGrpSpPr/>
          <p:nvPr/>
        </p:nvGrpSpPr>
        <p:grpSpPr>
          <a:xfrm>
            <a:off x="4114800" y="1219200"/>
            <a:ext cx="4495800" cy="590550"/>
            <a:chOff x="2592" y="768"/>
            <a:chExt cx="2832" cy="372"/>
          </a:xfrm>
        </p:grpSpPr>
        <p:sp>
          <p:nvSpPr>
            <p:cNvPr id="66568" name="Text Box 66567"/>
            <p:cNvSpPr txBox="1"/>
            <p:nvPr/>
          </p:nvSpPr>
          <p:spPr>
            <a:xfrm>
              <a:off x="3408" y="768"/>
              <a:ext cx="201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coordinates where mouse was dragged, then repaint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66569" name="Straight Connector 66568"/>
            <p:cNvSpPr/>
            <p:nvPr/>
          </p:nvSpPr>
          <p:spPr>
            <a:xfrm flipH="1" flipV="1">
              <a:off x="2592" y="816"/>
              <a:ext cx="81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6572" name="Group 66571"/>
          <p:cNvGrpSpPr/>
          <p:nvPr/>
        </p:nvGrpSpPr>
        <p:grpSpPr>
          <a:xfrm>
            <a:off x="5334000" y="5105400"/>
            <a:ext cx="3429000" cy="590550"/>
            <a:chOff x="2544" y="3696"/>
            <a:chExt cx="2880" cy="372"/>
          </a:xfrm>
        </p:grpSpPr>
        <p:sp>
          <p:nvSpPr>
            <p:cNvPr id="66573" name="Text Box 66572"/>
            <p:cNvSpPr txBox="1"/>
            <p:nvPr/>
          </p:nvSpPr>
          <p:spPr>
            <a:xfrm>
              <a:off x="3408" y="3696"/>
              <a:ext cx="201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Draw circle of diameter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where user dragged cursor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574" name="Straight Connector 66573"/>
            <p:cNvSpPr/>
            <p:nvPr/>
          </p:nvSpPr>
          <p:spPr>
            <a:xfrm flipH="1">
              <a:off x="2544" y="388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6" name="Title 6758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Painter.java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7587" name="Subtitle 6758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75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Painter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Painter();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Painter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pic>
        <p:nvPicPr>
          <p:cNvPr id="67588" name="Picture 67587" descr="13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3295650"/>
            <a:ext cx="2857500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6" name="Title 727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13.14  Key Event Handling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Text Placeholder 727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Interface </a:t>
            </a:r>
            <a:r>
              <a:rPr err="1">
                <a:latin typeface="Lucida Console" panose="020B0609040504020204" pitchFamily="49" charset="0"/>
              </a:rPr>
              <a:t>KeyListener</a:t>
            </a:r>
            <a:r>
              <a:rPr>
                <a:latin typeface="Lucida Console" panose="020B0609040504020204" pitchFamily="49" charset="0"/>
              </a:rPr>
              <a:t> (</a:t>
            </a:r>
            <a:r>
              <a:rPr err="1">
                <a:latin typeface="Lucida Console" panose="020B0609040504020204" pitchFamily="49" charset="0"/>
              </a:rPr>
              <a:t>KeyAdapter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Handles </a:t>
            </a:r>
            <a:r>
              <a:rPr i="1"/>
              <a:t>key events</a:t>
            </a:r>
            <a:endParaRPr i="1"/>
          </a:p>
          <a:p>
            <a:pPr lvl="2"/>
            <a:r>
              <a:t>Generated when keys on keyboard are pressed and released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KeyEvent</a:t>
            </a:r>
            <a:endParaRPr>
              <a:latin typeface="Lucida Console" panose="020B0609040504020204" pitchFamily="49" charset="0"/>
            </a:endParaRPr>
          </a:p>
          <a:p>
            <a:pPr lvl="3"/>
            <a:r>
              <a:t>Contains </a:t>
            </a:r>
            <a:r>
              <a:rPr i="1"/>
              <a:t>virtual key code</a:t>
            </a:r>
            <a:r>
              <a:t> that represents key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30" name="Title 7372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23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3731" name="Subtitle 7373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13.22: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keystroke events.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 line1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line2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line3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"Demonstrating Keystroke Events"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"Press any key on the keyboard..."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textArea.setEnabled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textArea.setDisabledTextColor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Color.BLACK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getContentPane().add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addKeyListener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allow frame to process Key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73732" name="Group 73731"/>
          <p:cNvGrpSpPr/>
          <p:nvPr/>
        </p:nvGrpSpPr>
        <p:grpSpPr>
          <a:xfrm>
            <a:off x="3124200" y="4648200"/>
            <a:ext cx="4648200" cy="346075"/>
            <a:chOff x="1968" y="3216"/>
            <a:chExt cx="2928" cy="218"/>
          </a:xfrm>
        </p:grpSpPr>
        <p:sp>
          <p:nvSpPr>
            <p:cNvPr id="73733" name="Text Box 73732"/>
            <p:cNvSpPr txBox="1"/>
            <p:nvPr/>
          </p:nvSpPr>
          <p:spPr>
            <a:xfrm>
              <a:off x="3082" y="3216"/>
              <a:ext cx="181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 key events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734" name="Straight Connector 73733"/>
            <p:cNvSpPr/>
            <p:nvPr/>
          </p:nvSpPr>
          <p:spPr>
            <a:xfrm flipH="1">
              <a:off x="1968" y="331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4" name="Title 7475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33 and 40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4755" name="Subtitle 7475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constructor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press of any action key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keyPressed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line1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"Key pressed: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getKeyCode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setLines2and3( event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release of any key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keyReleased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line1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"Key released: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getKeyCode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setLines2and3( event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press of any non-action key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keyTyped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KeyEvent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line1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"Key typed: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getKeyChar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setLines2and3( event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second and third lines of output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setLines2and3(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74756" name="Group 74755"/>
          <p:cNvGrpSpPr/>
          <p:nvPr/>
        </p:nvGrpSpPr>
        <p:grpSpPr>
          <a:xfrm>
            <a:off x="4267200" y="990600"/>
            <a:ext cx="3870325" cy="346075"/>
            <a:chOff x="2784" y="3984"/>
            <a:chExt cx="2438" cy="218"/>
          </a:xfrm>
        </p:grpSpPr>
        <p:sp>
          <p:nvSpPr>
            <p:cNvPr id="74757" name="Text Box 74756"/>
            <p:cNvSpPr txBox="1"/>
            <p:nvPr/>
          </p:nvSpPr>
          <p:spPr>
            <a:xfrm>
              <a:off x="3552" y="3984"/>
              <a:ext cx="167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Called when user presses key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758" name="Straight Connector 74757"/>
            <p:cNvSpPr/>
            <p:nvPr/>
          </p:nvSpPr>
          <p:spPr>
            <a:xfrm flipH="1">
              <a:off x="2784" y="40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4759" name="Group 74758"/>
          <p:cNvGrpSpPr/>
          <p:nvPr/>
        </p:nvGrpSpPr>
        <p:grpSpPr>
          <a:xfrm>
            <a:off x="4191000" y="2397125"/>
            <a:ext cx="3870325" cy="346075"/>
            <a:chOff x="2784" y="3984"/>
            <a:chExt cx="2438" cy="218"/>
          </a:xfrm>
        </p:grpSpPr>
        <p:sp>
          <p:nvSpPr>
            <p:cNvPr id="74760" name="Text Box 74759"/>
            <p:cNvSpPr txBox="1"/>
            <p:nvPr/>
          </p:nvSpPr>
          <p:spPr>
            <a:xfrm>
              <a:off x="3552" y="3984"/>
              <a:ext cx="167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Called when user releases key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761" name="Straight Connector 74760"/>
            <p:cNvSpPr/>
            <p:nvPr/>
          </p:nvSpPr>
          <p:spPr>
            <a:xfrm flipH="1">
              <a:off x="2784" y="40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4762" name="Group 74761"/>
          <p:cNvGrpSpPr/>
          <p:nvPr/>
        </p:nvGrpSpPr>
        <p:grpSpPr>
          <a:xfrm>
            <a:off x="4191000" y="3844925"/>
            <a:ext cx="3581400" cy="346075"/>
            <a:chOff x="2784" y="3984"/>
            <a:chExt cx="2438" cy="218"/>
          </a:xfrm>
        </p:grpSpPr>
        <p:sp>
          <p:nvSpPr>
            <p:cNvPr id="74763" name="Text Box 74762"/>
            <p:cNvSpPr txBox="1"/>
            <p:nvPr/>
          </p:nvSpPr>
          <p:spPr>
            <a:xfrm>
              <a:off x="3552" y="3984"/>
              <a:ext cx="167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Called when user types key</a:t>
              </a:r>
              <a:endParaRPr b="0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764" name="Straight Connector 74763"/>
            <p:cNvSpPr/>
            <p:nvPr/>
          </p:nvSpPr>
          <p:spPr>
            <a:xfrm flipH="1">
              <a:off x="2784" y="40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4769" name="Group 74768"/>
          <p:cNvGrpSpPr/>
          <p:nvPr/>
        </p:nvGrpSpPr>
        <p:grpSpPr>
          <a:xfrm>
            <a:off x="5105400" y="1676400"/>
            <a:ext cx="2971800" cy="1219200"/>
            <a:chOff x="3216" y="1056"/>
            <a:chExt cx="1872" cy="768"/>
          </a:xfrm>
        </p:grpSpPr>
        <p:sp>
          <p:nvSpPr>
            <p:cNvPr id="74766" name="Text Box 74765"/>
            <p:cNvSpPr txBox="1"/>
            <p:nvPr/>
          </p:nvSpPr>
          <p:spPr>
            <a:xfrm>
              <a:off x="3543" y="1248"/>
              <a:ext cx="1545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Return virtual key code</a:t>
              </a:r>
              <a:endParaRPr b="0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767" name="Straight Connector 74766"/>
            <p:cNvSpPr/>
            <p:nvPr/>
          </p:nvSpPr>
          <p:spPr>
            <a:xfrm flipH="1">
              <a:off x="3264" y="1344"/>
              <a:ext cx="279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8" name="Straight Connector 74767"/>
            <p:cNvSpPr/>
            <p:nvPr/>
          </p:nvSpPr>
          <p:spPr>
            <a:xfrm flipH="1" flipV="1">
              <a:off x="3216" y="1056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78" name="Title 7577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57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5779" name="Subtitle 7577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3735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line2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key is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isActionKey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?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: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"not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"an action key"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String temp =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getKeyModifiersText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getModifiers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line3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"Modifier keys pressed: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( temp.equals(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?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"none"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: temp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setText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line1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line2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line3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75783" name="Group 75782"/>
          <p:cNvGrpSpPr/>
          <p:nvPr/>
        </p:nvGrpSpPr>
        <p:grpSpPr>
          <a:xfrm>
            <a:off x="5334000" y="1066800"/>
            <a:ext cx="3184525" cy="971550"/>
            <a:chOff x="3360" y="672"/>
            <a:chExt cx="2006" cy="612"/>
          </a:xfrm>
        </p:grpSpPr>
        <p:sp>
          <p:nvSpPr>
            <p:cNvPr id="75781" name="Straight Connector 75780"/>
            <p:cNvSpPr/>
            <p:nvPr/>
          </p:nvSpPr>
          <p:spPr>
            <a:xfrm flipH="1" flipV="1">
              <a:off x="3360" y="672"/>
              <a:ext cx="91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82" name="Text Box 75781"/>
            <p:cNvSpPr txBox="1"/>
            <p:nvPr/>
          </p:nvSpPr>
          <p:spPr>
            <a:xfrm>
              <a:off x="3360" y="912"/>
              <a:ext cx="200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Determine if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modifier keys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(e.g.,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Ctrl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Shift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were used </a:t>
              </a:r>
              <a:endParaRPr b="0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Title 10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13.2  Some basic GUI components</a:t>
            </a:r>
            <a:endParaRPr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8" name="Object 1027"/>
          <p:cNvGraphicFramePr/>
          <p:nvPr/>
        </p:nvGraphicFramePr>
        <p:xfrm>
          <a:off x="381000" y="1371600"/>
          <a:ext cx="8458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45380" imgH="2063750" progId="Word.Document.8">
                  <p:embed/>
                </p:oleObj>
              </mc:Choice>
              <mc:Fallback>
                <p:oleObj name="" r:id="rId1" imgW="4945380" imgH="2063750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8458200" cy="396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2" name="Title 7680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KeyDemo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76804" name="Picture 76803" descr="13_2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8481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5" name="Picture 76804" descr="13_22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8481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6" name="Picture 76805" descr="13_22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51435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7" name="Picture 76806" descr="13_22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3716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8" name="Picture 76807" descr="13_22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13716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9" name="Picture 76808" descr="13_22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26289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10" name="Picture 76809" descr="13_22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0" y="2628900"/>
            <a:ext cx="3333750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6" name="Title 778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13.15  Layout Managers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7" name="Text Placeholder 77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Layout managers</a:t>
            </a:r>
          </a:p>
          <a:p>
            <a:pPr lvl="1"/>
            <a:r>
              <a:t>Provided for arranging GUI components</a:t>
            </a:r>
          </a:p>
          <a:p>
            <a:pPr lvl="1"/>
            <a:r>
              <a:t>Provide basic layout capabilities</a:t>
            </a:r>
          </a:p>
          <a:p>
            <a:pPr lvl="1"/>
            <a:r>
              <a:t>Process layout details</a:t>
            </a:r>
          </a:p>
          <a:p>
            <a:pPr lvl="1"/>
            <a:r>
              <a:t>Programmer can concentrate on basic “look and feel”</a:t>
            </a:r>
          </a:p>
          <a:p>
            <a:pPr lvl="1"/>
            <a:r>
              <a:t>Interface </a:t>
            </a:r>
            <a:r>
              <a:rPr err="1">
                <a:latin typeface="Lucida Console" panose="020B0609040504020204" pitchFamily="49" charset="0"/>
              </a:rPr>
              <a:t>LayoutManager</a:t>
            </a:r>
            <a:endParaRPr err="1">
              <a:latin typeface="Lucida Console" panose="020B0609040504020204" pitchFamily="49" charset="0"/>
            </a:endParaRPr>
          </a:p>
          <a:p>
            <a:endParaRPr err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0" name="Title 788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13.23	Layout managers</a:t>
            </a:r>
            <a:endParaRPr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8852" name="Object 78851"/>
          <p:cNvGraphicFramePr/>
          <p:nvPr/>
        </p:nvGraphicFramePr>
        <p:xfrm>
          <a:off x="228600" y="990600"/>
          <a:ext cx="8763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718050" imgH="1757045" progId="Word.Document.8">
                  <p:embed/>
                </p:oleObj>
              </mc:Choice>
              <mc:Fallback>
                <p:oleObj name="" r:id="rId1" imgW="4718050" imgH="1757045" progId="Word.Documen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30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4" name="Title 798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13.15.1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FlowLayout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9875" name="Text Placeholder 798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FlowLayout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Most basic layout manager</a:t>
            </a:r>
          </a:p>
          <a:p>
            <a:pPr lvl="1"/>
            <a:r>
              <a:t>GUI components placed in container from left to right, top to bottom (no size changes)</a:t>
            </a:r>
          </a:p>
          <a:p>
            <a:pPr lvl="1"/>
            <a:r>
              <a:t>Components can be left, center, or right-aligned</a:t>
            </a:r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layoutContainer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, re-arrange the container now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8" name="Title 8089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17 and 21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0899" name="Subtitle 8089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13.24: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alignments.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Container container;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layout;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 and register button listeners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layout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container.setLayout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layout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register 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"Left"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80900" name="Group 80899"/>
          <p:cNvGrpSpPr/>
          <p:nvPr/>
        </p:nvGrpSpPr>
        <p:grpSpPr>
          <a:xfrm>
            <a:off x="3124200" y="3657600"/>
            <a:ext cx="4632325" cy="685800"/>
            <a:chOff x="2208" y="2496"/>
            <a:chExt cx="2918" cy="432"/>
          </a:xfrm>
        </p:grpSpPr>
        <p:sp>
          <p:nvSpPr>
            <p:cNvPr id="80901" name="Text Box 80900"/>
            <p:cNvSpPr txBox="1"/>
            <p:nvPr/>
          </p:nvSpPr>
          <p:spPr>
            <a:xfrm>
              <a:off x="3456" y="2640"/>
              <a:ext cx="167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layout as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FlowLayout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0902" name="Straight Connector 80901"/>
            <p:cNvSpPr/>
            <p:nvPr/>
          </p:nvSpPr>
          <p:spPr>
            <a:xfrm flipH="1" flipV="1">
              <a:off x="2208" y="2496"/>
              <a:ext cx="12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03" name="Straight Connector 80902"/>
            <p:cNvSpPr/>
            <p:nvPr/>
          </p:nvSpPr>
          <p:spPr>
            <a:xfrm flipH="1">
              <a:off x="2400" y="2736"/>
              <a:ext cx="105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2" name="Title 8192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33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53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1923" name="Subtitle 8192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6021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leftButton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setAlignment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LEFT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realign attached components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layoutContainer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container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and register 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"Center"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centerButton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setAlignment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81924" name="Group 81923"/>
          <p:cNvGrpSpPr/>
          <p:nvPr/>
        </p:nvGrpSpPr>
        <p:grpSpPr>
          <a:xfrm>
            <a:off x="4953000" y="1831975"/>
            <a:ext cx="2895600" cy="1139825"/>
            <a:chOff x="3216" y="528"/>
            <a:chExt cx="1824" cy="718"/>
          </a:xfrm>
        </p:grpSpPr>
        <p:sp>
          <p:nvSpPr>
            <p:cNvPr id="81925" name="Text Box 81924"/>
            <p:cNvSpPr txBox="1"/>
            <p:nvPr/>
          </p:nvSpPr>
          <p:spPr>
            <a:xfrm>
              <a:off x="3936" y="720"/>
              <a:ext cx="110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left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left align components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1926" name="Straight Connector 81925"/>
            <p:cNvSpPr/>
            <p:nvPr/>
          </p:nvSpPr>
          <p:spPr>
            <a:xfrm flipH="1" flipV="1">
              <a:off x="3216" y="528"/>
              <a:ext cx="72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27" name="Group 81926"/>
          <p:cNvGrpSpPr/>
          <p:nvPr/>
        </p:nvGrpSpPr>
        <p:grpSpPr>
          <a:xfrm>
            <a:off x="5181600" y="5410200"/>
            <a:ext cx="2743200" cy="835025"/>
            <a:chOff x="3552" y="2832"/>
            <a:chExt cx="1728" cy="526"/>
          </a:xfrm>
        </p:grpSpPr>
        <p:sp>
          <p:nvSpPr>
            <p:cNvPr id="81928" name="Straight Connector 81927"/>
            <p:cNvSpPr/>
            <p:nvPr/>
          </p:nvSpPr>
          <p:spPr>
            <a:xfrm flipH="1">
              <a:off x="3552" y="307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29" name="Text Box 81928"/>
            <p:cNvSpPr txBox="1"/>
            <p:nvPr/>
          </p:nvSpPr>
          <p:spPr>
            <a:xfrm>
              <a:off x="4176" y="2832"/>
              <a:ext cx="110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center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center components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6" name="Title 8294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71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2947" name="Subtitle 8294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realign attached components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layoutContainer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container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and register 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"Right"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process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rightButton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setAlignment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RIGHT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realign attached components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layout.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layoutContainer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container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75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82948" name="Group 82947"/>
          <p:cNvGrpSpPr/>
          <p:nvPr/>
        </p:nvGrpSpPr>
        <p:grpSpPr>
          <a:xfrm>
            <a:off x="5029200" y="3203575"/>
            <a:ext cx="2743200" cy="835025"/>
            <a:chOff x="3552" y="2832"/>
            <a:chExt cx="1728" cy="526"/>
          </a:xfrm>
        </p:grpSpPr>
        <p:sp>
          <p:nvSpPr>
            <p:cNvPr id="82949" name="Straight Connector 82948"/>
            <p:cNvSpPr/>
            <p:nvPr/>
          </p:nvSpPr>
          <p:spPr>
            <a:xfrm flipH="1">
              <a:off x="3552" y="3072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50" name="Text Box 82949"/>
            <p:cNvSpPr txBox="1"/>
            <p:nvPr/>
          </p:nvSpPr>
          <p:spPr>
            <a:xfrm>
              <a:off x="4176" y="2832"/>
              <a:ext cx="1104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right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right components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0" name="Title 8396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3971" name="Subtitle 8397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135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FlowLayoutDemo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83972" name="Picture 83971" descr="13_2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590800"/>
            <a:ext cx="285750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3" name="Picture 83972" descr="13_2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590800"/>
            <a:ext cx="285750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4" name="Picture 83973" descr="13_24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81425"/>
            <a:ext cx="285750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5" name="Picture 83974" descr="13_24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81425"/>
            <a:ext cx="285750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6" name="Picture 83975" descr="13_24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905375"/>
            <a:ext cx="1752600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7" name="Text Box 83976"/>
          <p:cNvSpPr txBox="1"/>
          <p:nvPr/>
        </p:nvSpPr>
        <p:spPr>
          <a:xfrm>
            <a:off x="4419600" y="5091113"/>
            <a:ext cx="434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b="0">
                <a:latin typeface="Helvetica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 has been resized to smaller width</a:t>
            </a:r>
            <a:endParaRPr b="0">
              <a:latin typeface="Helvetica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4" name="Title 849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13.15.2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BorderLayout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4995" name="Text Placeholder 849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BorderLayout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Default layout manager for </a:t>
            </a:r>
            <a:r>
              <a:rPr err="1">
                <a:latin typeface="Lucida Console" panose="020B0609040504020204" pitchFamily="49" charset="0"/>
              </a:rPr>
              <a:t>JFrame</a:t>
            </a:r>
            <a:r>
              <a:t> and </a:t>
            </a:r>
            <a:r>
              <a:rPr err="1">
                <a:latin typeface="Lucida Console" panose="020B0609040504020204" pitchFamily="49" charset="0"/>
              </a:rPr>
              <a:t>Japplet</a:t>
            </a:r>
            <a:r>
              <a:t> content panes</a:t>
            </a:r>
          </a:p>
          <a:p>
            <a:pPr lvl="1"/>
            <a:r>
              <a:t>Arranges components into five regions</a:t>
            </a:r>
          </a:p>
          <a:p>
            <a:pPr lvl="2"/>
            <a:r>
              <a:rPr>
                <a:latin typeface="Lucida Console" panose="020B0609040504020204" pitchFamily="49" charset="0"/>
              </a:rPr>
              <a:t>NORTH</a:t>
            </a:r>
            <a:r>
              <a:t> 	(top of container) expand horizontally</a:t>
            </a:r>
          </a:p>
          <a:p>
            <a:pPr lvl="2"/>
            <a:r>
              <a:rPr>
                <a:latin typeface="Lucida Console" panose="020B0609040504020204" pitchFamily="49" charset="0"/>
              </a:rPr>
              <a:t>SOUTH</a:t>
            </a:r>
            <a:r>
              <a:t> 	(bottom of container) expand horizontally</a:t>
            </a:r>
            <a:endParaRPr b="1">
              <a:latin typeface="Courier New" panose="02070309020205020404" pitchFamily="49" charset="0"/>
            </a:endParaRPr>
          </a:p>
          <a:p>
            <a:pPr lvl="2"/>
            <a:r>
              <a:rPr>
                <a:latin typeface="Lucida Console" panose="020B0609040504020204" pitchFamily="49" charset="0"/>
              </a:rPr>
              <a:t>EAST</a:t>
            </a:r>
            <a:r>
              <a:t> 		(left of container) expand vertically</a:t>
            </a:r>
            <a:endParaRPr b="1">
              <a:latin typeface="Courier New" panose="02070309020205020404" pitchFamily="49" charset="0"/>
            </a:endParaRPr>
          </a:p>
          <a:p>
            <a:pPr lvl="2"/>
            <a:r>
              <a:rPr>
                <a:latin typeface="Lucida Console" panose="020B0609040504020204" pitchFamily="49" charset="0"/>
              </a:rPr>
              <a:t>WEST</a:t>
            </a:r>
            <a:r>
              <a:t> 		(right of container) expand vertically</a:t>
            </a:r>
            <a:endParaRPr b="1">
              <a:latin typeface="Courier New" panose="02070309020205020404" pitchFamily="49" charset="0"/>
            </a:endParaRPr>
          </a:p>
          <a:p>
            <a:pPr lvl="2"/>
            <a:r>
              <a:rPr>
                <a:latin typeface="Lucida Console" panose="020B0609040504020204" pitchFamily="49" charset="0"/>
              </a:rPr>
              <a:t>CENTER</a:t>
            </a:r>
            <a:r>
              <a:t> 	(center of container) fills remaining space</a:t>
            </a:r>
          </a:p>
          <a:p>
            <a:pPr lvl="1"/>
            <a:r>
              <a:t>More than</a:t>
            </a:r>
            <a:r>
              <a:rPr b="1"/>
              <a:t> </a:t>
            </a:r>
            <a:r>
              <a:t>five components by using panels</a:t>
            </a:r>
          </a:p>
          <a:p>
            <a:pPr lvl="1"/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210" name="Title 2222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13.15.2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BorderLayout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22211" name="Text Placeholder 2222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1"/>
            <a:r>
              <a:t>Constructors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BorderLayout</a:t>
            </a:r>
            <a:r>
              <a:rPr>
                <a:latin typeface="Lucida Console" panose="020B0609040504020204" pitchFamily="49" charset="0"/>
              </a:rPr>
              <a:t>(</a:t>
            </a:r>
            <a:r>
              <a:rPr err="1">
                <a:latin typeface="Lucida Console" panose="020B0609040504020204" pitchFamily="49" charset="0"/>
              </a:rPr>
              <a:t>horizgap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 err="1">
                <a:latin typeface="Lucida Console" panose="020B0609040504020204" pitchFamily="49" charset="0"/>
              </a:rPr>
              <a:t>vertgap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BorderLayout</a:t>
            </a:r>
            <a:r>
              <a:rPr>
                <a:latin typeface="Lucida Console" panose="020B0609040504020204" pitchFamily="49" charset="0"/>
              </a:rPr>
              <a:t>() same as BorderLayout(1,1)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add method</a:t>
            </a:r>
          </a:p>
          <a:p>
            <a:pPr lvl="2"/>
            <a:r>
              <a:rPr>
                <a:latin typeface="Lucida Console" panose="020B0609040504020204" pitchFamily="49" charset="0"/>
              </a:rPr>
              <a:t>container.add(comp, </a:t>
            </a:r>
            <a:r>
              <a:rPr err="1">
                <a:latin typeface="Lucida Console" panose="020B0609040504020204" pitchFamily="49" charset="0"/>
              </a:rPr>
              <a:t>BorderLayout</a:t>
            </a:r>
            <a:r>
              <a:rPr>
                <a:latin typeface="Lucida Console" panose="020B0609040504020204" pitchFamily="49" charset="0"/>
              </a:rPr>
              <a:t>.NORTH)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>
                <a:latin typeface="Lucida Console" panose="020B0609040504020204" pitchFamily="49" charset="0"/>
              </a:rPr>
              <a:t>container.add(comp) </a:t>
            </a:r>
            <a:r>
              <a:t>same as</a:t>
            </a:r>
            <a:r>
              <a:rPr>
                <a:latin typeface="Lucida Console" panose="020B0609040504020204" pitchFamily="49" charset="0"/>
              </a:rPr>
              <a:t> container.add(comp, </a:t>
            </a:r>
            <a:r>
              <a:rPr err="1">
                <a:latin typeface="Lucida Console" panose="020B0609040504020204" pitchFamily="49" charset="0"/>
              </a:rPr>
              <a:t>BorderLayout</a:t>
            </a:r>
            <a:r>
              <a:rPr>
                <a:latin typeface="Lucida Console" panose="020B0609040504020204" pitchFamily="49" charset="0"/>
              </a:rPr>
              <a:t>.CENTER)</a:t>
            </a:r>
            <a:endParaRPr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13.2  Overview of Swing Components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Swing GUI components</a:t>
            </a:r>
          </a:p>
          <a:p>
            <a:pPr lvl="1"/>
            <a:r>
              <a:t>Package </a:t>
            </a:r>
            <a:r>
              <a:rPr err="1">
                <a:latin typeface="Lucida Console" panose="020B0609040504020204" pitchFamily="49" charset="0"/>
              </a:rPr>
              <a:t>javax</a:t>
            </a:r>
            <a:r>
              <a:rPr>
                <a:latin typeface="Lucida Console" panose="020B0609040504020204" pitchFamily="49" charset="0"/>
              </a:rPr>
              <a:t>.swing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Components originated in Abstract Windows Toolkit (AWT) (package </a:t>
            </a:r>
            <a:r>
              <a:rPr>
                <a:latin typeface="Lucida Console" panose="020B0609040504020204" pitchFamily="49" charset="0"/>
              </a:rPr>
              <a:t>java.awt</a:t>
            </a:r>
            <a:r>
              <a:t>)</a:t>
            </a:r>
          </a:p>
          <a:p>
            <a:pPr lvl="1"/>
            <a:r>
              <a:t>Contain </a:t>
            </a:r>
            <a:r>
              <a:rPr i="1"/>
              <a:t>look and feel</a:t>
            </a:r>
            <a:endParaRPr i="1"/>
          </a:p>
          <a:p>
            <a:pPr lvl="2"/>
            <a:r>
              <a:t>Appearance and how users interact with program</a:t>
            </a:r>
          </a:p>
          <a:p>
            <a:pPr lvl="1"/>
            <a:r>
              <a:rPr i="1"/>
              <a:t>Lightweight (pure Java) components</a:t>
            </a:r>
            <a:endParaRPr i="1"/>
          </a:p>
          <a:p>
            <a:pPr lvl="2"/>
            <a:r>
              <a:t>Written completely in Java</a:t>
            </a:r>
          </a:p>
          <a:p>
            <a:pPr lvl="2"/>
            <a:r>
              <a:t>Part of Java Foundation Classes (JFC)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8" name="Title 8601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18 and 22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6019" name="Subtitle 8601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13.25: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buttons[];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 names[] =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"Hide North"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"Hide South"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"Hide East"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"Hide West"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"Hide Center"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layout;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 and event handling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layout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5 pixel gaps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layout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instantiate button objects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buttons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names.length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86020" name="Group 86019"/>
          <p:cNvGrpSpPr/>
          <p:nvPr/>
        </p:nvGrpSpPr>
        <p:grpSpPr>
          <a:xfrm>
            <a:off x="3500438" y="3829050"/>
            <a:ext cx="5110162" cy="895350"/>
            <a:chOff x="2400" y="2832"/>
            <a:chExt cx="3219" cy="564"/>
          </a:xfrm>
        </p:grpSpPr>
        <p:sp>
          <p:nvSpPr>
            <p:cNvPr id="86021" name="Text Box 86020"/>
            <p:cNvSpPr txBox="1"/>
            <p:nvPr/>
          </p:nvSpPr>
          <p:spPr>
            <a:xfrm>
              <a:off x="3600" y="3024"/>
              <a:ext cx="2019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layout as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BorderLayout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5-pixel horizontal and vertical gaps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022" name="Straight Connector 86021"/>
            <p:cNvSpPr/>
            <p:nvPr/>
          </p:nvSpPr>
          <p:spPr>
            <a:xfrm flipH="1" flipV="1">
              <a:off x="2640" y="2832"/>
              <a:ext cx="96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23" name="Straight Connector 86022"/>
            <p:cNvSpPr/>
            <p:nvPr/>
          </p:nvSpPr>
          <p:spPr>
            <a:xfrm flipH="1">
              <a:off x="2400" y="3216"/>
              <a:ext cx="120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2" name="Title 8704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33-37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50 and 52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7043" name="Subtitle 8704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names.length;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buttons[ count ]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buttons[ count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place buttons in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order not important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buttons[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.NORTH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buttons[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buttons[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.EAST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buttons[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.WEST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buttons[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button events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dirty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buttons.length; count++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getSource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== buttons[ count 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buttons[ count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buttons[ count ].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87044" name="Group 87043"/>
          <p:cNvGrpSpPr/>
          <p:nvPr/>
        </p:nvGrpSpPr>
        <p:grpSpPr>
          <a:xfrm>
            <a:off x="5181600" y="1676400"/>
            <a:ext cx="3124200" cy="590550"/>
            <a:chOff x="3600" y="624"/>
            <a:chExt cx="1968" cy="372"/>
          </a:xfrm>
        </p:grpSpPr>
        <p:sp>
          <p:nvSpPr>
            <p:cNvPr id="87045" name="Text Box 87044"/>
            <p:cNvSpPr txBox="1"/>
            <p:nvPr/>
          </p:nvSpPr>
          <p:spPr>
            <a:xfrm>
              <a:off x="3840" y="624"/>
              <a:ext cx="17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Place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regions specified by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BorderLayout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7046" name="Straight Connector 87045"/>
            <p:cNvSpPr/>
            <p:nvPr/>
          </p:nvSpPr>
          <p:spPr>
            <a:xfrm flipH="1" flipV="1">
              <a:off x="3600" y="81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7047" name="Group 87046"/>
          <p:cNvGrpSpPr/>
          <p:nvPr/>
        </p:nvGrpSpPr>
        <p:grpSpPr>
          <a:xfrm>
            <a:off x="4495800" y="4803775"/>
            <a:ext cx="3886200" cy="835025"/>
            <a:chOff x="3120" y="2304"/>
            <a:chExt cx="2448" cy="526"/>
          </a:xfrm>
        </p:grpSpPr>
        <p:sp>
          <p:nvSpPr>
            <p:cNvPr id="87048" name="Text Box 87047"/>
            <p:cNvSpPr txBox="1"/>
            <p:nvPr/>
          </p:nvSpPr>
          <p:spPr>
            <a:xfrm>
              <a:off x="3696" y="2304"/>
              <a:ext cx="1872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are “invisible,” they are not displayed on screen, and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BorderLayout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rearranges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049" name="Straight Connector 87048"/>
            <p:cNvSpPr/>
            <p:nvPr/>
          </p:nvSpPr>
          <p:spPr>
            <a:xfrm flipH="1" flipV="1">
              <a:off x="3168" y="2448"/>
              <a:ext cx="52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7050" name="Straight Connector 87049"/>
            <p:cNvSpPr/>
            <p:nvPr/>
          </p:nvSpPr>
          <p:spPr>
            <a:xfrm flipH="1">
              <a:off x="3120" y="2544"/>
              <a:ext cx="57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6" name="Title 8806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8067" name="Subtitle 8806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592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re-layout the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layout.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layoutContainer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88068" name="Picture 88067" descr="13_2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4290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69" name="Picture 88068" descr="13_2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4290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0" name="Title 8908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BorderLayoutDemo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89092" name="Picture 89091" descr="13_25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7620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3" name="Picture 89092" descr="13_25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620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4" name="Picture 89093" descr="13_25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528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5" name="Picture 89094" descr="13_25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528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4" name="Title 901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13.15.3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GridLayout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0115" name="Text Placeholder 901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GridLayout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Divides container into grid of specified rows and columns</a:t>
            </a:r>
          </a:p>
          <a:p>
            <a:pPr lvl="1"/>
            <a:r>
              <a:t>Components are added starting at top-left cell</a:t>
            </a:r>
          </a:p>
          <a:p>
            <a:pPr lvl="2"/>
            <a:r>
              <a:t>Proceed left-to-right until row is full</a:t>
            </a:r>
          </a:p>
          <a:p>
            <a:pPr lvl="2"/>
            <a:r>
              <a:t>Every cell is same size (components expanded or contracted to fit)</a:t>
            </a:r>
          </a:p>
          <a:p>
            <a:pPr lvl="1"/>
            <a:r>
              <a:t>Constructors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GridLayout</a:t>
            </a:r>
            <a:r>
              <a:rPr>
                <a:latin typeface="Lucida Console" panose="020B0609040504020204" pitchFamily="49" charset="0"/>
              </a:rPr>
              <a:t>(rows, cols, </a:t>
            </a:r>
            <a:r>
              <a:rPr err="1">
                <a:latin typeface="Lucida Console" panose="020B0609040504020204" pitchFamily="49" charset="0"/>
              </a:rPr>
              <a:t>horizgap</a:t>
            </a:r>
            <a:r>
              <a:rPr>
                <a:latin typeface="Lucida Console" panose="020B0609040504020204" pitchFamily="49" charset="0"/>
              </a:rPr>
              <a:t>, </a:t>
            </a:r>
            <a:r>
              <a:rPr err="1">
                <a:latin typeface="Lucida Console" panose="020B0609040504020204" pitchFamily="49" charset="0"/>
              </a:rPr>
              <a:t>vertgap</a:t>
            </a:r>
            <a:r>
              <a:rPr>
                <a:latin typeface="Lucida Console" panose="020B0609040504020204" pitchFamily="49" charset="0"/>
              </a:rPr>
              <a:t>)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GridLayout</a:t>
            </a:r>
            <a:r>
              <a:rPr>
                <a:latin typeface="Lucida Console" panose="020B0609040504020204" pitchFamily="49" charset="0"/>
              </a:rPr>
              <a:t>(rows, cols)</a:t>
            </a:r>
            <a:endParaRPr>
              <a:latin typeface="Lucida Console" panose="020B0609040504020204" pitchFamily="49" charset="0"/>
            </a:endParaRP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38" name="Title 9113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1139" name="Subtitle 9113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13.26: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Demonstrating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implements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buttons[];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String names[] =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{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"one"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"two"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"three"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"four"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"five"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"six"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};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boolean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toggle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Container container;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grid1, grid2;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layouts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grid1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grid2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 and set its layout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grid1 );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91140" name="Group 91139"/>
          <p:cNvGrpSpPr/>
          <p:nvPr/>
        </p:nvGrpSpPr>
        <p:grpSpPr>
          <a:xfrm>
            <a:off x="4038600" y="3676650"/>
            <a:ext cx="3657600" cy="609600"/>
            <a:chOff x="2736" y="2784"/>
            <a:chExt cx="2304" cy="384"/>
          </a:xfrm>
        </p:grpSpPr>
        <p:sp>
          <p:nvSpPr>
            <p:cNvPr id="91141" name="Text Box 91140"/>
            <p:cNvSpPr txBox="1"/>
            <p:nvPr/>
          </p:nvSpPr>
          <p:spPr>
            <a:xfrm>
              <a:off x="3360" y="2784"/>
              <a:ext cx="168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grid1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2 rows and 3 columns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142" name="Straight Connector 91141"/>
            <p:cNvSpPr/>
            <p:nvPr/>
          </p:nvSpPr>
          <p:spPr>
            <a:xfrm flipH="1">
              <a:off x="2736" y="2976"/>
              <a:ext cx="62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1143" name="Group 91142"/>
          <p:cNvGrpSpPr/>
          <p:nvPr/>
        </p:nvGrpSpPr>
        <p:grpSpPr>
          <a:xfrm>
            <a:off x="3581400" y="4438650"/>
            <a:ext cx="4114800" cy="590550"/>
            <a:chOff x="2448" y="3264"/>
            <a:chExt cx="2592" cy="372"/>
          </a:xfrm>
        </p:grpSpPr>
        <p:sp>
          <p:nvSpPr>
            <p:cNvPr id="91144" name="Text Box 91143"/>
            <p:cNvSpPr txBox="1"/>
            <p:nvPr/>
          </p:nvSpPr>
          <p:spPr>
            <a:xfrm>
              <a:off x="3360" y="3264"/>
              <a:ext cx="168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grid2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3 rows and 2 columns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145" name="Straight Connector 91144"/>
            <p:cNvSpPr/>
            <p:nvPr/>
          </p:nvSpPr>
          <p:spPr>
            <a:xfrm flipH="1" flipV="1">
              <a:off x="2448" y="3360"/>
              <a:ext cx="91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2" name="Title 9216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46 and 48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2163" name="Subtitle 9216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and add 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buttons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names.length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names.length;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buttons[ count ]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names[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buttons[ count ].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this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container.add( buttons[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button events by toggling between layouts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toggle )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grid2 );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grid1 );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toggle = !toggle;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toggle to opposite value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container.validate();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92168" name="Group 92167"/>
          <p:cNvGrpSpPr/>
          <p:nvPr/>
        </p:nvGrpSpPr>
        <p:grpSpPr>
          <a:xfrm>
            <a:off x="3581400" y="3736975"/>
            <a:ext cx="2895600" cy="835025"/>
            <a:chOff x="2256" y="2354"/>
            <a:chExt cx="1824" cy="526"/>
          </a:xfrm>
        </p:grpSpPr>
        <p:sp>
          <p:nvSpPr>
            <p:cNvPr id="92165" name="Straight Connector 92164"/>
            <p:cNvSpPr/>
            <p:nvPr/>
          </p:nvSpPr>
          <p:spPr>
            <a:xfrm flipH="1">
              <a:off x="2270" y="264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6" name="Text Box 92165"/>
            <p:cNvSpPr txBox="1"/>
            <p:nvPr/>
          </p:nvSpPr>
          <p:spPr>
            <a:xfrm>
              <a:off x="2750" y="2354"/>
              <a:ext cx="1330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Toggle current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when user presses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2167" name="Straight Connector 92166"/>
            <p:cNvSpPr/>
            <p:nvPr/>
          </p:nvSpPr>
          <p:spPr>
            <a:xfrm flipH="1">
              <a:off x="2256" y="2640"/>
              <a:ext cx="49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6" name="Title 9318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3187" name="Subtitle 9318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75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GridLayoutDemo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93188" name="Picture 93187" descr="13_26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362200"/>
            <a:ext cx="2857500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89" name="Picture 93188" descr="13_2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495800"/>
            <a:ext cx="2857500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0" name="Title 942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13.16  Panels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1" name="Text Placeholder 942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Panel</a:t>
            </a:r>
          </a:p>
          <a:p>
            <a:pPr lvl="1"/>
            <a:r>
              <a:t>Helps organize components</a:t>
            </a:r>
          </a:p>
          <a:p>
            <a:pPr lvl="1"/>
            <a:r>
              <a:t>Class </a:t>
            </a:r>
            <a:r>
              <a:rPr err="1">
                <a:latin typeface="Lucida Console" panose="020B0609040504020204" pitchFamily="49" charset="0"/>
              </a:rPr>
              <a:t>JPanel</a:t>
            </a:r>
            <a:r>
              <a:t> is </a:t>
            </a:r>
            <a:r>
              <a:rPr err="1">
                <a:latin typeface="Lucida Console" panose="020B0609040504020204" pitchFamily="49" charset="0"/>
              </a:rPr>
              <a:t>JComponent</a:t>
            </a:r>
            <a:r>
              <a:t> subclass</a:t>
            </a:r>
          </a:p>
          <a:p>
            <a:pPr lvl="1"/>
            <a:r>
              <a:t>May have components (and other panels) added to them</a:t>
            </a:r>
          </a:p>
          <a:p>
            <a:pPr lvl="1"/>
            <a:r>
              <a:t>Allow very complex design with panels used as components and even containing sub-panels</a:t>
            </a:r>
          </a:p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4" name="Title 9523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23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5235" name="Subtitle 9523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13.27: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Using a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help lay out components.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buttons[];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"Panel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get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buttons array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buttons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];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panel and set its layout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buttons.length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95236" name="Group 95235"/>
          <p:cNvGrpSpPr/>
          <p:nvPr/>
        </p:nvGrpSpPr>
        <p:grpSpPr>
          <a:xfrm>
            <a:off x="3200400" y="4648200"/>
            <a:ext cx="4649788" cy="346075"/>
            <a:chOff x="2256" y="3072"/>
            <a:chExt cx="2929" cy="218"/>
          </a:xfrm>
        </p:grpSpPr>
        <p:sp>
          <p:nvSpPr>
            <p:cNvPr id="95237" name="Text Box 95236"/>
            <p:cNvSpPr txBox="1"/>
            <p:nvPr/>
          </p:nvSpPr>
          <p:spPr>
            <a:xfrm>
              <a:off x="3216" y="3072"/>
              <a:ext cx="1969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hold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238" name="Straight Connector 95237"/>
            <p:cNvSpPr/>
            <p:nvPr/>
          </p:nvSpPr>
          <p:spPr>
            <a:xfrm flipH="1">
              <a:off x="2256" y="3168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133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13.3  Common </a:t>
            </a:r>
            <a:r>
              <a:rPr b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superclasses</a:t>
            </a:r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many of the Swing components</a:t>
            </a:r>
            <a:endParaRPr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s 13316"/>
          <p:cNvSpPr/>
          <p:nvPr/>
        </p:nvSpPr>
        <p:spPr>
          <a:xfrm>
            <a:off x="1219200" y="2057400"/>
            <a:ext cx="6248400" cy="2971800"/>
          </a:xfrm>
          <a:prstGeom prst="rect">
            <a:avLst/>
          </a:prstGeom>
          <a:solidFill>
            <a:srgbClr val="FFE699"/>
          </a:solidFill>
          <a:ln w="0">
            <a:noFill/>
          </a:ln>
        </p:spPr>
        <p:txBody>
          <a:bodyPr/>
          <a:p>
            <a:endParaRPr lang="en-US"/>
          </a:p>
        </p:txBody>
      </p:sp>
      <p:grpSp>
        <p:nvGrpSpPr>
          <p:cNvPr id="13319" name="Group 13318"/>
          <p:cNvGrpSpPr/>
          <p:nvPr/>
        </p:nvGrpSpPr>
        <p:grpSpPr>
          <a:xfrm>
            <a:off x="1638300" y="2254250"/>
            <a:ext cx="1562100" cy="417513"/>
            <a:chOff x="0" y="-5"/>
            <a:chExt cx="20000" cy="20005"/>
          </a:xfrm>
        </p:grpSpPr>
        <p:sp>
          <p:nvSpPr>
            <p:cNvPr id="13320" name="Rectangles 13319"/>
            <p:cNvSpPr/>
            <p:nvPr/>
          </p:nvSpPr>
          <p:spPr>
            <a:xfrm>
              <a:off x="643" y="5621"/>
              <a:ext cx="18557" cy="11748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Object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321" name="Group 13320"/>
            <p:cNvGrpSpPr/>
            <p:nvPr/>
          </p:nvGrpSpPr>
          <p:grpSpPr>
            <a:xfrm>
              <a:off x="0" y="-5"/>
              <a:ext cx="20000" cy="20005"/>
              <a:chOff x="0" y="0"/>
              <a:chExt cx="20000" cy="20000"/>
            </a:xfrm>
          </p:grpSpPr>
          <p:sp>
            <p:nvSpPr>
              <p:cNvPr id="13322" name="Freeform 13321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3323" name="Freeform 13322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13324" name="Group 13323"/>
          <p:cNvGrpSpPr/>
          <p:nvPr/>
        </p:nvGrpSpPr>
        <p:grpSpPr>
          <a:xfrm>
            <a:off x="2933700" y="2976563"/>
            <a:ext cx="1562100" cy="412750"/>
            <a:chOff x="0" y="0"/>
            <a:chExt cx="20000" cy="20000"/>
          </a:xfrm>
        </p:grpSpPr>
        <p:sp>
          <p:nvSpPr>
            <p:cNvPr id="13325" name="Rectangles 13324"/>
            <p:cNvSpPr/>
            <p:nvPr/>
          </p:nvSpPr>
          <p:spPr>
            <a:xfrm>
              <a:off x="643" y="5619"/>
              <a:ext cx="18557" cy="1175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Component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326" name="Group 13325"/>
            <p:cNvGrpSpPr/>
            <p:nvPr/>
          </p:nvGrpSpPr>
          <p:grpSpPr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13327" name="Freeform 13326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3328" name="Freeform 13327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13329" name="Group 13328"/>
          <p:cNvGrpSpPr/>
          <p:nvPr/>
        </p:nvGrpSpPr>
        <p:grpSpPr>
          <a:xfrm>
            <a:off x="4191000" y="3697288"/>
            <a:ext cx="1562100" cy="412750"/>
            <a:chOff x="0" y="0"/>
            <a:chExt cx="20000" cy="20000"/>
          </a:xfrm>
        </p:grpSpPr>
        <p:sp>
          <p:nvSpPr>
            <p:cNvPr id="13330" name="Rectangles 13329"/>
            <p:cNvSpPr/>
            <p:nvPr/>
          </p:nvSpPr>
          <p:spPr>
            <a:xfrm>
              <a:off x="643" y="5625"/>
              <a:ext cx="18557" cy="11751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Container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331" name="Group 13330"/>
            <p:cNvGrpSpPr/>
            <p:nvPr/>
          </p:nvGrpSpPr>
          <p:grpSpPr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13332" name="Freeform 13331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3333" name="Freeform 13332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13334" name="Group 13333"/>
          <p:cNvGrpSpPr/>
          <p:nvPr/>
        </p:nvGrpSpPr>
        <p:grpSpPr>
          <a:xfrm>
            <a:off x="5451475" y="4414838"/>
            <a:ext cx="1562100" cy="417512"/>
            <a:chOff x="0" y="0"/>
            <a:chExt cx="20000" cy="20000"/>
          </a:xfrm>
        </p:grpSpPr>
        <p:sp>
          <p:nvSpPr>
            <p:cNvPr id="13335" name="Rectangles 13334"/>
            <p:cNvSpPr/>
            <p:nvPr/>
          </p:nvSpPr>
          <p:spPr>
            <a:xfrm>
              <a:off x="643" y="5625"/>
              <a:ext cx="18557" cy="11745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x-none" sz="800" b="0" dirty="0">
                  <a:solidFill>
                    <a:srgbClr val="000000"/>
                  </a:solidFill>
                  <a:latin typeface="LucidaSansTypewriter" pitchFamily="49" charset="0"/>
                  <a:ea typeface="Times New Roman" panose="02020603050405020304" pitchFamily="18" charset="0"/>
                </a:rPr>
                <a:t>JComponent</a:t>
              </a:r>
              <a:endParaRPr lang="en-US" altLang="x-none" sz="800" b="0" dirty="0">
                <a:solidFill>
                  <a:srgbClr val="000000"/>
                </a:solidFill>
                <a:latin typeface="LucidaSansTypewriter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336" name="Group 13335"/>
            <p:cNvGrpSpPr/>
            <p:nvPr/>
          </p:nvGrpSpPr>
          <p:grpSpPr>
            <a:xfrm>
              <a:off x="0" y="0"/>
              <a:ext cx="20000" cy="20000"/>
              <a:chOff x="0" y="0"/>
              <a:chExt cx="20000" cy="20000"/>
            </a:xfrm>
          </p:grpSpPr>
          <p:sp>
            <p:nvSpPr>
              <p:cNvPr id="13337" name="Freeform 13336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 cap="flat" cmpd="sng">
                <a:solidFill>
                  <a:srgbClr val="4DB3E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3338" name="Freeform 13337"/>
              <p:cNvSpPr/>
              <p:nvPr/>
            </p:nvSpPr>
            <p:spPr>
              <a:xfrm>
                <a:off x="0" y="0"/>
                <a:ext cx="20000" cy="2000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89" y="0"/>
                    </a:moveTo>
                    <a:lnTo>
                      <a:pt x="19989" y="19927"/>
                    </a:lnTo>
                    <a:lnTo>
                      <a:pt x="0" y="19927"/>
                    </a:lnTo>
                    <a:lnTo>
                      <a:pt x="0" y="0"/>
                    </a:lnTo>
                    <a:lnTo>
                      <a:pt x="19989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13339" name="Freeform 13338"/>
          <p:cNvSpPr/>
          <p:nvPr/>
        </p:nvSpPr>
        <p:spPr>
          <a:xfrm>
            <a:off x="5018088" y="4110038"/>
            <a:ext cx="431800" cy="498475"/>
          </a:xfrm>
          <a:custGeom>
            <a:avLst/>
            <a:gdLst/>
            <a:ahLst/>
            <a:cxnLst/>
            <a:pathLst>
              <a:path w="20000" h="20000">
                <a:moveTo>
                  <a:pt x="0" y="0"/>
                </a:moveTo>
                <a:lnTo>
                  <a:pt x="0" y="19939"/>
                </a:lnTo>
                <a:lnTo>
                  <a:pt x="19960" y="19939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40" name="Freeform 13339"/>
          <p:cNvSpPr/>
          <p:nvPr/>
        </p:nvSpPr>
        <p:spPr>
          <a:xfrm>
            <a:off x="2501900" y="2671763"/>
            <a:ext cx="431800" cy="493712"/>
          </a:xfrm>
          <a:custGeom>
            <a:avLst/>
            <a:gdLst/>
            <a:ahLst/>
            <a:cxnLst/>
            <a:pathLst>
              <a:path w="20000" h="20000">
                <a:moveTo>
                  <a:pt x="0" y="0"/>
                </a:moveTo>
                <a:lnTo>
                  <a:pt x="0" y="19939"/>
                </a:lnTo>
                <a:lnTo>
                  <a:pt x="19960" y="19939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41" name="Freeform 13340"/>
          <p:cNvSpPr/>
          <p:nvPr/>
        </p:nvSpPr>
        <p:spPr>
          <a:xfrm>
            <a:off x="3757613" y="3389313"/>
            <a:ext cx="430212" cy="496887"/>
          </a:xfrm>
          <a:custGeom>
            <a:avLst/>
            <a:gdLst/>
            <a:ahLst/>
            <a:cxnLst/>
            <a:pathLst>
              <a:path w="20000" h="20000">
                <a:moveTo>
                  <a:pt x="0" y="0"/>
                </a:moveTo>
                <a:lnTo>
                  <a:pt x="0" y="19939"/>
                </a:lnTo>
                <a:lnTo>
                  <a:pt x="19960" y="19939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42" name="Rectangles 13341"/>
          <p:cNvSpPr/>
          <p:nvPr/>
        </p:nvSpPr>
        <p:spPr>
          <a:xfrm>
            <a:off x="1981200" y="2330450"/>
            <a:ext cx="9175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b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b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343" name="Rectangles 13342"/>
          <p:cNvSpPr/>
          <p:nvPr/>
        </p:nvSpPr>
        <p:spPr>
          <a:xfrm>
            <a:off x="3094038" y="3016250"/>
            <a:ext cx="12842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b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b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344" name="Rectangles 13343"/>
          <p:cNvSpPr/>
          <p:nvPr/>
        </p:nvSpPr>
        <p:spPr>
          <a:xfrm>
            <a:off x="5562600" y="4464050"/>
            <a:ext cx="14065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b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JComponent</a:t>
            </a:r>
            <a:endParaRPr b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345" name="Rectangles 13344"/>
          <p:cNvSpPr/>
          <p:nvPr/>
        </p:nvSpPr>
        <p:spPr>
          <a:xfrm>
            <a:off x="4343400" y="3778250"/>
            <a:ext cx="128428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b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b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58" name="Title 9625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29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32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6259" name="Subtitle 9625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192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and add 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for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count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 count &lt; buttons.length; count++ )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buttons[ count ]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"Button 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( count +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 buttons[ count ]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.SOUTH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425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PanelDemo</a:t>
            </a:r>
            <a:endParaRPr b="1" kern="1200" baseline="0" dirty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dirty="0" err="1">
              <a:latin typeface="Lucida Console" panose="020B0609040504020204" pitchFamily="49" charset="0"/>
            </a:endParaRPr>
          </a:p>
        </p:txBody>
      </p:sp>
      <p:grpSp>
        <p:nvGrpSpPr>
          <p:cNvPr id="96260" name="Group 96259"/>
          <p:cNvGrpSpPr/>
          <p:nvPr/>
        </p:nvGrpSpPr>
        <p:grpSpPr>
          <a:xfrm>
            <a:off x="4419600" y="796925"/>
            <a:ext cx="4114800" cy="346075"/>
            <a:chOff x="2928" y="3984"/>
            <a:chExt cx="2592" cy="218"/>
          </a:xfrm>
        </p:grpSpPr>
        <p:sp>
          <p:nvSpPr>
            <p:cNvPr id="96261" name="Text Box 96260"/>
            <p:cNvSpPr txBox="1"/>
            <p:nvPr/>
          </p:nvSpPr>
          <p:spPr>
            <a:xfrm>
              <a:off x="3888" y="3984"/>
              <a:ext cx="1632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6262" name="Straight Connector 96261"/>
            <p:cNvSpPr/>
            <p:nvPr/>
          </p:nvSpPr>
          <p:spPr>
            <a:xfrm flipH="1">
              <a:off x="2928" y="408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6263" name="Group 96262"/>
          <p:cNvGrpSpPr/>
          <p:nvPr/>
        </p:nvGrpSpPr>
        <p:grpSpPr>
          <a:xfrm>
            <a:off x="4346575" y="1676400"/>
            <a:ext cx="3349625" cy="819150"/>
            <a:chOff x="2256" y="528"/>
            <a:chExt cx="2110" cy="516"/>
          </a:xfrm>
        </p:grpSpPr>
        <p:sp>
          <p:nvSpPr>
            <p:cNvPr id="96264" name="Text Box 96263"/>
            <p:cNvSpPr txBox="1"/>
            <p:nvPr/>
          </p:nvSpPr>
          <p:spPr>
            <a:xfrm>
              <a:off x="2976" y="672"/>
              <a:ext cx="139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SOUTH</a:t>
              </a:r>
              <a:r>
                <a:rPr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region of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Container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6265" name="Straight Connector 96264"/>
            <p:cNvSpPr/>
            <p:nvPr/>
          </p:nvSpPr>
          <p:spPr>
            <a:xfrm flipH="1" flipV="1">
              <a:off x="2256" y="528"/>
              <a:ext cx="72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96266" name="Picture 96265" descr="13_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4819650"/>
            <a:ext cx="4048125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8" name="Title 1064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14.2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JTextArea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JTextArea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Area for manipulating multiple lines of text</a:t>
            </a:r>
          </a:p>
          <a:p>
            <a:pPr lvl="1"/>
            <a:r>
              <a:t>Constructors</a:t>
            </a:r>
          </a:p>
          <a:p>
            <a:pPr lvl="2"/>
            <a:r>
              <a:rPr err="1">
                <a:latin typeface="Lucida Console" panose="020B0609040504020204" pitchFamily="49" charset="0"/>
              </a:rPr>
              <a:t>JTextArea</a:t>
            </a:r>
            <a:r>
              <a:rPr>
                <a:latin typeface="Lucida Console" panose="020B0609040504020204" pitchFamily="49" charset="0"/>
              </a:rPr>
              <a:t>(string, rows, cols)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rPr err="1">
                <a:latin typeface="Lucida Console" panose="020B0609040504020204" pitchFamily="49" charset="0"/>
              </a:rPr>
              <a:t>JTextArea</a:t>
            </a:r>
            <a:r>
              <a:rPr>
                <a:latin typeface="Lucida Console" panose="020B0609040504020204" pitchFamily="49" charset="0"/>
              </a:rPr>
              <a:t>(rows, cols)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Since </a:t>
            </a:r>
            <a:r>
              <a:rPr err="1">
                <a:latin typeface="Lucida Console" panose="020B0609040504020204" pitchFamily="49" charset="0"/>
              </a:rPr>
              <a:t>JTextArea</a:t>
            </a:r>
            <a:r>
              <a:rPr err="1"/>
              <a:t>s</a:t>
            </a:r>
            <a:r>
              <a:t> do not provide scrollbars, usually are placed in </a:t>
            </a:r>
            <a:r>
              <a:rPr err="1">
                <a:latin typeface="Lucida Console" panose="020B0609040504020204" pitchFamily="49" charset="0"/>
              </a:rPr>
              <a:t>JScrollPane</a:t>
            </a:r>
            <a:r>
              <a:t> objects</a:t>
            </a:r>
          </a:p>
          <a:p>
            <a:pPr lvl="2"/>
          </a:p>
          <a:p>
            <a:pPr lvl="1"/>
            <a:endParaRPr>
              <a:latin typeface="Lucida Console" panose="020B0609040504020204" pitchFamily="49" charset="0"/>
            </a:endParaRPr>
          </a:p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2" name="Title 10752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18-24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7523" name="Subtitle 10752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14.1: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Copying selected text from one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another.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textArea1, textArea2;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copyButton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Demo"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Box box = Box.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createHorizontalBox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String string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"This is a demo string to\n"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"illustrate copying text\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nfrom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one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to 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"another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using an\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nexternal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event\n"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textArea1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textArea1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string,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box.add(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JScrollPane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textArea1 ) );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07524" name="Group 107523"/>
          <p:cNvGrpSpPr/>
          <p:nvPr/>
        </p:nvGrpSpPr>
        <p:grpSpPr>
          <a:xfrm>
            <a:off x="3886200" y="2286000"/>
            <a:ext cx="3995738" cy="990600"/>
            <a:chOff x="2784" y="1728"/>
            <a:chExt cx="2517" cy="624"/>
          </a:xfrm>
        </p:grpSpPr>
        <p:sp>
          <p:nvSpPr>
            <p:cNvPr id="107525" name="Straight Connector 107524"/>
            <p:cNvSpPr/>
            <p:nvPr/>
          </p:nvSpPr>
          <p:spPr>
            <a:xfrm flipH="1">
              <a:off x="2784" y="1920"/>
              <a:ext cx="81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26" name="Text Box 107525"/>
            <p:cNvSpPr txBox="1"/>
            <p:nvPr/>
          </p:nvSpPr>
          <p:spPr>
            <a:xfrm>
              <a:off x="3600" y="1728"/>
              <a:ext cx="1701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Box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container for organizing GUI components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7527" name="Group 107526"/>
          <p:cNvGrpSpPr/>
          <p:nvPr/>
        </p:nvGrpSpPr>
        <p:grpSpPr>
          <a:xfrm>
            <a:off x="4572000" y="4495800"/>
            <a:ext cx="3352800" cy="742950"/>
            <a:chOff x="3312" y="3024"/>
            <a:chExt cx="2112" cy="468"/>
          </a:xfrm>
        </p:grpSpPr>
        <p:sp>
          <p:nvSpPr>
            <p:cNvPr id="107528" name="Straight Connector 107527"/>
            <p:cNvSpPr/>
            <p:nvPr/>
          </p:nvSpPr>
          <p:spPr>
            <a:xfrm flipH="1">
              <a:off x="3312" y="3312"/>
              <a:ext cx="4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7529" name="Text Box 107528"/>
            <p:cNvSpPr txBox="1"/>
            <p:nvPr/>
          </p:nvSpPr>
          <p:spPr>
            <a:xfrm>
              <a:off x="3802" y="3120"/>
              <a:ext cx="162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Populate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with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then add to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Box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7530" name="Straight Connector 107529"/>
            <p:cNvSpPr/>
            <p:nvPr/>
          </p:nvSpPr>
          <p:spPr>
            <a:xfrm flipH="1" flipV="1">
              <a:off x="3312" y="3024"/>
              <a:ext cx="48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46" name="Title 10854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44-45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8547" name="Subtitle 10854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copyButton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copyButton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"Copy &gt;&gt;&gt;"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box.add(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copyButton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copyButton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text in textArea2 to selected text from textArea1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textArea2.setText( textArea1.getSelectedText()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textArea2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textArea2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JTextArea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textArea2.setEditable(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box.add(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JScrollPane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textArea2 )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add box to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box );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place in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08548" name="Group 108547"/>
          <p:cNvGrpSpPr/>
          <p:nvPr/>
        </p:nvGrpSpPr>
        <p:grpSpPr>
          <a:xfrm>
            <a:off x="3505200" y="4038600"/>
            <a:ext cx="4860925" cy="346075"/>
            <a:chOff x="2544" y="2160"/>
            <a:chExt cx="3062" cy="218"/>
          </a:xfrm>
        </p:grpSpPr>
        <p:sp>
          <p:nvSpPr>
            <p:cNvPr id="108549" name="Straight Connector 108548"/>
            <p:cNvSpPr/>
            <p:nvPr/>
          </p:nvSpPr>
          <p:spPr>
            <a:xfrm flipH="1" flipV="1">
              <a:off x="2544" y="2256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550" name="Text Box 108549"/>
            <p:cNvSpPr txBox="1"/>
            <p:nvPr/>
          </p:nvSpPr>
          <p:spPr>
            <a:xfrm>
              <a:off x="3600" y="2160"/>
              <a:ext cx="2006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uneditable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8551" name="Group 108550"/>
          <p:cNvGrpSpPr/>
          <p:nvPr/>
        </p:nvGrpSpPr>
        <p:grpSpPr>
          <a:xfrm>
            <a:off x="4892675" y="2473325"/>
            <a:ext cx="3657600" cy="987425"/>
            <a:chOff x="2880" y="1104"/>
            <a:chExt cx="2304" cy="622"/>
          </a:xfrm>
        </p:grpSpPr>
        <p:sp>
          <p:nvSpPr>
            <p:cNvPr id="108552" name="Straight Connector 108551"/>
            <p:cNvSpPr/>
            <p:nvPr/>
          </p:nvSpPr>
          <p:spPr>
            <a:xfrm flipH="1" flipV="1">
              <a:off x="2880" y="1104"/>
              <a:ext cx="543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8553" name="Text Box 108552"/>
            <p:cNvSpPr txBox="1"/>
            <p:nvPr/>
          </p:nvSpPr>
          <p:spPr>
            <a:xfrm>
              <a:off x="3423" y="1200"/>
              <a:ext cx="1761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textArea1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’s highlighted text is copied into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textArea2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0" name="Title 10956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9571" name="Subtitle 10957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25923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425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TextAreaDemo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109572" name="Picture 109571" descr="14_0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2743200"/>
            <a:ext cx="4048125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573" name="Picture 109572" descr="14_0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800600"/>
            <a:ext cx="4048125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94" name="Title 1105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 Creating a Customized Subclass of </a:t>
            </a:r>
            <a:r>
              <a:rPr b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endParaRPr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95" name="Text Placeholder 1105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Extend </a:t>
            </a:r>
            <a:r>
              <a:rPr err="1">
                <a:latin typeface="Lucida Console" panose="020B0609040504020204" pitchFamily="49" charset="0"/>
              </a:rPr>
              <a:t>JPanel</a:t>
            </a:r>
            <a:r>
              <a:t> to create new components</a:t>
            </a:r>
          </a:p>
          <a:p>
            <a:pPr lvl="1"/>
            <a:r>
              <a:rPr err="1">
                <a:latin typeface="Lucida Console" panose="020B0609040504020204" pitchFamily="49" charset="0"/>
              </a:rPr>
              <a:t>JPanel</a:t>
            </a:r>
            <a:r>
              <a:t> can be used as a dedicated drawing area</a:t>
            </a:r>
          </a:p>
          <a:p>
            <a:pPr lvl="2"/>
            <a:r>
              <a:t>Method </a:t>
            </a:r>
            <a:r>
              <a:rPr err="1">
                <a:latin typeface="Lucida Console" panose="020B0609040504020204" pitchFamily="49" charset="0"/>
              </a:rPr>
              <a:t>paintComponent</a:t>
            </a:r>
            <a:r>
              <a:t> of class </a:t>
            </a:r>
            <a:r>
              <a:rPr err="1">
                <a:latin typeface="Lucida Console" panose="020B0609040504020204" pitchFamily="49" charset="0"/>
              </a:rPr>
              <a:t>Jcomponent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Usually called via</a:t>
            </a:r>
            <a:r>
              <a:rPr>
                <a:latin typeface="Lucida Console" panose="020B0609040504020204" pitchFamily="49" charset="0"/>
              </a:rPr>
              <a:t> repaint</a:t>
            </a:r>
            <a:endParaRPr>
              <a:latin typeface="Lucida Console" panose="020B0609040504020204" pitchFamily="49" charset="0"/>
            </a:endParaRPr>
          </a:p>
          <a:p>
            <a:pPr lvl="2"/>
            <a:r>
              <a:t>Similar to</a:t>
            </a:r>
            <a:r>
              <a:rPr>
                <a:latin typeface="Lucida Console" panose="020B0609040504020204" pitchFamily="49" charset="0"/>
              </a:rPr>
              <a:t> paint </a:t>
            </a:r>
            <a:r>
              <a:t>for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 err="1">
                <a:latin typeface="Lucida Console" panose="020B0609040504020204" pitchFamily="49" charset="0"/>
              </a:rPr>
              <a:t>Japplet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t>and</a:t>
            </a:r>
            <a:r>
              <a:rPr>
                <a:latin typeface="Lucida Console" panose="020B0609040504020204" pitchFamily="49" charset="0"/>
              </a:rPr>
              <a:t> </a:t>
            </a:r>
            <a:r>
              <a:rPr err="1">
                <a:latin typeface="Lucida Console" panose="020B0609040504020204" pitchFamily="49" charset="0"/>
              </a:rPr>
              <a:t>JFrame</a:t>
            </a:r>
            <a:endParaRPr err="1">
              <a:latin typeface="Lucida Console" panose="020B0609040504020204" pitchFamily="49" charset="0"/>
            </a:endParaRPr>
          </a:p>
          <a:p>
            <a:endParaRPr err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18" name="Title 11161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8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1619" name="Subtitle 11161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792787"/>
          </a:xfrm>
        </p:spPr>
        <p:txBody>
          <a:bodyPr lIns="0" anchor="t" anchorCtr="0"/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14.2: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 customized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class.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final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shape;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use shape to draw an oval or rectangle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Graphics g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shape ==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g.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fillOval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60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60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 shape ==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g.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fillRect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60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60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shape value and repaint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draw( </a:t>
            </a:r>
            <a:r>
              <a:rPr b="1" kern="1200" baseline="0" dirty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shapeToDraw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shape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shapeToDraw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repaint();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  <a:buFontTx/>
              <a:buAutoNum type="arabicPlain" startAt="26"/>
            </a:pP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endParaRPr b="1" kern="1200" baseline="0" dirty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09550" indent="-209550" defTabSz="914400">
              <a:buSzTx/>
            </a:pPr>
            <a:endParaRPr kern="1200" baseline="0" dirty="0" err="1">
              <a:latin typeface="Lucida Console" panose="020B0609040504020204" pitchFamily="49" charset="0"/>
            </a:endParaRPr>
          </a:p>
        </p:txBody>
      </p:sp>
      <p:grpSp>
        <p:nvGrpSpPr>
          <p:cNvPr id="111620" name="Group 111619"/>
          <p:cNvGrpSpPr/>
          <p:nvPr/>
        </p:nvGrpSpPr>
        <p:grpSpPr>
          <a:xfrm>
            <a:off x="2209800" y="1466850"/>
            <a:ext cx="5562600" cy="590550"/>
            <a:chOff x="1632" y="1296"/>
            <a:chExt cx="3504" cy="372"/>
          </a:xfrm>
        </p:grpSpPr>
        <p:sp>
          <p:nvSpPr>
            <p:cNvPr id="111621" name="Straight Connector 111620"/>
            <p:cNvSpPr/>
            <p:nvPr/>
          </p:nvSpPr>
          <p:spPr>
            <a:xfrm flipH="1" flipV="1">
              <a:off x="1632" y="1488"/>
              <a:ext cx="20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1622" name="Text Box 111621"/>
            <p:cNvSpPr txBox="1"/>
            <p:nvPr/>
          </p:nvSpPr>
          <p:spPr>
            <a:xfrm>
              <a:off x="3659" y="1296"/>
              <a:ext cx="1477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integer representing shape to draw</a:t>
              </a:r>
              <a:endParaRPr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1623" name="Group 111622"/>
          <p:cNvGrpSpPr/>
          <p:nvPr/>
        </p:nvGrpSpPr>
        <p:grpSpPr>
          <a:xfrm>
            <a:off x="4038600" y="2425700"/>
            <a:ext cx="3048000" cy="1308100"/>
            <a:chOff x="2880" y="1872"/>
            <a:chExt cx="1920" cy="824"/>
          </a:xfrm>
        </p:grpSpPr>
        <p:sp>
          <p:nvSpPr>
            <p:cNvPr id="111624" name="Straight Connector 111623"/>
            <p:cNvSpPr/>
            <p:nvPr/>
          </p:nvSpPr>
          <p:spPr>
            <a:xfrm flipH="1" flipV="1">
              <a:off x="2880" y="1872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1625" name="Text Box 111624"/>
            <p:cNvSpPr txBox="1"/>
            <p:nvPr/>
          </p:nvSpPr>
          <p:spPr>
            <a:xfrm>
              <a:off x="3408" y="2016"/>
              <a:ext cx="1392" cy="68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Override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paintComponent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of class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JComponent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draw oval or rectangle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1626" name="Group 111625"/>
          <p:cNvGrpSpPr/>
          <p:nvPr/>
        </p:nvGrpSpPr>
        <p:grpSpPr>
          <a:xfrm>
            <a:off x="1828800" y="5029200"/>
            <a:ext cx="6553200" cy="346075"/>
            <a:chOff x="1344" y="3360"/>
            <a:chExt cx="4128" cy="218"/>
          </a:xfrm>
        </p:grpSpPr>
        <p:sp>
          <p:nvSpPr>
            <p:cNvPr id="111627" name="Text Box 111626"/>
            <p:cNvSpPr txBox="1"/>
            <p:nvPr/>
          </p:nvSpPr>
          <p:spPr>
            <a:xfrm>
              <a:off x="2544" y="3360"/>
              <a:ext cx="2928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repaint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calls method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paintComponent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11628" name="Straight Connector 111627"/>
            <p:cNvSpPr/>
            <p:nvPr/>
          </p:nvSpPr>
          <p:spPr>
            <a:xfrm flipH="1" flipV="1">
              <a:off x="1344" y="345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42" name="Title 11264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18-19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2643" name="Subtitle 11264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14.3: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Using a customized Panel object.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Test"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create custom drawing area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Color.GREEN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squareButton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"Square"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b="1" kern="1200" baseline="0">
              <a:solidFill>
                <a:srgbClr val="5F5F5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12644" name="Group 112643"/>
          <p:cNvGrpSpPr/>
          <p:nvPr/>
        </p:nvGrpSpPr>
        <p:grpSpPr>
          <a:xfrm>
            <a:off x="3276600" y="3505200"/>
            <a:ext cx="4486275" cy="590550"/>
            <a:chOff x="2400" y="2448"/>
            <a:chExt cx="2826" cy="372"/>
          </a:xfrm>
        </p:grpSpPr>
        <p:sp>
          <p:nvSpPr>
            <p:cNvPr id="112645" name="Straight Connector 112644"/>
            <p:cNvSpPr/>
            <p:nvPr/>
          </p:nvSpPr>
          <p:spPr>
            <a:xfrm flipH="1" flipV="1">
              <a:off x="2400" y="2640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646" name="Text Box 112645"/>
            <p:cNvSpPr txBox="1"/>
            <p:nvPr/>
          </p:nvSpPr>
          <p:spPr>
            <a:xfrm>
              <a:off x="3312" y="2448"/>
              <a:ext cx="191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object and set background to green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647" name="Straight Connector 112646"/>
            <p:cNvSpPr/>
            <p:nvPr/>
          </p:nvSpPr>
          <p:spPr>
            <a:xfrm flipH="1">
              <a:off x="2928" y="2640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6" name="Title 11366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30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45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3667" name="Subtitle 11366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487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draw a square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.draw(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.SQUARE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"Circle"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draw a circle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actionPerformed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ActionEvent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.draw(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.CIRCLE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addActionListener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13668" name="Group 113667"/>
          <p:cNvGrpSpPr/>
          <p:nvPr/>
        </p:nvGrpSpPr>
        <p:grpSpPr>
          <a:xfrm>
            <a:off x="4572000" y="4495800"/>
            <a:ext cx="3962400" cy="819150"/>
            <a:chOff x="3216" y="2256"/>
            <a:chExt cx="2496" cy="516"/>
          </a:xfrm>
        </p:grpSpPr>
        <p:sp>
          <p:nvSpPr>
            <p:cNvPr id="113669" name="Text Box 113668"/>
            <p:cNvSpPr txBox="1"/>
            <p:nvPr/>
          </p:nvSpPr>
          <p:spPr>
            <a:xfrm>
              <a:off x="3600" y="2400"/>
              <a:ext cx="211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circleButton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draw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circle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13670" name="Straight Connector 113669"/>
            <p:cNvSpPr/>
            <p:nvPr/>
          </p:nvSpPr>
          <p:spPr>
            <a:xfrm flipH="1" flipV="1">
              <a:off x="3216" y="2256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3671" name="Group 113670"/>
          <p:cNvGrpSpPr/>
          <p:nvPr/>
        </p:nvGrpSpPr>
        <p:grpSpPr>
          <a:xfrm>
            <a:off x="4572000" y="1466850"/>
            <a:ext cx="3962400" cy="819150"/>
            <a:chOff x="3216" y="432"/>
            <a:chExt cx="2496" cy="516"/>
          </a:xfrm>
        </p:grpSpPr>
        <p:sp>
          <p:nvSpPr>
            <p:cNvPr id="113672" name="Text Box 113671"/>
            <p:cNvSpPr txBox="1"/>
            <p:nvPr/>
          </p:nvSpPr>
          <p:spPr>
            <a:xfrm>
              <a:off x="3600" y="576"/>
              <a:ext cx="211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user presses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squareButton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draw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square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CustomPanel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13673" name="Straight Connector 113672"/>
            <p:cNvSpPr/>
            <p:nvPr/>
          </p:nvSpPr>
          <p:spPr>
            <a:xfrm flipH="1" flipV="1">
              <a:off x="3216" y="432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690" name="Title 11468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54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4691" name="Subtitle 11469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802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panel containing buttons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GridLayout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circleButton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squareButton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attach button panel &amp; custom drawing area to content pane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.CENTER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buttonPanel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BorderLayout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.SOUTH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CustomPanelTest</a:t>
            </a:r>
            <a:endParaRPr b="1" kern="1200" baseline="0" dirty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dirty="0" err="1">
              <a:latin typeface="Lucida Console" panose="020B0609040504020204" pitchFamily="49" charset="0"/>
            </a:endParaRPr>
          </a:p>
        </p:txBody>
      </p:sp>
      <p:grpSp>
        <p:nvGrpSpPr>
          <p:cNvPr id="114692" name="Group 114691"/>
          <p:cNvGrpSpPr/>
          <p:nvPr/>
        </p:nvGrpSpPr>
        <p:grpSpPr>
          <a:xfrm>
            <a:off x="4419600" y="873125"/>
            <a:ext cx="4495800" cy="422275"/>
            <a:chOff x="2784" y="528"/>
            <a:chExt cx="2832" cy="266"/>
          </a:xfrm>
        </p:grpSpPr>
        <p:sp>
          <p:nvSpPr>
            <p:cNvPr id="114693" name="Text Box 114692"/>
            <p:cNvSpPr txBox="1"/>
            <p:nvPr/>
          </p:nvSpPr>
          <p:spPr>
            <a:xfrm>
              <a:off x="3456" y="576"/>
              <a:ext cx="2160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GridLayout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organize buttons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694" name="Straight Connector 114693"/>
            <p:cNvSpPr/>
            <p:nvPr/>
          </p:nvSpPr>
          <p:spPr>
            <a:xfrm flipH="1" flipV="1">
              <a:off x="2784" y="528"/>
              <a:ext cx="67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114695" name="Picture 114694" descr="14_03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5105400"/>
            <a:ext cx="2857500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696" name="Picture 114695" descr="14_0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105400"/>
            <a:ext cx="2857500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162" name="Title 2201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13.2  Overview of Swing Components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163" name="Text Placeholder 2201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Class </a:t>
            </a:r>
            <a:r>
              <a:rPr>
                <a:latin typeface="Lucida Console" panose="020B0609040504020204" pitchFamily="49" charset="0"/>
              </a:rPr>
              <a:t>Component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Contains method </a:t>
            </a:r>
            <a:r>
              <a:rPr>
                <a:latin typeface="Lucida Console" panose="020B0609040504020204" pitchFamily="49" charset="0"/>
              </a:rPr>
              <a:t>paint</a:t>
            </a:r>
            <a:r>
              <a:t> for drawing </a:t>
            </a:r>
            <a:r>
              <a:rPr>
                <a:latin typeface="Lucida Console" panose="020B0609040504020204" pitchFamily="49" charset="0"/>
              </a:rPr>
              <a:t>Component</a:t>
            </a:r>
            <a:r>
              <a:t> onscreen</a:t>
            </a:r>
          </a:p>
          <a:p>
            <a:r>
              <a:t>Class </a:t>
            </a:r>
            <a:r>
              <a:rPr>
                <a:latin typeface="Lucida Console" panose="020B0609040504020204" pitchFamily="49" charset="0"/>
              </a:rPr>
              <a:t>Container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Collection of related components</a:t>
            </a:r>
          </a:p>
          <a:p>
            <a:pPr lvl="1"/>
            <a:r>
              <a:t>Contains method </a:t>
            </a:r>
            <a:r>
              <a:rPr>
                <a:latin typeface="Lucida Console" panose="020B0609040504020204" pitchFamily="49" charset="0"/>
              </a:rPr>
              <a:t>add</a:t>
            </a:r>
            <a:r>
              <a:t> for adding components</a:t>
            </a:r>
          </a:p>
          <a:p>
            <a:r>
              <a:t>Class </a:t>
            </a:r>
            <a:r>
              <a:rPr err="1">
                <a:latin typeface="Lucida Console" panose="020B0609040504020204" pitchFamily="49" charset="0"/>
              </a:rPr>
              <a:t>JComponent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/>
              <a:t>Superclass</a:t>
            </a:r>
            <a:r>
              <a:t> of most Swing components</a:t>
            </a:r>
          </a:p>
          <a:p>
            <a:pPr lvl="1"/>
            <a:r>
              <a:rPr i="1"/>
              <a:t>Pluggable look and feel</a:t>
            </a:r>
            <a:r>
              <a:t> for customizing appearance</a:t>
            </a:r>
          </a:p>
          <a:p>
            <a:pPr lvl="1"/>
            <a:r>
              <a:t>Shortcut keys (</a:t>
            </a:r>
            <a:r>
              <a:rPr i="1"/>
              <a:t>mnemonics</a:t>
            </a:r>
            <a:r>
              <a:t>) for keyboard access to GUI components</a:t>
            </a:r>
          </a:p>
          <a:p>
            <a:pPr lvl="1"/>
            <a:r>
              <a:t>Common event-handling capabilities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4" name="Title 1157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 </a:t>
            </a:r>
            <a:r>
              <a:rPr b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Subclass that Handles Its Own Events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5" name="Text Placeholder 1157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JPanel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Does not support conventional events</a:t>
            </a:r>
          </a:p>
          <a:p>
            <a:pPr lvl="2"/>
            <a:r>
              <a:t>e.g., events offered by buttons, text areas, etc.</a:t>
            </a:r>
          </a:p>
          <a:p>
            <a:pPr lvl="1"/>
            <a:r>
              <a:t>Capable of recognizing lower-level events</a:t>
            </a:r>
          </a:p>
          <a:p>
            <a:pPr lvl="2"/>
            <a:r>
              <a:t>e.g., mouse events, key events, etc.</a:t>
            </a:r>
          </a:p>
          <a:p>
            <a:pPr lvl="1"/>
            <a:r>
              <a:t>Self-contained panel</a:t>
            </a:r>
          </a:p>
          <a:p>
            <a:pPr lvl="2"/>
            <a:r>
              <a:t>Listens for its own mouse events</a:t>
            </a:r>
          </a:p>
          <a:p>
            <a:pPr lvl="1"/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getPreferredSize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 often called to determine ideal size for a component (</a:t>
            </a:r>
            <a:r>
              <a:rPr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 size defaults to 10x10)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Anything drawn “off” the panel is clipped</a:t>
            </a:r>
            <a:endParaRPr>
              <a:latin typeface="Lucida Console" panose="020B0609040504020204" pitchFamily="49" charset="0"/>
            </a:endParaRPr>
          </a:p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38" name="Title 11673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16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23-24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6739" name="Subtitle 11673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14.4: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 self-contained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class that handles its own mouse events.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package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com.deitel.jhtp5.ch14;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x1, y1, x2, y2;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mouse event handling for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mouse 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MouseAdapter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mouse press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mousePressed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x1 =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y1 =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16740" name="Group 116739"/>
          <p:cNvGrpSpPr/>
          <p:nvPr/>
        </p:nvGrpSpPr>
        <p:grpSpPr>
          <a:xfrm>
            <a:off x="2362200" y="2914650"/>
            <a:ext cx="4876800" cy="590550"/>
            <a:chOff x="1746" y="2112"/>
            <a:chExt cx="3072" cy="372"/>
          </a:xfrm>
        </p:grpSpPr>
        <p:sp>
          <p:nvSpPr>
            <p:cNvPr id="116741" name="Text Box 116740"/>
            <p:cNvSpPr txBox="1"/>
            <p:nvPr/>
          </p:nvSpPr>
          <p:spPr>
            <a:xfrm>
              <a:off x="3312" y="2112"/>
              <a:ext cx="1506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Self-contained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listens for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MouseEvent</a:t>
              </a:r>
              <a:r>
                <a:rPr b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742" name="Straight Connector 116741"/>
            <p:cNvSpPr/>
            <p:nvPr/>
          </p:nvSpPr>
          <p:spPr>
            <a:xfrm flipH="1">
              <a:off x="1746" y="2304"/>
              <a:ext cx="156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6743" name="Group 116742"/>
          <p:cNvGrpSpPr/>
          <p:nvPr/>
        </p:nvGrpSpPr>
        <p:grpSpPr>
          <a:xfrm>
            <a:off x="3276600" y="4591050"/>
            <a:ext cx="4343400" cy="590550"/>
            <a:chOff x="2304" y="3312"/>
            <a:chExt cx="3312" cy="372"/>
          </a:xfrm>
        </p:grpSpPr>
        <p:sp>
          <p:nvSpPr>
            <p:cNvPr id="116744" name="Text Box 116743"/>
            <p:cNvSpPr txBox="1"/>
            <p:nvPr/>
          </p:nvSpPr>
          <p:spPr>
            <a:xfrm>
              <a:off x="3696" y="3312"/>
              <a:ext cx="192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Save coordinates where user pressed mouse button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745" name="Straight Connector 116744"/>
            <p:cNvSpPr/>
            <p:nvPr/>
          </p:nvSpPr>
          <p:spPr>
            <a:xfrm flipH="1">
              <a:off x="2304" y="350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2" name="Title 117761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30-31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40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47-48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7763" name="Subtitle 117762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106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mouse release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mouseReleased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x2 =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y2 =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repaint();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mouse motion 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MouseMotionAdapter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mouse drag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mouseDragged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x2 =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y2 =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repaint();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17764" name="Group 117763"/>
          <p:cNvGrpSpPr/>
          <p:nvPr/>
        </p:nvGrpSpPr>
        <p:grpSpPr>
          <a:xfrm>
            <a:off x="3200400" y="762000"/>
            <a:ext cx="5257800" cy="590550"/>
            <a:chOff x="2304" y="432"/>
            <a:chExt cx="3312" cy="372"/>
          </a:xfrm>
        </p:grpSpPr>
        <p:sp>
          <p:nvSpPr>
            <p:cNvPr id="117765" name="Text Box 117764"/>
            <p:cNvSpPr txBox="1"/>
            <p:nvPr/>
          </p:nvSpPr>
          <p:spPr>
            <a:xfrm>
              <a:off x="3552" y="432"/>
              <a:ext cx="2064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Save coordinates where user released mouse button, then repaint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766" name="Straight Connector 117765"/>
            <p:cNvSpPr/>
            <p:nvPr/>
          </p:nvSpPr>
          <p:spPr>
            <a:xfrm flipH="1">
              <a:off x="2304" y="624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7767" name="Group 117766"/>
          <p:cNvGrpSpPr/>
          <p:nvPr/>
        </p:nvGrpSpPr>
        <p:grpSpPr>
          <a:xfrm>
            <a:off x="2895600" y="2514600"/>
            <a:ext cx="4800600" cy="590550"/>
            <a:chOff x="2112" y="1440"/>
            <a:chExt cx="3024" cy="372"/>
          </a:xfrm>
        </p:grpSpPr>
        <p:sp>
          <p:nvSpPr>
            <p:cNvPr id="117768" name="Text Box 117767"/>
            <p:cNvSpPr txBox="1"/>
            <p:nvPr/>
          </p:nvSpPr>
          <p:spPr>
            <a:xfrm>
              <a:off x="3408" y="1440"/>
              <a:ext cx="172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Self-contained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listens for when mouse moves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769" name="Straight Connector 117768"/>
            <p:cNvSpPr/>
            <p:nvPr/>
          </p:nvSpPr>
          <p:spPr>
            <a:xfrm flipH="1">
              <a:off x="2112" y="1632"/>
              <a:ext cx="12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7770" name="Group 117769"/>
          <p:cNvGrpSpPr/>
          <p:nvPr/>
        </p:nvGrpSpPr>
        <p:grpSpPr>
          <a:xfrm>
            <a:off x="3200400" y="4191000"/>
            <a:ext cx="4953000" cy="590550"/>
            <a:chOff x="2304" y="2496"/>
            <a:chExt cx="3120" cy="372"/>
          </a:xfrm>
        </p:grpSpPr>
        <p:sp>
          <p:nvSpPr>
            <p:cNvPr id="117771" name="Text Box 117770"/>
            <p:cNvSpPr txBox="1"/>
            <p:nvPr/>
          </p:nvSpPr>
          <p:spPr>
            <a:xfrm>
              <a:off x="3744" y="2496"/>
              <a:ext cx="1680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Save coordinates where user dragged mouse, then repaint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772" name="Straight Connector 117771"/>
            <p:cNvSpPr/>
            <p:nvPr/>
          </p:nvSpPr>
          <p:spPr>
            <a:xfrm flipH="1">
              <a:off x="2304" y="2688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786" name="Title 118785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69-70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8787" name="Subtitle 118786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573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return preferred width and height of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Dimension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getPreferredSize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Dimension(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150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                                                  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paint an oval at the specified coordinates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Graphics g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drawOval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Math.min( x1, x2 ), Math.min( y1, y2 ),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Math.abs( x1 - x2 ), Math.abs( y1 - y2 )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grpSp>
        <p:nvGrpSpPr>
          <p:cNvPr id="118788" name="Group 118787"/>
          <p:cNvGrpSpPr/>
          <p:nvPr/>
        </p:nvGrpSpPr>
        <p:grpSpPr>
          <a:xfrm>
            <a:off x="5257800" y="3657600"/>
            <a:ext cx="1981200" cy="346075"/>
            <a:chOff x="3456" y="1488"/>
            <a:chExt cx="1248" cy="218"/>
          </a:xfrm>
        </p:grpSpPr>
        <p:sp>
          <p:nvSpPr>
            <p:cNvPr id="118789" name="Text Box 118788"/>
            <p:cNvSpPr txBox="1"/>
            <p:nvPr/>
          </p:nvSpPr>
          <p:spPr>
            <a:xfrm>
              <a:off x="4032" y="1488"/>
              <a:ext cx="672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Draw oval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790" name="Straight Connector 118789"/>
            <p:cNvSpPr/>
            <p:nvPr/>
          </p:nvSpPr>
          <p:spPr>
            <a:xfrm flipH="1">
              <a:off x="3456" y="158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0" name="Title 11980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17-18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9811" name="Subtitle 11981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7259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14.5: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Creating a self-contained subclass of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that processes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its own mouse events.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.event.*;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com.deitel.jhtp5.ch14.SelfContainedPanel;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GUI and mouse motion event handlers for application window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a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        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setBackground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Color.YELLOW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 container =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getContentPane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FlowLayout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container.add(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myPanel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19812" name="Group 119811"/>
          <p:cNvGrpSpPr/>
          <p:nvPr/>
        </p:nvGrpSpPr>
        <p:grpSpPr>
          <a:xfrm>
            <a:off x="3886200" y="3276600"/>
            <a:ext cx="4572000" cy="590550"/>
            <a:chOff x="2448" y="2064"/>
            <a:chExt cx="2880" cy="372"/>
          </a:xfrm>
        </p:grpSpPr>
        <p:sp>
          <p:nvSpPr>
            <p:cNvPr id="119813" name="Straight Connector 119812"/>
            <p:cNvSpPr/>
            <p:nvPr/>
          </p:nvSpPr>
          <p:spPr>
            <a:xfrm flipH="1" flipV="1">
              <a:off x="2448" y="2256"/>
              <a:ext cx="73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814" name="Straight Connector 119813"/>
            <p:cNvSpPr/>
            <p:nvPr/>
          </p:nvSpPr>
          <p:spPr>
            <a:xfrm flipH="1">
              <a:off x="2592" y="2256"/>
              <a:ext cx="57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9815" name="Text Box 119814"/>
            <p:cNvSpPr txBox="1"/>
            <p:nvPr/>
          </p:nvSpPr>
          <p:spPr>
            <a:xfrm>
              <a:off x="3120" y="2064"/>
              <a:ext cx="2208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Instantiate </a:t>
              </a:r>
              <a:r>
                <a:rPr b="0" err="1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SelfContaintedPanel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object and set background to yellow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4" name="Title 120833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25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Lines 30-41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0835" name="Subtitle 120834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set up mouse motion event handling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MouseMotionListener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{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mouse drag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mouseDragged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setTitle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"Dragging: x="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"; y="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handle mouse move event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mouseMoved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MouseEvent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event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setTitle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"Moving: x="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+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"; y="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+ event.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getY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anonymous inner class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);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call to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addMouseMotionListener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setSize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300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200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setVisible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true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constructor </a:t>
            </a:r>
            <a:r>
              <a:rPr b="1" kern="1200" baseline="0" dirty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endParaRPr b="1" kern="1200" baseline="0" dirty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dirty="0" err="1">
              <a:latin typeface="Lucida Console" panose="020B0609040504020204" pitchFamily="49" charset="0"/>
            </a:endParaRPr>
          </a:p>
        </p:txBody>
      </p:sp>
      <p:grpSp>
        <p:nvGrpSpPr>
          <p:cNvPr id="120836" name="Group 120835"/>
          <p:cNvGrpSpPr/>
          <p:nvPr/>
        </p:nvGrpSpPr>
        <p:grpSpPr>
          <a:xfrm>
            <a:off x="2895600" y="247650"/>
            <a:ext cx="5486400" cy="590550"/>
            <a:chOff x="1776" y="144"/>
            <a:chExt cx="3456" cy="372"/>
          </a:xfrm>
        </p:grpSpPr>
        <p:sp>
          <p:nvSpPr>
            <p:cNvPr id="120837" name="Text Box 120836"/>
            <p:cNvSpPr txBox="1"/>
            <p:nvPr/>
          </p:nvSpPr>
          <p:spPr>
            <a:xfrm>
              <a:off x="3120" y="144"/>
              <a:ext cx="2112" cy="37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Register anonymous-inner-class object to handle mouse motion events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838" name="Straight Connector 120837"/>
            <p:cNvSpPr/>
            <p:nvPr/>
          </p:nvSpPr>
          <p:spPr>
            <a:xfrm flipH="1">
              <a:off x="1776" y="33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0839" name="Group 120838"/>
          <p:cNvGrpSpPr/>
          <p:nvPr/>
        </p:nvGrpSpPr>
        <p:grpSpPr>
          <a:xfrm>
            <a:off x="4932363" y="1679575"/>
            <a:ext cx="3449637" cy="1216025"/>
            <a:chOff x="3504" y="624"/>
            <a:chExt cx="2173" cy="766"/>
          </a:xfrm>
        </p:grpSpPr>
        <p:sp>
          <p:nvSpPr>
            <p:cNvPr id="120840" name="Text Box 120839"/>
            <p:cNvSpPr txBox="1"/>
            <p:nvPr/>
          </p:nvSpPr>
          <p:spPr>
            <a:xfrm>
              <a:off x="3888" y="864"/>
              <a:ext cx="1789" cy="52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Display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title bar indicating </a:t>
              </a:r>
              <a:r>
                <a:rPr b="0" i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x-y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coordinate where mouse-motion event occurred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841" name="Straight Connector 120840"/>
            <p:cNvSpPr/>
            <p:nvPr/>
          </p:nvSpPr>
          <p:spPr>
            <a:xfrm flipH="1" flipV="1">
              <a:off x="3600" y="624"/>
              <a:ext cx="275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0842" name="Straight Connector 120841"/>
            <p:cNvSpPr/>
            <p:nvPr/>
          </p:nvSpPr>
          <p:spPr>
            <a:xfrm flipH="1">
              <a:off x="3504" y="1152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8" name="Title 121857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1859" name="Subtitle 121858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17541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static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main( String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[]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application =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application.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setDefaultCloseOperation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JFrame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.EXIT_ON_CLOSE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end class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SelfContainedPanelTest</a:t>
            </a:r>
            <a:endParaRPr b="1" kern="1200" baseline="0" err="1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 err="1">
              <a:latin typeface="Lucida Console" panose="020B0609040504020204" pitchFamily="49" charset="0"/>
            </a:endParaRPr>
          </a:p>
        </p:txBody>
      </p:sp>
      <p:pic>
        <p:nvPicPr>
          <p:cNvPr id="121860" name="Picture 121859" descr="14_0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098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1" name="Picture 121860" descr="14_0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098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2" name="Picture 121861" descr="14_0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419600"/>
            <a:ext cx="28575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82" name="Title 1228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>
                <a:solidFill>
                  <a:srgbClr val="FF0000"/>
                </a:solidFill>
              </a:rPr>
              <a:t>14.5  </a:t>
            </a:r>
            <a:r>
              <a:rPr b="0" err="1">
                <a:solidFill>
                  <a:srgbClr val="FF0000"/>
                </a:solidFill>
                <a:latin typeface="Lucida Console" panose="020B0609040504020204" pitchFamily="49" charset="0"/>
              </a:rPr>
              <a:t>JSlider</a:t>
            </a:r>
            <a:endParaRPr b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2883" name="Text Placeholder 1228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err="1">
                <a:latin typeface="Lucida Console" panose="020B0609040504020204" pitchFamily="49" charset="0"/>
              </a:rPr>
              <a:t>JSlider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t>Enable users to select from range of integer values</a:t>
            </a:r>
          </a:p>
          <a:p>
            <a:pPr lvl="1"/>
            <a:r>
              <a:t>Several features</a:t>
            </a:r>
          </a:p>
          <a:p>
            <a:pPr lvl="2"/>
            <a:r>
              <a:t>Tick marks (major and minor)</a:t>
            </a:r>
          </a:p>
          <a:p>
            <a:pPr lvl="2"/>
            <a:r>
              <a:t>Snap-to ticks</a:t>
            </a:r>
          </a:p>
          <a:p>
            <a:pPr lvl="2"/>
            <a:r>
              <a:t>Orientation (horizontal and vertical)</a:t>
            </a:r>
          </a:p>
          <a:p>
            <a:pPr lvl="1"/>
            <a:r>
              <a:rPr>
                <a:latin typeface="Lucida Console" panose="020B0609040504020204" pitchFamily="49" charset="0"/>
              </a:rPr>
              <a:t>paint</a:t>
            </a:r>
            <a:r>
              <a:t> draws on subclasses of </a:t>
            </a:r>
            <a:r>
              <a:rPr err="1">
                <a:latin typeface="Lucida Console" panose="020B0609040504020204" pitchFamily="49" charset="0"/>
              </a:rPr>
              <a:t>JFrame</a:t>
            </a:r>
            <a:r>
              <a:t> and </a:t>
            </a:r>
            <a:r>
              <a:rPr err="1">
                <a:latin typeface="Lucida Console" panose="020B0609040504020204" pitchFamily="49" charset="0"/>
              </a:rPr>
              <a:t>Japplet</a:t>
            </a:r>
            <a:endParaRPr>
              <a:latin typeface="Lucida Console" panose="020B0609040504020204" pitchFamily="49" charset="0"/>
            </a:endParaRPr>
          </a:p>
          <a:p>
            <a:pPr lvl="1"/>
            <a:r>
              <a:rPr err="1">
                <a:latin typeface="Lucida Console" panose="020B0609040504020204" pitchFamily="49" charset="0"/>
              </a:rPr>
              <a:t>paintComponent</a:t>
            </a:r>
            <a:r>
              <a:t> draws on subclasses of </a:t>
            </a:r>
            <a:r>
              <a:rPr err="1">
                <a:latin typeface="Lucida Console" panose="020B0609040504020204" pitchFamily="49" charset="0"/>
              </a:rPr>
              <a:t>JComponent</a:t>
            </a:r>
            <a:endParaRPr err="1">
              <a:latin typeface="Lucida Console" panose="020B0609040504020204" pitchFamily="49" charset="0"/>
            </a:endParaRPr>
          </a:p>
          <a:p>
            <a:endParaRPr err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6" name="Title 1239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14.6  </a:t>
            </a:r>
            <a:r>
              <a:rPr b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JSlider</a:t>
            </a:r>
            <a:r>
              <a: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with horizontal orientation</a:t>
            </a:r>
            <a:endParaRPr b="0">
              <a:solidFill>
                <a:schemeClr val="tx1"/>
              </a:solidFill>
            </a:endParaRPr>
          </a:p>
        </p:txBody>
      </p:sp>
      <p:grpSp>
        <p:nvGrpSpPr>
          <p:cNvPr id="123907" name="Group 123906"/>
          <p:cNvGrpSpPr/>
          <p:nvPr/>
        </p:nvGrpSpPr>
        <p:grpSpPr>
          <a:xfrm>
            <a:off x="990600" y="2971800"/>
            <a:ext cx="6811963" cy="660400"/>
            <a:chOff x="624" y="1872"/>
            <a:chExt cx="4291" cy="416"/>
          </a:xfrm>
        </p:grpSpPr>
        <p:pic>
          <p:nvPicPr>
            <p:cNvPr id="123908" name="Picture 123907" descr="14_0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" y="1872"/>
              <a:ext cx="3129" cy="4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23909" name="Group 123908"/>
            <p:cNvGrpSpPr/>
            <p:nvPr/>
          </p:nvGrpSpPr>
          <p:grpSpPr>
            <a:xfrm>
              <a:off x="624" y="2064"/>
              <a:ext cx="653" cy="147"/>
              <a:chOff x="720" y="2541"/>
              <a:chExt cx="653" cy="147"/>
            </a:xfrm>
          </p:grpSpPr>
          <p:sp>
            <p:nvSpPr>
              <p:cNvPr id="123910" name="Rectangles 123909"/>
              <p:cNvSpPr/>
              <p:nvPr/>
            </p:nvSpPr>
            <p:spPr>
              <a:xfrm>
                <a:off x="720" y="2561"/>
                <a:ext cx="384" cy="12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/>
              <a:p>
                <a:pPr>
                  <a:lnSpc>
                    <a:spcPct val="72000"/>
                  </a:lnSpc>
                  <a:spcBef>
                    <a:spcPct val="0"/>
                  </a:spcBef>
                </a:pPr>
                <a:r>
                  <a:rPr lang="en-US" altLang="x-none" b="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thumb</a:t>
                </a:r>
                <a:endParaRPr lang="en-US" altLang="x-none" b="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3911" name="Freeform 123910"/>
              <p:cNvSpPr/>
              <p:nvPr/>
            </p:nvSpPr>
            <p:spPr>
              <a:xfrm>
                <a:off x="1085" y="2541"/>
                <a:ext cx="288" cy="64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19972" y="0"/>
                    </a:moveTo>
                    <a:lnTo>
                      <a:pt x="0" y="19875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triangle" w="med" len="sm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23912" name="Group 123911"/>
            <p:cNvGrpSpPr/>
            <p:nvPr/>
          </p:nvGrpSpPr>
          <p:grpSpPr>
            <a:xfrm>
              <a:off x="4032" y="2160"/>
              <a:ext cx="883" cy="128"/>
              <a:chOff x="2573" y="2544"/>
              <a:chExt cx="883" cy="128"/>
            </a:xfrm>
          </p:grpSpPr>
          <p:sp>
            <p:nvSpPr>
              <p:cNvPr id="123913" name="Rectangles 123912"/>
              <p:cNvSpPr/>
              <p:nvPr/>
            </p:nvSpPr>
            <p:spPr>
              <a:xfrm>
                <a:off x="2884" y="2544"/>
                <a:ext cx="572" cy="128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/>
              <a:p>
                <a:pPr>
                  <a:lnSpc>
                    <a:spcPct val="72000"/>
                  </a:lnSpc>
                  <a:spcBef>
                    <a:spcPct val="0"/>
                  </a:spcBef>
                </a:pPr>
                <a:r>
                  <a:rPr lang="en-US" altLang="x-none" b="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tick mark</a:t>
                </a:r>
                <a:endParaRPr lang="en-US" altLang="x-none" b="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3914" name="Freeform 123913"/>
              <p:cNvSpPr/>
              <p:nvPr/>
            </p:nvSpPr>
            <p:spPr>
              <a:xfrm>
                <a:off x="2573" y="2592"/>
                <a:ext cx="288" cy="0"/>
              </a:xfrm>
              <a:custGeom>
                <a:avLst/>
                <a:gdLst/>
                <a:ahLst/>
                <a:cxnLst/>
                <a:pathLst>
                  <a:path w="20000" h="20000">
                    <a:moveTo>
                      <a:pt x="0" y="0"/>
                    </a:moveTo>
                    <a:lnTo>
                      <a:pt x="19972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headEnd type="triangle" w="med" len="sm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4"/>
          </p:nvPr>
        </p:nvSpPr>
        <p:spPr/>
        <p:txBody>
          <a:bodyPr/>
          <a:p>
            <a:pPr>
              <a:spcBef>
                <a:spcPct val="50000"/>
              </a:spcBef>
            </a:pPr>
            <a:fld id="{9A0DB2DC-4C9A-4742-B13C-FB6460FD3503}" type="slidenum"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0" name="Title 124929"/>
          <p:cNvSpPr>
            <a:spLocks noGrp="1"/>
          </p:cNvSpPr>
          <p:nvPr>
            <p:ph type="ctrTitle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b="0" kern="1200" baseline="0" err="1"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0" kern="1200" baseline="0"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14</a:t>
            </a: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kern="12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Line 18</a:t>
            </a:r>
            <a:endParaRPr b="0" kern="1200" baseline="0"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4931" name="Subtitle 124930"/>
          <p:cNvSpPr>
            <a:spLocks noGrp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 lIns="0" anchor="t" anchorCtr="0"/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Fig. 14.7: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.java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A customized </a:t>
            </a:r>
            <a:r>
              <a:rPr b="1" kern="1200" baseline="0" err="1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class.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java.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awt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import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javax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.swing.*;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class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OvalPanel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extends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JPanel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private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diameter 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draw an oval of the specified diameter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Graphics g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super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paintComponent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g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g.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fillOval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diameter, diameter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validate and set diameter, then repaint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public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void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setDiameter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 </a:t>
            </a:r>
            <a:r>
              <a:rPr b="1" kern="1200" baseline="0" err="1">
                <a:solidFill>
                  <a:srgbClr val="0000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b="1" kern="1200" baseline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newDiameter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{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</a:t>
            </a:r>
            <a:r>
              <a:rPr b="1" kern="1200" baseline="0">
                <a:solidFill>
                  <a:srgbClr val="008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// if diameter invalid, default to 10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diameter = (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newDiameter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&gt;=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? </a:t>
            </a:r>
            <a:r>
              <a:rPr b="1" kern="1200" baseline="0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newDiameter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: </a:t>
            </a:r>
            <a:r>
              <a:rPr b="1" kern="1200" baseline="0">
                <a:solidFill>
                  <a:srgbClr val="0099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repaint();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b="1" kern="1200" baseline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}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r>
              <a:rPr b="1" kern="1200" baseline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b="1" kern="1200" baseline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4400">
              <a:buSzTx/>
            </a:pPr>
            <a:endParaRPr kern="1200" baseline="0">
              <a:latin typeface="Lucida Console" panose="020B0609040504020204" pitchFamily="49" charset="0"/>
            </a:endParaRPr>
          </a:p>
        </p:txBody>
      </p:sp>
      <p:grpSp>
        <p:nvGrpSpPr>
          <p:cNvPr id="124932" name="Group 124931"/>
          <p:cNvGrpSpPr/>
          <p:nvPr/>
        </p:nvGrpSpPr>
        <p:grpSpPr>
          <a:xfrm>
            <a:off x="4343400" y="2819400"/>
            <a:ext cx="3886200" cy="346075"/>
            <a:chOff x="3120" y="2112"/>
            <a:chExt cx="2448" cy="218"/>
          </a:xfrm>
        </p:grpSpPr>
        <p:sp>
          <p:nvSpPr>
            <p:cNvPr id="124933" name="Text Box 124932"/>
            <p:cNvSpPr txBox="1"/>
            <p:nvPr/>
          </p:nvSpPr>
          <p:spPr>
            <a:xfrm>
              <a:off x="3744" y="2112"/>
              <a:ext cx="182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Draw filled oval of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  <a:endParaRPr b="0">
                <a:latin typeface="Lucida Console" panose="020B060904050402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24934" name="Straight Connector 124933"/>
            <p:cNvSpPr/>
            <p:nvPr/>
          </p:nvSpPr>
          <p:spPr>
            <a:xfrm flipH="1">
              <a:off x="3120" y="220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4935" name="Group 124934"/>
          <p:cNvGrpSpPr/>
          <p:nvPr/>
        </p:nvGrpSpPr>
        <p:grpSpPr>
          <a:xfrm>
            <a:off x="4191000" y="3616325"/>
            <a:ext cx="3886200" cy="346075"/>
            <a:chOff x="3024" y="2544"/>
            <a:chExt cx="2448" cy="218"/>
          </a:xfrm>
        </p:grpSpPr>
        <p:sp>
          <p:nvSpPr>
            <p:cNvPr id="124936" name="Text Box 124935"/>
            <p:cNvSpPr txBox="1"/>
            <p:nvPr/>
          </p:nvSpPr>
          <p:spPr>
            <a:xfrm>
              <a:off x="3648" y="2544"/>
              <a:ext cx="1824" cy="21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Set </a:t>
              </a:r>
              <a:r>
                <a:rPr b="0">
                  <a:latin typeface="Lucida Console" panose="020B060904050402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diameter</a:t>
              </a:r>
              <a:r>
                <a:rPr b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then repaint</a:t>
              </a:r>
              <a:endParaRPr b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937" name="Straight Connector 124936"/>
            <p:cNvSpPr/>
            <p:nvPr/>
          </p:nvSpPr>
          <p:spPr>
            <a:xfrm flipH="1">
              <a:off x="3024" y="264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template_july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7"/>
      </a:accent6>
      <a:hlink>
        <a:srgbClr val="0000FF"/>
      </a:hlink>
      <a:folHlink>
        <a:srgbClr val="B2B2B2"/>
      </a:folHlink>
    </a:clrScheme>
    <a:fontScheme name="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5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C:\Java5e\powerpoint\ppt_template_july2002.pot</Template>
  <TotalTime>0</TotalTime>
  <Words>81571</Words>
  <Application>WPS Presentation</Application>
  <PresentationFormat>On-screen Show</PresentationFormat>
  <Paragraphs>2991</Paragraphs>
  <Slides>130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130</vt:i4>
      </vt:variant>
      <vt:variant>
        <vt:lpstr>自定义放映</vt:lpstr>
      </vt:variant>
      <vt:variant>
        <vt:i4>1</vt:i4>
      </vt:variant>
    </vt:vector>
  </HeadingPairs>
  <TitlesOfParts>
    <vt:vector size="149" baseType="lpstr">
      <vt:lpstr>Arial</vt:lpstr>
      <vt:lpstr>SimSun</vt:lpstr>
      <vt:lpstr>Wingdings</vt:lpstr>
      <vt:lpstr>Helvetica</vt:lpstr>
      <vt:lpstr>Times New Roman</vt:lpstr>
      <vt:lpstr>Symbol</vt:lpstr>
      <vt:lpstr>AvantGarde</vt:lpstr>
      <vt:lpstr>AMGDT</vt:lpstr>
      <vt:lpstr>Lucida Console</vt:lpstr>
      <vt:lpstr>LucidaSansTypewriter</vt:lpstr>
      <vt:lpstr>Microsoft YaHei</vt:lpstr>
      <vt:lpstr>Arial Unicode MS</vt:lpstr>
      <vt:lpstr>Courier New</vt:lpstr>
      <vt:lpstr>ppt_template_july2002</vt:lpstr>
      <vt:lpstr>Word.Document.8</vt:lpstr>
      <vt:lpstr>Word.Document.8</vt:lpstr>
      <vt:lpstr>Word.Document.8</vt:lpstr>
      <vt:lpstr>Word.Document.8</vt:lpstr>
      <vt:lpstr>Chapters 13-14 - Graphical User Interface Components</vt:lpstr>
      <vt:lpstr>Chapters 13-14 - Graphical User Interface Components</vt:lpstr>
      <vt:lpstr>Chapters 13-14 - Graphical User Interface Components</vt:lpstr>
      <vt:lpstr>13.1  Introduction</vt:lpstr>
      <vt:lpstr>Fig. 13.1	Netscape window with GUI components</vt:lpstr>
      <vt:lpstr>Fig. 13.2  Some basic GUI components</vt:lpstr>
      <vt:lpstr>13.2  Overview of Swing Components</vt:lpstr>
      <vt:lpstr>Fig. 13.3  Common superclasses of many of the Swing components</vt:lpstr>
      <vt:lpstr>13.2  Overview of Swing Components</vt:lpstr>
      <vt:lpstr>13.3  JLabel</vt:lpstr>
      <vt:lpstr>LabelTest.java  Line 8  Line 20  Line 21 </vt:lpstr>
      <vt:lpstr>LabelTest.java  Lines 26-27  Lines 32-37</vt:lpstr>
      <vt:lpstr>LabelTest.java</vt:lpstr>
      <vt:lpstr>13.4  Event Handling</vt:lpstr>
      <vt:lpstr>13.4  Event Handling</vt:lpstr>
      <vt:lpstr>13.5  TextFields</vt:lpstr>
      <vt:lpstr>TextFieldTest.java  Lines 8-9  Line 20  Line 24 </vt:lpstr>
      <vt:lpstr>TextFieldTest.java  Line 30  Line 34  Lines 39-42</vt:lpstr>
      <vt:lpstr>TextFieldTest.java  Line 56  Line 59</vt:lpstr>
      <vt:lpstr>TextFieldTest.java</vt:lpstr>
      <vt:lpstr>TextFieldTest.java</vt:lpstr>
      <vt:lpstr>13.6  How Event Handling Works</vt:lpstr>
      <vt:lpstr>Fig. 13.8  Event registration for JTextField textField1</vt:lpstr>
      <vt:lpstr>13.7  JButton</vt:lpstr>
      <vt:lpstr>ButtonTest.java  Line 8  Line 20  Lines 24-26</vt:lpstr>
      <vt:lpstr>ButtonTest.java  Line 31  Lines 32-33  Line 50</vt:lpstr>
      <vt:lpstr>ButtonTest.java</vt:lpstr>
      <vt:lpstr>13.8  JCheckBox and JRadioButton</vt:lpstr>
      <vt:lpstr>CheckBoxTest.java  Line 9  Line 22</vt:lpstr>
      <vt:lpstr>CheckBoxTest.java  Lines 26 and 29  Lines 34-35</vt:lpstr>
      <vt:lpstr>CheckBoxTest.java  Line 54  Line 65</vt:lpstr>
      <vt:lpstr>CheckBoxTest.java </vt:lpstr>
      <vt:lpstr>RadioButtonTest.java  Lines 10-11  Line 12</vt:lpstr>
      <vt:lpstr>RadioButtonTest.java  Lines 28-35  Lines 41-45</vt:lpstr>
      <vt:lpstr>RadioButtonTest.java  Lines 55-60</vt:lpstr>
      <vt:lpstr>RadioButtonTest.java  Line 83  Line 85</vt:lpstr>
      <vt:lpstr>13.9  JComboBox</vt:lpstr>
      <vt:lpstr>ComboBoxTest.java</vt:lpstr>
      <vt:lpstr>ComboBoxTest.java  Lines 27-28  Line 29  Line 34  Lines 38-39</vt:lpstr>
      <vt:lpstr>ComboBoxTest.java</vt:lpstr>
      <vt:lpstr>13.10  JList</vt:lpstr>
      <vt:lpstr>ListTest.java</vt:lpstr>
      <vt:lpstr>ListTest.java  Line 30  Line 34  Line 38  Line 43  Lines 45-46</vt:lpstr>
      <vt:lpstr>ListTest.java</vt:lpstr>
      <vt:lpstr>13.12  Mouse Event Handling</vt:lpstr>
      <vt:lpstr>Fig. 13.16	MouseListener and MouseMotionListener interface methods</vt:lpstr>
      <vt:lpstr>MouseTracker.java  Lines 20-21</vt:lpstr>
      <vt:lpstr>MouseTracker.java  Line 29  Line 36  Line 43  Line 50</vt:lpstr>
      <vt:lpstr>MouseTracker.java  Line 58  Line 66  Line 73</vt:lpstr>
      <vt:lpstr>MouseTracker.java</vt:lpstr>
      <vt:lpstr>13.13  Adapter Classes</vt:lpstr>
      <vt:lpstr>Fig. 13.18	Event-adapter classes and the interfaces they implement in package java.awt.event</vt:lpstr>
      <vt:lpstr>Painter.java  Line 22</vt:lpstr>
      <vt:lpstr>Painter.java  Line 27  Line 30  Line 51</vt:lpstr>
      <vt:lpstr>Painter.java</vt:lpstr>
      <vt:lpstr>13.14  Key Event Handling</vt:lpstr>
      <vt:lpstr>KeyDemo.java  Line 23</vt:lpstr>
      <vt:lpstr>KeyDemo.java  Line 31  Line 33 and 40  Line 38  Line 45</vt:lpstr>
      <vt:lpstr>KeyDemo.java  Line 57</vt:lpstr>
      <vt:lpstr>KeyDemo.java</vt:lpstr>
      <vt:lpstr>13.15  Layout Managers</vt:lpstr>
      <vt:lpstr>Fig. 13.23	Layout managers</vt:lpstr>
      <vt:lpstr>13.15.1 FlowLayout</vt:lpstr>
      <vt:lpstr>FlowLayoutDemo.java  Lines 17 and 21</vt:lpstr>
      <vt:lpstr>FlowLayoutDemo.java  Line 33  Line 53</vt:lpstr>
      <vt:lpstr>FlowLayoutDemo.java  Line 71</vt:lpstr>
      <vt:lpstr>FlowLayoutDemo.java</vt:lpstr>
      <vt:lpstr>13.15.2  BorderLayout</vt:lpstr>
      <vt:lpstr>13.15.2  BorderLayout</vt:lpstr>
      <vt:lpstr>BorderLayoutDemo.java  Lines 18 and 22</vt:lpstr>
      <vt:lpstr>BorderLayoutDemo.java  Lines 33-37  Lines 50 and 52</vt:lpstr>
      <vt:lpstr>BorderLayoutDemo.java</vt:lpstr>
      <vt:lpstr>BorderLayoutDemo.java</vt:lpstr>
      <vt:lpstr>13.15.3  GridLayout</vt:lpstr>
      <vt:lpstr>GridLayoutDemo.java  Line 21  Line 22</vt:lpstr>
      <vt:lpstr>GridLayoutDemo.java  Lines 46 and 48</vt:lpstr>
      <vt:lpstr>GridLayoutDemo.java</vt:lpstr>
      <vt:lpstr>13.16  Panels</vt:lpstr>
      <vt:lpstr>PanelDemo.java  Line 23</vt:lpstr>
      <vt:lpstr>PanelDemo.java  Line 29  Line 32</vt:lpstr>
      <vt:lpstr>14.2  JTextArea</vt:lpstr>
      <vt:lpstr>TextAreaDemo.java  Line 16  Lines 18-24</vt:lpstr>
      <vt:lpstr>TextAreaDemo.java  Line 36  Lines 44-45</vt:lpstr>
      <vt:lpstr>TextAreaDemo.java</vt:lpstr>
      <vt:lpstr>14.3  Creating a Customized Subclass of JPanel</vt:lpstr>
      <vt:lpstr>CustomPanel.java  Line 8  Line 11  Line 25</vt:lpstr>
      <vt:lpstr>CustomPanelTest.java  Lines 18-19</vt:lpstr>
      <vt:lpstr>CustomPanelTest.java  Line 30  Line 45</vt:lpstr>
      <vt:lpstr>CustomPanelTest.java  Line 54</vt:lpstr>
      <vt:lpstr>14.4  JPanel Subclass that Handles Its Own Events</vt:lpstr>
      <vt:lpstr>SelfContainedPanel.java  Line 16  Lines 23-24</vt:lpstr>
      <vt:lpstr>SelfContainedPanel.java  Lines 30-31  Line 40  Lines 47-48</vt:lpstr>
      <vt:lpstr>SelfContainedPanel.java  Lines 69-70</vt:lpstr>
      <vt:lpstr>SelfContainedPanelTest.java  Lines 17-18</vt:lpstr>
      <vt:lpstr>SelfContainedPanelTest.java  Line 25  Lines 30-41</vt:lpstr>
      <vt:lpstr>SelfContainedPanelTest.java</vt:lpstr>
      <vt:lpstr>14.5  JSlider</vt:lpstr>
      <vt:lpstr>Fig. 14.6  JSlider component with horizontal orientation</vt:lpstr>
      <vt:lpstr>OvalPanel.java  Line 14  Line 18</vt:lpstr>
      <vt:lpstr>OvalPanel.java</vt:lpstr>
      <vt:lpstr>SliderDemo.java  Lines 18-19  Lines 22-23</vt:lpstr>
      <vt:lpstr>SliderDemo.java  Line 28  Line 35</vt:lpstr>
      <vt:lpstr>SliderDemo.java</vt:lpstr>
      <vt:lpstr>14.7  Using Menus with Frames</vt:lpstr>
      <vt:lpstr>14.7  Using Menus with Frames</vt:lpstr>
      <vt:lpstr>MenuTest.java  Line 22</vt:lpstr>
      <vt:lpstr>MenuTest.java  Line 26  Lines 36-38  Line 46</vt:lpstr>
      <vt:lpstr>MenuTest.java  Line 56  Line 64  Line 69</vt:lpstr>
      <vt:lpstr>MenuTest.java  Line 75  Lines 78-79  Line 96</vt:lpstr>
      <vt:lpstr>MenuTest.java  Line 101  Lines 104-105 </vt:lpstr>
      <vt:lpstr>MenuTest.java</vt:lpstr>
      <vt:lpstr>MenuTest.java  Line 163  Lines 168 and 176  Lines 169 and 177-178</vt:lpstr>
      <vt:lpstr>MenuTest.java  Line 192  Lines 197-202</vt:lpstr>
      <vt:lpstr>MenuTest.java</vt:lpstr>
      <vt:lpstr>14.11  JTabbedPane</vt:lpstr>
      <vt:lpstr>JTabbedPaneDemo.java  Line 14  Line20  Line 27</vt:lpstr>
      <vt:lpstr>JTabbedPaneDemo.java  Line 38</vt:lpstr>
      <vt:lpstr>JTabbedPaneDemo.java</vt:lpstr>
      <vt:lpstr>14.14  Discovering Design Patterns: Design Patterns Used in Packages java.awt and javax.swing</vt:lpstr>
      <vt:lpstr>14.14.1 Creational Design Patterns</vt:lpstr>
      <vt:lpstr>14.14.2  Structural Design Patterns</vt:lpstr>
      <vt:lpstr>14.14.2  Structural Design Patterns</vt:lpstr>
      <vt:lpstr>14.14.2  Structural Design Patterns</vt:lpstr>
      <vt:lpstr>Fig. 14.27	Inheritance hierarchy for class JPanel</vt:lpstr>
      <vt:lpstr>14.14.3  Behavioral Design Patterns</vt:lpstr>
      <vt:lpstr>14.14.3  Behavioral Design Patterns</vt:lpstr>
      <vt:lpstr>14.14.3  Behavioral Design Patterns</vt:lpstr>
      <vt:lpstr>Fig. 14.28	Basis for the Observer design pattern</vt:lpstr>
      <vt:lpstr>14.14.3  Behavioral Design Patterns</vt:lpstr>
      <vt:lpstr>14.14.3  Behavioral Design Patterns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Sujoy Datta</cp:lastModifiedBy>
  <cp:revision>127</cp:revision>
  <dcterms:created xsi:type="dcterms:W3CDTF">2024-03-15T20:26:00Z</dcterms:created>
  <dcterms:modified xsi:type="dcterms:W3CDTF">2024-03-21T07:21:09Z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D73593566A83451E9ABB565BC2C83166_13</vt:lpwstr>
  </property>
  <property fmtid="{D5CDD505-2E9C-101B-9397-08002B2CF9AE}" pid="3" name="KSOProductBuildVer">
    <vt:lpwstr>1033-12.2.0.13489</vt:lpwstr>
  </property>
</Properties>
</file>