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2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3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7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4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0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6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5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5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9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6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8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99022"/>
            <a:ext cx="3562350" cy="1790700"/>
          </a:xfrm>
        </p:spPr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450" y="3657600"/>
            <a:ext cx="3390900" cy="1143000"/>
          </a:xfrm>
        </p:spPr>
        <p:txBody>
          <a:bodyPr/>
          <a:lstStyle/>
          <a:p>
            <a:r>
              <a:rPr lang="en-US" dirty="0" smtClean="0"/>
              <a:t>INTRODUCTION TO THE THEORY OF COMPUTATION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3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4172"/>
          </a:xfrm>
        </p:spPr>
        <p:txBody>
          <a:bodyPr>
            <a:normAutofit fontScale="90000"/>
          </a:bodyPr>
          <a:lstStyle/>
          <a:p>
            <a:r>
              <a:rPr lang="en-US" sz="4900" b="1" dirty="0">
                <a:solidFill>
                  <a:schemeClr val="accent5">
                    <a:lumMod val="50000"/>
                  </a:schemeClr>
                </a:solidFill>
              </a:rPr>
              <a:t>Grammars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4000" b="1" dirty="0" smtClean="0">
                <a:solidFill>
                  <a:schemeClr val="accent5">
                    <a:lumMod val="50000"/>
                  </a:schemeClr>
                </a:solidFill>
              </a:rPr>
              <a:t>Derivation of Strings</a:t>
            </a:r>
            <a:endParaRPr lang="en-US" sz="4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0810"/>
            <a:ext cx="7489438" cy="4716153"/>
          </a:xfrm>
        </p:spPr>
        <p:txBody>
          <a:bodyPr>
            <a:normAutofit fontScale="92500"/>
          </a:bodyPr>
          <a:lstStyle/>
          <a:p>
            <a:r>
              <a:rPr lang="en-US" altLang="en-US" dirty="0" smtClean="0"/>
              <a:t>Beginning with the start symbol, strings are derived by repeatedly replacing variable symbols with the expression on the right-hand side of any applicable production </a:t>
            </a:r>
            <a:endParaRPr lang="en-US" altLang="en-US" dirty="0"/>
          </a:p>
          <a:p>
            <a:r>
              <a:rPr lang="en-US" altLang="en-US" dirty="0" smtClean="0"/>
              <a:t>Any applicable production can be used, in arbitrary order, until the string contains no variable symbols.</a:t>
            </a:r>
            <a:endParaRPr lang="en-US" altLang="en-US" i="1" u="sng" dirty="0" smtClean="0"/>
          </a:p>
          <a:p>
            <a:r>
              <a:rPr lang="en-US" altLang="en-US" dirty="0" smtClean="0"/>
              <a:t>Sample derivation using grammar in Example 1.11: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S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en-US" dirty="0" err="1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aSb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  </a:t>
            </a:r>
            <a:r>
              <a:rPr lang="en-US" altLang="en-US" dirty="0" smtClean="0">
                <a:cs typeface="Arial" panose="020B0604020202020204" pitchFamily="34" charset="0"/>
                <a:sym typeface="Symbol" panose="05050102010706020507" pitchFamily="18" charset="2"/>
              </a:rPr>
              <a:t>(applying first production)</a:t>
            </a:r>
            <a:endParaRPr lang="en-US" altLang="en-US" dirty="0" smtClean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 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en-US" dirty="0" err="1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aaSbb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</a:t>
            </a:r>
            <a:r>
              <a:rPr lang="en-US" altLang="en-US" dirty="0" smtClean="0"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applying first production)</a:t>
            </a:r>
            <a:endParaRPr lang="en-US" altLang="en-US" dirty="0" smtClean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  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en-US" dirty="0" err="1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aabb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 </a:t>
            </a:r>
            <a:r>
              <a:rPr lang="en-US" altLang="en-US" dirty="0" smtClean="0"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applying </a:t>
            </a:r>
            <a:r>
              <a:rPr lang="en-US" altLang="en-US" dirty="0" smtClean="0">
                <a:cs typeface="Arial" panose="020B0604020202020204" pitchFamily="34" charset="0"/>
                <a:sym typeface="Symbol" panose="05050102010706020507" pitchFamily="18" charset="2"/>
              </a:rPr>
              <a:t>second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production)</a:t>
            </a:r>
            <a:endParaRPr lang="en-US" alt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dirty="0"/>
          </a:p>
          <a:p>
            <a:pPr>
              <a:buNone/>
            </a:pPr>
            <a:endParaRPr lang="en-US" altLang="en-US" i="1" u="sng" dirty="0"/>
          </a:p>
          <a:p>
            <a:pPr lvl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8619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4172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chemeClr val="accent5">
                    <a:lumMod val="50000"/>
                  </a:schemeClr>
                </a:solidFill>
              </a:rPr>
              <a:t>The Language Generated by a Grammar</a:t>
            </a:r>
            <a:endParaRPr lang="en-US" sz="4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8801"/>
            <a:ext cx="7489438" cy="3891776"/>
          </a:xfrm>
        </p:spPr>
        <p:txBody>
          <a:bodyPr>
            <a:normAutofit/>
          </a:bodyPr>
          <a:lstStyle/>
          <a:p>
            <a:r>
              <a:rPr lang="en-US" altLang="en-US" dirty="0"/>
              <a:t>Def. 1.2: For a given grammar G, </a:t>
            </a:r>
            <a:r>
              <a:rPr lang="en-US" altLang="en-US" u="sng" dirty="0"/>
              <a:t>the language generated by G</a:t>
            </a:r>
            <a:r>
              <a:rPr lang="en-US" altLang="en-US" dirty="0"/>
              <a:t>, L(G), is the set of all strings derived from the </a:t>
            </a:r>
            <a:r>
              <a:rPr lang="en-US" altLang="en-US" dirty="0" smtClean="0"/>
              <a:t>start </a:t>
            </a:r>
            <a:r>
              <a:rPr lang="en-US" altLang="en-US" dirty="0"/>
              <a:t>symbol </a:t>
            </a:r>
          </a:p>
          <a:p>
            <a:r>
              <a:rPr lang="en-US" altLang="en-US" dirty="0"/>
              <a:t>To show a language L is generated by G:</a:t>
            </a:r>
          </a:p>
          <a:p>
            <a:pPr lvl="1"/>
            <a:r>
              <a:rPr lang="en-US" altLang="en-US" dirty="0" smtClean="0"/>
              <a:t>Show every </a:t>
            </a:r>
            <a:r>
              <a:rPr lang="en-US" altLang="en-US" dirty="0"/>
              <a:t>string in L can be generated by G</a:t>
            </a:r>
          </a:p>
          <a:p>
            <a:pPr lvl="1"/>
            <a:r>
              <a:rPr lang="en-US" altLang="en-US" dirty="0" smtClean="0"/>
              <a:t>Show every </a:t>
            </a:r>
            <a:r>
              <a:rPr lang="en-US" altLang="en-US" dirty="0"/>
              <a:t>string generated by L is in G</a:t>
            </a:r>
          </a:p>
          <a:p>
            <a:r>
              <a:rPr lang="en-US" altLang="en-US" dirty="0" smtClean="0"/>
              <a:t>A given language can normally be generated by different grammars</a:t>
            </a:r>
          </a:p>
          <a:p>
            <a:pPr marL="0" indent="0">
              <a:buNone/>
            </a:pPr>
            <a:endParaRPr lang="en-US" altLang="en-US" dirty="0"/>
          </a:p>
          <a:p>
            <a:pPr>
              <a:buNone/>
            </a:pPr>
            <a:endParaRPr lang="en-US" altLang="en-US" i="1" u="sng" dirty="0"/>
          </a:p>
          <a:p>
            <a:pPr lvl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838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4172"/>
          </a:xfrm>
        </p:spPr>
        <p:txBody>
          <a:bodyPr>
            <a:normAutofit/>
          </a:bodyPr>
          <a:lstStyle/>
          <a:p>
            <a:r>
              <a:rPr lang="en-US" sz="4900" b="1" dirty="0" smtClean="0">
                <a:solidFill>
                  <a:schemeClr val="accent5">
                    <a:lumMod val="50000"/>
                  </a:schemeClr>
                </a:solidFill>
              </a:rPr>
              <a:t>Equivalence of Grammars</a:t>
            </a:r>
            <a:endParaRPr lang="en-US" sz="4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0810"/>
            <a:ext cx="6943028" cy="4716153"/>
          </a:xfrm>
        </p:spPr>
        <p:txBody>
          <a:bodyPr>
            <a:normAutofit/>
          </a:bodyPr>
          <a:lstStyle/>
          <a:p>
            <a:r>
              <a:rPr lang="en-US" altLang="en-US" dirty="0"/>
              <a:t>Two grammars are equivalent if they generate the same language</a:t>
            </a:r>
          </a:p>
          <a:p>
            <a:r>
              <a:rPr lang="en-US" altLang="en-US" dirty="0" smtClean="0"/>
              <a:t>For convenience, productions with the same left-hand sides are written on the same line</a:t>
            </a:r>
            <a:endParaRPr lang="en-US" altLang="en-US" i="1" u="sng" dirty="0" smtClean="0"/>
          </a:p>
          <a:p>
            <a:r>
              <a:rPr lang="en-US" altLang="en-US" dirty="0" smtClean="0"/>
              <a:t>Example 1.14: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V = { A, S }, T = { a, b }, and productions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S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aAb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| </a:t>
            </a:r>
            <a:r>
              <a:rPr lang="el-GR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λ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aAb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| </a:t>
            </a:r>
            <a:r>
              <a:rPr lang="el-GR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λ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</a:p>
          <a:p>
            <a:r>
              <a:rPr lang="en-US" altLang="en-US" dirty="0" smtClean="0"/>
              <a:t>The grammars in examples 1.11 and 1.14 can be shown to be equivalent</a:t>
            </a:r>
            <a:endParaRPr lang="en-US" altLang="en-US" i="1" u="sng" dirty="0"/>
          </a:p>
          <a:p>
            <a:pPr marL="0" indent="0">
              <a:buNone/>
            </a:pPr>
            <a:endParaRPr lang="en-US" altLang="en-US" dirty="0"/>
          </a:p>
          <a:p>
            <a:pPr>
              <a:buNone/>
            </a:pPr>
            <a:endParaRPr lang="en-US" altLang="en-US" i="1" u="sng" dirty="0"/>
          </a:p>
          <a:p>
            <a:pPr lvl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213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Automata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3805"/>
            <a:ext cx="7645555" cy="4351338"/>
          </a:xfrm>
        </p:spPr>
        <p:txBody>
          <a:bodyPr>
            <a:normAutofit/>
          </a:bodyPr>
          <a:lstStyle/>
          <a:p>
            <a:r>
              <a:rPr lang="en-US" altLang="en-US" dirty="0"/>
              <a:t>An </a:t>
            </a:r>
            <a:r>
              <a:rPr lang="en-US" altLang="en-US" i="1" u="sng" dirty="0"/>
              <a:t>automaton</a:t>
            </a:r>
            <a:r>
              <a:rPr lang="en-US" altLang="en-US" dirty="0"/>
              <a:t> is an abstract model of a digital computer</a:t>
            </a:r>
          </a:p>
          <a:p>
            <a:r>
              <a:rPr lang="en-US" altLang="en-US" dirty="0"/>
              <a:t>An automaton consists of</a:t>
            </a:r>
          </a:p>
          <a:p>
            <a:pPr lvl="1"/>
            <a:r>
              <a:rPr lang="en-US" altLang="en-US" dirty="0"/>
              <a:t>An input mechanism</a:t>
            </a:r>
          </a:p>
          <a:p>
            <a:pPr lvl="1"/>
            <a:r>
              <a:rPr lang="en-US" altLang="en-US" dirty="0"/>
              <a:t>A control unit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Possibly</a:t>
            </a:r>
            <a:r>
              <a:rPr lang="en-US" altLang="en-US" dirty="0"/>
              <a:t>, a storage mechanism</a:t>
            </a:r>
          </a:p>
          <a:p>
            <a:pPr lvl="1"/>
            <a:r>
              <a:rPr lang="en-US" altLang="en-US" dirty="0"/>
              <a:t>Possibly, an output </a:t>
            </a:r>
            <a:r>
              <a:rPr lang="en-US" altLang="en-US" dirty="0" smtClean="0"/>
              <a:t>mechanism</a:t>
            </a:r>
          </a:p>
          <a:p>
            <a:pPr marL="228600" lvl="1">
              <a:spcBef>
                <a:spcPts val="1000"/>
              </a:spcBef>
            </a:pPr>
            <a:r>
              <a:rPr lang="en-US" altLang="en-US" sz="2800" dirty="0" smtClean="0"/>
              <a:t>Control unit can </a:t>
            </a:r>
            <a:r>
              <a:rPr lang="en-US" altLang="en-US" sz="2800" dirty="0"/>
              <a:t>be in any number of internal </a:t>
            </a:r>
            <a:r>
              <a:rPr lang="en-US" altLang="en-US" sz="2800" i="1" dirty="0" smtClean="0"/>
              <a:t>states</a:t>
            </a:r>
            <a:r>
              <a:rPr lang="en-US" altLang="en-US" sz="2800" dirty="0" smtClean="0"/>
              <a:t>, as determined by a </a:t>
            </a:r>
            <a:r>
              <a:rPr lang="en-US" altLang="en-US" sz="2800" i="1" dirty="0" smtClean="0"/>
              <a:t>next-state</a:t>
            </a:r>
            <a:r>
              <a:rPr lang="en-US" altLang="en-US" sz="2800" dirty="0" smtClean="0"/>
              <a:t> or </a:t>
            </a:r>
            <a:r>
              <a:rPr lang="en-US" altLang="en-US" sz="2800" i="1" dirty="0" smtClean="0"/>
              <a:t>transition</a:t>
            </a:r>
            <a:r>
              <a:rPr lang="en-US" altLang="en-US" sz="2800" dirty="0" smtClean="0"/>
              <a:t> function.</a:t>
            </a:r>
            <a:endParaRPr lang="en-US" altLang="en-US" sz="2800" i="1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258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Diagram of a General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utomaton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27" name="Picture 3" descr="C:\Users\taylor.ferracane\Desktop\Linz PPT Images\1.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1835150"/>
            <a:ext cx="481965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69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4172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chemeClr val="accent5">
                    <a:lumMod val="50000"/>
                  </a:schemeClr>
                </a:solidFill>
              </a:rPr>
              <a:t>Application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4000" b="1" dirty="0" smtClean="0">
                <a:solidFill>
                  <a:schemeClr val="accent5">
                    <a:lumMod val="50000"/>
                  </a:schemeClr>
                </a:solidFill>
              </a:rPr>
              <a:t>Grammars for Programming Languages</a:t>
            </a:r>
            <a:endParaRPr lang="en-US" sz="4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460810"/>
            <a:ext cx="7801673" cy="4716153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The syntax of constructs in a programming language is commonly described with grammars</a:t>
            </a:r>
            <a:endParaRPr lang="en-US" altLang="en-US" dirty="0"/>
          </a:p>
          <a:p>
            <a:r>
              <a:rPr lang="en-US" altLang="en-US" dirty="0" smtClean="0"/>
              <a:t>Assume </a:t>
            </a:r>
            <a:r>
              <a:rPr lang="en-US" altLang="en-US" smtClean="0"/>
              <a:t>that in </a:t>
            </a:r>
            <a:r>
              <a:rPr lang="en-US" altLang="en-US" dirty="0" smtClean="0"/>
              <a:t>a hypothetical programming language, </a:t>
            </a:r>
          </a:p>
          <a:p>
            <a:pPr lvl="1"/>
            <a:r>
              <a:rPr lang="en-US" altLang="en-US" dirty="0" smtClean="0"/>
              <a:t>Identifiers consist of digits and the letters a, b, or c </a:t>
            </a:r>
          </a:p>
          <a:p>
            <a:pPr lvl="1"/>
            <a:r>
              <a:rPr lang="en-US" altLang="en-US" dirty="0" smtClean="0"/>
              <a:t>Identifiers must begin with a letter</a:t>
            </a:r>
            <a:endParaRPr lang="en-US" altLang="en-US" dirty="0"/>
          </a:p>
          <a:p>
            <a:r>
              <a:rPr lang="en-US" altLang="en-US" dirty="0" smtClean="0"/>
              <a:t>Productions for a sample grammar: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&lt;id&gt; 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&lt;letter&gt; &lt;rest&gt;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&lt;rest&gt;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&lt;letter&gt; &lt;rest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&gt; | &lt;digit&gt; &lt;rest&gt; | </a:t>
            </a:r>
            <a:r>
              <a:rPr lang="el-GR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λ</a:t>
            </a:r>
            <a:endParaRPr lang="en-US" altLang="en-US" dirty="0" smtClean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&lt;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letter&gt;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 a | b | c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&lt;digit&gt;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0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|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1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|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2 | 3 | 4 | 5 | 6 | 7 | 8 | 9</a:t>
            </a:r>
            <a:endParaRPr lang="en-US" altLang="en-US" dirty="0"/>
          </a:p>
          <a:p>
            <a:pPr marL="0" indent="0">
              <a:spcBef>
                <a:spcPts val="600"/>
              </a:spcBef>
              <a:buNone/>
            </a:pPr>
            <a:endParaRPr lang="en-US" altLang="en-US" dirty="0"/>
          </a:p>
          <a:p>
            <a:pPr>
              <a:buNone/>
            </a:pPr>
            <a:endParaRPr lang="en-US" altLang="en-US" i="1" u="sng" dirty="0"/>
          </a:p>
          <a:p>
            <a:pPr lvl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620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234" y="365127"/>
            <a:ext cx="8608742" cy="12294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Learning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Objectives</a:t>
            </a:r>
            <a:b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3100" b="1" i="1" dirty="0" smtClean="0">
                <a:solidFill>
                  <a:schemeClr val="accent5">
                    <a:lumMod val="50000"/>
                  </a:schemeClr>
                </a:solidFill>
              </a:rPr>
              <a:t>At the conclusion of the chapter, the student will be able to:</a:t>
            </a:r>
            <a:endParaRPr lang="en-US" sz="31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Define the three basic concepts in the theory of computation: automaton, formal language,  and grammar.</a:t>
            </a:r>
          </a:p>
          <a:p>
            <a:r>
              <a:rPr lang="en-US" dirty="0" smtClean="0"/>
              <a:t>Solve exercises using mathematical techniques and notation learned in previous courses.</a:t>
            </a:r>
          </a:p>
          <a:p>
            <a:r>
              <a:rPr lang="en-US" dirty="0" smtClean="0"/>
              <a:t>Evaluate expressions involving operations on strings.</a:t>
            </a:r>
          </a:p>
          <a:p>
            <a:r>
              <a:rPr lang="en-US" dirty="0" smtClean="0"/>
              <a:t>Evaluate expressions involving operations on languages.</a:t>
            </a:r>
          </a:p>
          <a:p>
            <a:r>
              <a:rPr lang="en-US" dirty="0" smtClean="0"/>
              <a:t>Generate strings from simple grammars.</a:t>
            </a:r>
          </a:p>
          <a:p>
            <a:r>
              <a:rPr lang="en-US" dirty="0" smtClean="0"/>
              <a:t>Construct grammars to generate simple languages.</a:t>
            </a:r>
          </a:p>
          <a:p>
            <a:r>
              <a:rPr lang="en-US" dirty="0" smtClean="0"/>
              <a:t>Describe the essential components of an automaton.</a:t>
            </a:r>
          </a:p>
          <a:p>
            <a:r>
              <a:rPr lang="en-US" dirty="0" smtClean="0"/>
              <a:t>Design grammars to describe simple programming constructs.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0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Theory of Computation</a:t>
            </a:r>
            <a:b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3600" b="1" dirty="0" smtClean="0">
                <a:solidFill>
                  <a:schemeClr val="accent5">
                    <a:lumMod val="50000"/>
                  </a:schemeClr>
                </a:solidFill>
              </a:rPr>
              <a:t>Basic Concepts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u="sng" dirty="0" smtClean="0"/>
              <a:t>Automaton</a:t>
            </a:r>
            <a:r>
              <a:rPr lang="en-US" dirty="0" smtClean="0"/>
              <a:t>: a formal construct that accepts input, produces output, may have some temporary storage, and can make decisions</a:t>
            </a:r>
          </a:p>
          <a:p>
            <a:r>
              <a:rPr lang="en-US" i="1" u="sng" dirty="0" smtClean="0"/>
              <a:t>Formal Language</a:t>
            </a:r>
            <a:r>
              <a:rPr lang="en-US" dirty="0" smtClean="0"/>
              <a:t>: a set of sentences formed from a set of symbols according to formal rules</a:t>
            </a:r>
          </a:p>
          <a:p>
            <a:r>
              <a:rPr lang="en-US" i="1" u="sng" dirty="0" smtClean="0"/>
              <a:t>Grammar</a:t>
            </a:r>
            <a:r>
              <a:rPr lang="en-US" dirty="0" smtClean="0"/>
              <a:t>: a set of rules for generating the sentences in a formal language</a:t>
            </a:r>
          </a:p>
          <a:p>
            <a:pPr marL="0" indent="0">
              <a:buNone/>
            </a:pPr>
            <a:r>
              <a:rPr lang="en-US" dirty="0" smtClean="0"/>
              <a:t>In addition, the theory of computation is concerned with questions of computability (the types of problems computers can solve in principle) and complexity (the types of problems that can solved in practice).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2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Review of Mathematical Preliminaries 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i="1" u="sng" dirty="0" smtClean="0"/>
              <a:t>Sets</a:t>
            </a:r>
            <a:r>
              <a:rPr lang="en-US" dirty="0" smtClean="0"/>
              <a:t>: basic notation, operations (union, intersection, difference, and complementation), disjoint sets, power set, partitions.</a:t>
            </a:r>
          </a:p>
          <a:p>
            <a:r>
              <a:rPr lang="en-US" i="1" u="sng" dirty="0"/>
              <a:t>Functions and Relations</a:t>
            </a:r>
            <a:r>
              <a:rPr lang="en-US" dirty="0" smtClean="0"/>
              <a:t>: domain, range, total function, partial function, order of magnitude, equivalence relations.</a:t>
            </a:r>
          </a:p>
          <a:p>
            <a:r>
              <a:rPr lang="en-US" i="1" u="sng" dirty="0"/>
              <a:t>Graphs and Trees</a:t>
            </a:r>
            <a:r>
              <a:rPr lang="en-US" dirty="0" smtClean="0"/>
              <a:t>: vertices, edges, walk, path, simple path, cycle, loop, root vertex, parent, child, leaves, level, height.</a:t>
            </a:r>
          </a:p>
          <a:p>
            <a:r>
              <a:rPr lang="en-US" i="1" u="sng" dirty="0"/>
              <a:t>Proof Techniques</a:t>
            </a:r>
            <a:r>
              <a:rPr lang="en-US" dirty="0" smtClean="0"/>
              <a:t>: proof by induction and proof by contradiction.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7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Formal Languages</a:t>
            </a:r>
            <a:b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</a:rPr>
              <a:t>Basic Concepts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639587" cy="4351338"/>
          </a:xfrm>
        </p:spPr>
        <p:txBody>
          <a:bodyPr>
            <a:normAutofit lnSpcReduction="10000"/>
          </a:bodyPr>
          <a:lstStyle/>
          <a:p>
            <a:r>
              <a:rPr lang="en-US" altLang="en-US" i="1" u="sng" dirty="0"/>
              <a:t>Alphabet</a:t>
            </a:r>
            <a:r>
              <a:rPr lang="en-US" altLang="en-US" dirty="0"/>
              <a:t>: </a:t>
            </a:r>
            <a:r>
              <a:rPr lang="en-US" altLang="en-US" dirty="0">
                <a:cs typeface="Arial" panose="020B0604020202020204" pitchFamily="34" charset="0"/>
              </a:rPr>
              <a:t>set of </a:t>
            </a:r>
            <a:r>
              <a:rPr lang="en-US" altLang="en-US" dirty="0" smtClean="0">
                <a:cs typeface="Arial" panose="020B0604020202020204" pitchFamily="34" charset="0"/>
              </a:rPr>
              <a:t>symbols, i.e.  </a:t>
            </a:r>
            <a:r>
              <a:rPr lang="el-GR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Σ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= {a, b}</a:t>
            </a:r>
            <a:endParaRPr lang="en-US" alt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en-US" i="1" u="sng" dirty="0"/>
              <a:t>String</a:t>
            </a:r>
            <a:r>
              <a:rPr lang="en-US" altLang="en-US" dirty="0">
                <a:cs typeface="Arial" panose="020B0604020202020204" pitchFamily="34" charset="0"/>
              </a:rPr>
              <a:t>: finite sequence of symbols from </a:t>
            </a:r>
            <a:r>
              <a:rPr lang="el-GR" altLang="en-US" dirty="0" smtClean="0">
                <a:cs typeface="Arial" panose="020B0604020202020204" pitchFamily="34" charset="0"/>
              </a:rPr>
              <a:t>Σ</a:t>
            </a:r>
            <a:r>
              <a:rPr lang="en-US" altLang="en-US" dirty="0" smtClean="0">
                <a:cs typeface="Arial" panose="020B0604020202020204" pitchFamily="34" charset="0"/>
              </a:rPr>
              <a:t>, such as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v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= aba </a:t>
            </a:r>
            <a:r>
              <a:rPr lang="en-US" altLang="en-US" dirty="0" smtClean="0">
                <a:cs typeface="Arial" panose="020B0604020202020204" pitchFamily="34" charset="0"/>
              </a:rPr>
              <a:t>and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w = abaaa</a:t>
            </a:r>
          </a:p>
          <a:p>
            <a:pPr lvl="1"/>
            <a:r>
              <a:rPr lang="en-US" altLang="en-US" dirty="0">
                <a:cs typeface="Arial" panose="020B0604020202020204" pitchFamily="34" charset="0"/>
              </a:rPr>
              <a:t>Empty string (</a:t>
            </a:r>
            <a:r>
              <a:rPr lang="el-GR" altLang="en-US" dirty="0">
                <a:cs typeface="Arial" panose="020B0604020202020204" pitchFamily="34" charset="0"/>
              </a:rPr>
              <a:t>λ</a:t>
            </a:r>
            <a:r>
              <a:rPr lang="en-US" altLang="en-US" dirty="0">
                <a:cs typeface="Arial" panose="020B0604020202020204" pitchFamily="34" charset="0"/>
              </a:rPr>
              <a:t>)</a:t>
            </a:r>
            <a:endParaRPr lang="el-GR" altLang="en-US" dirty="0">
              <a:cs typeface="Arial" panose="020B0604020202020204" pitchFamily="34" charset="0"/>
            </a:endParaRPr>
          </a:p>
          <a:p>
            <a:pPr lvl="1"/>
            <a:r>
              <a:rPr lang="en-US" altLang="en-US" dirty="0">
                <a:cs typeface="Arial" panose="020B0604020202020204" pitchFamily="34" charset="0"/>
              </a:rPr>
              <a:t>Substring, prefix, suffix</a:t>
            </a:r>
          </a:p>
          <a:p>
            <a:r>
              <a:rPr lang="en-US" altLang="en-US" i="1" u="sng" dirty="0"/>
              <a:t>Operations on strings</a:t>
            </a:r>
            <a:r>
              <a:rPr lang="en-US" altLang="en-US" dirty="0"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altLang="en-US" dirty="0" smtClean="0">
                <a:cs typeface="Arial" panose="020B0604020202020204" pitchFamily="34" charset="0"/>
              </a:rPr>
              <a:t>Concatenation: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vw = abaabaaa</a:t>
            </a:r>
          </a:p>
          <a:p>
            <a:pPr lvl="1"/>
            <a:r>
              <a:rPr lang="en-US" altLang="en-US" dirty="0" smtClean="0">
                <a:cs typeface="Arial" panose="020B0604020202020204" pitchFamily="34" charset="0"/>
              </a:rPr>
              <a:t>Reverse: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w</a:t>
            </a:r>
            <a:r>
              <a:rPr lang="en-US" altLang="en-US" baseline="30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R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= aaaba</a:t>
            </a:r>
          </a:p>
          <a:p>
            <a:pPr lvl="1"/>
            <a:r>
              <a:rPr lang="en-US" altLang="en-US" dirty="0" smtClean="0">
                <a:cs typeface="Arial" panose="020B0604020202020204" pitchFamily="34" charset="0"/>
              </a:rPr>
              <a:t>Repetition: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v</a:t>
            </a:r>
            <a:r>
              <a:rPr lang="en-US" altLang="en-US" baseline="30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=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abaaba </a:t>
            </a:r>
            <a:r>
              <a:rPr lang="en-US" altLang="en-US" dirty="0">
                <a:cs typeface="Arial" panose="020B0604020202020204" pitchFamily="34" charset="0"/>
              </a:rPr>
              <a:t>and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v</a:t>
            </a:r>
            <a:r>
              <a:rPr lang="en-US" altLang="en-US" baseline="30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0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= </a:t>
            </a:r>
            <a:r>
              <a:rPr lang="el-GR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λ</a:t>
            </a:r>
            <a:endParaRPr lang="en-US" alt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altLang="en-US" sz="2800" i="1" u="sng" dirty="0"/>
              <a:t>Length of a string:</a:t>
            </a:r>
            <a:r>
              <a:rPr lang="en-US" altLang="en-US" sz="2800" i="1" dirty="0"/>
              <a:t> </a:t>
            </a:r>
            <a:r>
              <a:rPr lang="en-US" altLang="en-US" sz="28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|v| = 3 </a:t>
            </a:r>
            <a:r>
              <a:rPr lang="en-US" altLang="en-US" sz="2800" dirty="0" smtClean="0">
                <a:cs typeface="Arial" panose="020B0604020202020204" pitchFamily="34" charset="0"/>
              </a:rPr>
              <a:t>and </a:t>
            </a:r>
            <a:r>
              <a:rPr lang="en-US" altLang="en-US" sz="28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|</a:t>
            </a:r>
            <a:r>
              <a:rPr lang="el-GR" altLang="en-US" sz="28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λ</a:t>
            </a:r>
            <a:r>
              <a:rPr lang="en-US" altLang="en-US" sz="28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| </a:t>
            </a:r>
            <a:r>
              <a:rPr lang="en-US" altLang="en-US" sz="28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= </a:t>
            </a:r>
            <a:r>
              <a:rPr lang="en-US" altLang="en-US" sz="28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0 </a:t>
            </a:r>
            <a:endParaRPr lang="el-GR" altLang="en-US" sz="28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92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Formal Languages</a:t>
            </a:r>
            <a:b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3600" b="1" dirty="0" smtClean="0">
                <a:solidFill>
                  <a:schemeClr val="accent5">
                    <a:lumMod val="50000"/>
                  </a:schemeClr>
                </a:solidFill>
              </a:rPr>
              <a:t>Definitions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690160" cy="4351338"/>
          </a:xfrm>
        </p:spPr>
        <p:txBody>
          <a:bodyPr>
            <a:normAutofit/>
          </a:bodyPr>
          <a:lstStyle/>
          <a:p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n-US" altLang="en-US" dirty="0">
                <a:cs typeface="Arial" panose="020B0604020202020204" pitchFamily="34" charset="0"/>
              </a:rPr>
              <a:t>* = set of all strings formed by </a:t>
            </a:r>
            <a:r>
              <a:rPr lang="en-US" altLang="en-US" dirty="0" smtClean="0">
                <a:cs typeface="Arial" panose="020B0604020202020204" pitchFamily="34" charset="0"/>
              </a:rPr>
              <a:t>concatenating zero or more symbols </a:t>
            </a:r>
            <a:r>
              <a:rPr lang="en-US" altLang="en-US" dirty="0">
                <a:cs typeface="Arial" panose="020B0604020202020204" pitchFamily="34" charset="0"/>
              </a:rPr>
              <a:t>in 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endParaRPr lang="en-US" altLang="en-US" dirty="0">
              <a:cs typeface="Arial" panose="020B0604020202020204" pitchFamily="34" charset="0"/>
            </a:endParaRPr>
          </a:p>
          <a:p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n-US" altLang="en-US" baseline="30000" dirty="0">
                <a:cs typeface="Arial" panose="020B0604020202020204" pitchFamily="34" charset="0"/>
              </a:rPr>
              <a:t>+ </a:t>
            </a:r>
            <a:r>
              <a:rPr lang="en-US" altLang="en-US" dirty="0">
                <a:cs typeface="Arial" panose="020B0604020202020204" pitchFamily="34" charset="0"/>
              </a:rPr>
              <a:t>= set of all non-empty strings formed by concatenating symbols in 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endParaRPr lang="en-US" altLang="en-US" dirty="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In other words, </a:t>
            </a:r>
            <a:r>
              <a:rPr lang="el-GR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Σ</a:t>
            </a:r>
            <a:r>
              <a:rPr lang="en-US" altLang="en-US" baseline="30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+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 = </a:t>
            </a:r>
            <a:r>
              <a:rPr lang="el-GR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Σ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* - { </a:t>
            </a:r>
            <a:r>
              <a:rPr lang="el-GR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λ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}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A </a:t>
            </a:r>
            <a:r>
              <a:rPr lang="en-US" altLang="en-US" i="1" dirty="0">
                <a:cs typeface="Arial" panose="020B0604020202020204" pitchFamily="34" charset="0"/>
              </a:rPr>
              <a:t>formal language</a:t>
            </a:r>
            <a:r>
              <a:rPr lang="en-US" altLang="en-US" dirty="0">
                <a:cs typeface="Arial" panose="020B0604020202020204" pitchFamily="34" charset="0"/>
              </a:rPr>
              <a:t> is </a:t>
            </a:r>
            <a:r>
              <a:rPr lang="en-US" altLang="en-US" dirty="0" smtClean="0">
                <a:cs typeface="Arial" panose="020B0604020202020204" pitchFamily="34" charset="0"/>
              </a:rPr>
              <a:t>any </a:t>
            </a:r>
            <a:r>
              <a:rPr lang="en-US" altLang="en-US" dirty="0">
                <a:cs typeface="Arial" panose="020B0604020202020204" pitchFamily="34" charset="0"/>
              </a:rPr>
              <a:t>subset of 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n-US" altLang="en-US" dirty="0" smtClean="0">
                <a:cs typeface="Arial" panose="020B0604020202020204" pitchFamily="34" charset="0"/>
              </a:rPr>
              <a:t>*</a:t>
            </a:r>
          </a:p>
          <a:p>
            <a:pPr marL="0" indent="0">
              <a:buNone/>
            </a:pPr>
            <a:r>
              <a:rPr lang="en-US" altLang="en-US" dirty="0" smtClean="0"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Examples: L</a:t>
            </a:r>
            <a:r>
              <a:rPr lang="en-US" altLang="en-US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1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= { </a:t>
            </a:r>
            <a:r>
              <a:rPr lang="en-US" altLang="en-US" dirty="0" err="1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</a:t>
            </a:r>
            <a:r>
              <a:rPr lang="en-US" altLang="en-US" baseline="30000" dirty="0" err="1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n</a:t>
            </a:r>
            <a:r>
              <a:rPr lang="en-US" altLang="en-US" dirty="0" err="1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b</a:t>
            </a:r>
            <a:r>
              <a:rPr lang="en-US" altLang="en-US" baseline="30000" dirty="0" err="1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n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: n ≥ 0 } and L</a:t>
            </a:r>
            <a:r>
              <a:rPr lang="en-US" altLang="en-US" baseline="-25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= { ab, aa }</a:t>
            </a:r>
            <a:endParaRPr lang="en-US" altLang="en-US" dirty="0">
              <a:cs typeface="Arial" panose="020B0604020202020204" pitchFamily="34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A string in a language is also called a </a:t>
            </a:r>
            <a:r>
              <a:rPr lang="en-US" altLang="en-US" i="1" dirty="0">
                <a:cs typeface="Arial" panose="020B0604020202020204" pitchFamily="34" charset="0"/>
              </a:rPr>
              <a:t>sentence </a:t>
            </a:r>
            <a:r>
              <a:rPr lang="en-US" altLang="en-US" dirty="0">
                <a:cs typeface="Arial" panose="020B0604020202020204" pitchFamily="34" charset="0"/>
              </a:rPr>
              <a:t>of the language</a:t>
            </a:r>
          </a:p>
        </p:txBody>
      </p:sp>
    </p:spTree>
    <p:extLst>
      <p:ext uri="{BB962C8B-B14F-4D97-AF65-F5344CB8AC3E}">
        <p14:creationId xmlns:p14="http://schemas.microsoft.com/office/powerpoint/2010/main" val="100858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Formal Languages</a:t>
            </a:r>
            <a:b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3600" b="1" dirty="0" smtClean="0">
                <a:solidFill>
                  <a:schemeClr val="accent5">
                    <a:lumMod val="50000"/>
                  </a:schemeClr>
                </a:solidFill>
              </a:rPr>
              <a:t>Set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accent5">
                    <a:lumMod val="50000"/>
                  </a:schemeClr>
                </a:solidFill>
              </a:rPr>
              <a:t>Operations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70384" cy="4351338"/>
          </a:xfrm>
        </p:spPr>
        <p:txBody>
          <a:bodyPr>
            <a:normAutofit/>
          </a:bodyPr>
          <a:lstStyle/>
          <a:p>
            <a:r>
              <a:rPr lang="en-US" altLang="en-US" dirty="0"/>
              <a:t>A language is a set.  </a:t>
            </a:r>
            <a:r>
              <a:rPr lang="en-US" altLang="en-US" dirty="0" smtClean="0"/>
              <a:t>Therefore, set </a:t>
            </a:r>
            <a:r>
              <a:rPr lang="en-US" altLang="en-US" dirty="0"/>
              <a:t>operations </a:t>
            </a:r>
            <a:r>
              <a:rPr lang="en-US" altLang="en-US" dirty="0" smtClean="0"/>
              <a:t>are defined as usual.  </a:t>
            </a:r>
          </a:p>
          <a:p>
            <a:r>
              <a:rPr lang="en-US" altLang="en-US" dirty="0" smtClean="0"/>
              <a:t>If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L</a:t>
            </a:r>
            <a:r>
              <a:rPr lang="en-US" altLang="en-US" baseline="-25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1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= { </a:t>
            </a:r>
            <a:r>
              <a:rPr lang="en-US" altLang="en-US" dirty="0" err="1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</a:t>
            </a:r>
            <a:r>
              <a:rPr lang="en-US" altLang="en-US" baseline="30000" dirty="0" err="1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n</a:t>
            </a:r>
            <a:r>
              <a:rPr lang="en-US" altLang="en-US" dirty="0" err="1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b</a:t>
            </a:r>
            <a:r>
              <a:rPr lang="en-US" altLang="en-US" baseline="30000" dirty="0" err="1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n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: n ≥ 0 } </a:t>
            </a:r>
            <a:r>
              <a:rPr lang="en-US" altLang="en-US" dirty="0">
                <a:cs typeface="Arial" panose="020B0604020202020204" pitchFamily="34" charset="0"/>
              </a:rPr>
              <a:t>and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L</a:t>
            </a:r>
            <a:r>
              <a:rPr lang="en-US" altLang="en-US" baseline="-25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= { ab,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aa }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Union: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L</a:t>
            </a:r>
            <a:r>
              <a:rPr lang="en-US" altLang="en-US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1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ᴜ</a:t>
            </a:r>
            <a:r>
              <a:rPr lang="en-US" altLang="en-US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L</a:t>
            </a:r>
            <a:r>
              <a:rPr lang="en-US" altLang="en-US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2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= { aa, </a:t>
            </a:r>
            <a:r>
              <a:rPr lang="el-GR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λ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, ab, </a:t>
            </a:r>
            <a:r>
              <a:rPr lang="en-US" altLang="en-US" dirty="0" err="1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aabb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en-US" altLang="en-US" dirty="0" err="1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aaabbb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, … }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Intersection: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L</a:t>
            </a:r>
            <a:r>
              <a:rPr lang="en-US" altLang="en-US" baseline="-25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1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∩</a:t>
            </a:r>
            <a:r>
              <a:rPr lang="en-US" altLang="en-US" baseline="-25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L</a:t>
            </a:r>
            <a:r>
              <a:rPr lang="en-US" altLang="en-US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2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= {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ab }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Difference: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L</a:t>
            </a:r>
            <a:r>
              <a:rPr lang="en-US" altLang="en-US" baseline="-25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1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- L</a:t>
            </a:r>
            <a:r>
              <a:rPr lang="en-US" altLang="en-US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2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=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{ </a:t>
            </a:r>
            <a:r>
              <a:rPr lang="el-GR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λ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en-US" altLang="en-US" dirty="0" err="1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aabb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aaabbb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, …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}  </a:t>
            </a:r>
            <a:endParaRPr lang="en-US" altLang="en-US" u="sng" dirty="0" smtClean="0"/>
          </a:p>
          <a:p>
            <a:pPr lvl="1">
              <a:lnSpc>
                <a:spcPct val="100000"/>
              </a:lnSpc>
            </a:pPr>
            <a:r>
              <a:rPr lang="en-US" altLang="en-US" dirty="0" smtClean="0"/>
              <a:t>Complement: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L</a:t>
            </a:r>
            <a:r>
              <a:rPr lang="en-US" altLang="en-US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en-US" altLang="en-US" dirty="0" smtClean="0"/>
              <a:t>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=</a:t>
            </a:r>
            <a:r>
              <a:rPr lang="en-US" altLang="en-US" dirty="0" smtClean="0"/>
              <a:t> </a:t>
            </a:r>
            <a:r>
              <a:rPr lang="el-GR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Σ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* - {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ab, aa }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Practice: Find L</a:t>
            </a:r>
            <a:r>
              <a:rPr lang="en-US" altLang="en-US" baseline="-25000" dirty="0"/>
              <a:t>2</a:t>
            </a:r>
            <a:r>
              <a:rPr lang="en-US" altLang="en-US" dirty="0"/>
              <a:t> – </a:t>
            </a:r>
            <a:r>
              <a:rPr lang="en-US" altLang="en-US" dirty="0" smtClean="0"/>
              <a:t>L</a:t>
            </a:r>
            <a:r>
              <a:rPr lang="en-US" altLang="en-US" baseline="-25000" dirty="0" smtClean="0"/>
              <a:t>1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125790" y="4436001"/>
            <a:ext cx="189571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75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Formal Languages</a:t>
            </a:r>
            <a:b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3600" b="1" dirty="0" smtClean="0">
                <a:solidFill>
                  <a:schemeClr val="accent5">
                    <a:lumMod val="50000"/>
                  </a:schemeClr>
                </a:solidFill>
              </a:rPr>
              <a:t>Other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accent5">
                    <a:lumMod val="50000"/>
                  </a:schemeClr>
                </a:solidFill>
              </a:rPr>
              <a:t>Operations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99" y="1825625"/>
            <a:ext cx="8691513" cy="4351338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New languages can be produced by reversing all strings in a language, concatenating strings from two languages, and concatenating strings from the same language.</a:t>
            </a:r>
          </a:p>
          <a:p>
            <a:r>
              <a:rPr lang="en-US" altLang="en-US" dirty="0" smtClean="0"/>
              <a:t>If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L</a:t>
            </a:r>
            <a:r>
              <a:rPr lang="en-US" altLang="en-US" baseline="-25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1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= { </a:t>
            </a:r>
            <a:r>
              <a:rPr lang="en-US" altLang="en-US" dirty="0" err="1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</a:t>
            </a:r>
            <a:r>
              <a:rPr lang="en-US" altLang="en-US" baseline="30000" dirty="0" err="1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n</a:t>
            </a:r>
            <a:r>
              <a:rPr lang="en-US" altLang="en-US" dirty="0" err="1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b</a:t>
            </a:r>
            <a:r>
              <a:rPr lang="en-US" altLang="en-US" baseline="30000" dirty="0" err="1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n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: n ≥ 0 } </a:t>
            </a:r>
            <a:r>
              <a:rPr lang="en-US" altLang="en-US" dirty="0">
                <a:cs typeface="Arial" panose="020B0604020202020204" pitchFamily="34" charset="0"/>
              </a:rPr>
              <a:t>and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L</a:t>
            </a:r>
            <a:r>
              <a:rPr lang="en-US" altLang="en-US" baseline="-25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= { ab,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aa }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Reverse: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L</a:t>
            </a:r>
            <a:r>
              <a:rPr lang="en-US" altLang="en-US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en-US" altLang="en-US" baseline="30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R</a:t>
            </a:r>
            <a:r>
              <a:rPr lang="en-US" altLang="en-US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= { </a:t>
            </a:r>
            <a:r>
              <a:rPr lang="en-US" altLang="en-US" dirty="0" err="1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ba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, aa }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Concatenation: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L</a:t>
            </a:r>
            <a:r>
              <a:rPr lang="en-US" altLang="en-US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1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L</a:t>
            </a:r>
            <a:r>
              <a:rPr lang="en-US" altLang="en-US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2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= {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ab, aa, </a:t>
            </a:r>
            <a:r>
              <a:rPr lang="en-US" altLang="en-US" dirty="0" err="1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abab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en-US" altLang="en-US" dirty="0" err="1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abaa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en-US" altLang="en-US" dirty="0" err="1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aabbab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en-US" altLang="en-US" dirty="0" err="1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aabbaa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, … }</a:t>
            </a:r>
            <a:endParaRPr lang="en-US" altLang="en-US" dirty="0" smtClean="0"/>
          </a:p>
          <a:p>
            <a:pPr marL="457200" lvl="1" indent="0">
              <a:buNone/>
            </a:pPr>
            <a:r>
              <a:rPr lang="en-US" altLang="en-US" dirty="0" smtClean="0"/>
              <a:t>    The concatenation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L</a:t>
            </a:r>
            <a:r>
              <a:rPr lang="en-US" altLang="en-US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L</a:t>
            </a:r>
            <a:r>
              <a:rPr lang="en-US" altLang="en-US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2 </a:t>
            </a:r>
            <a:r>
              <a:rPr lang="en-US" altLang="en-US" dirty="0" smtClean="0"/>
              <a:t>or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L</a:t>
            </a:r>
            <a:r>
              <a:rPr lang="en-US" altLang="en-US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en-US" altLang="en-US" baseline="30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en-US" altLang="en-US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=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{ </a:t>
            </a:r>
            <a:r>
              <a:rPr lang="en-US" altLang="en-US" dirty="0" err="1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abab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en-US" altLang="en-US" dirty="0" err="1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abaa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en-US" altLang="en-US" dirty="0" err="1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aaab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en-US" altLang="en-US" dirty="0" err="1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aaaa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}  </a:t>
            </a:r>
            <a:endParaRPr lang="en-US" altLang="en-US" u="sng" dirty="0" smtClean="0"/>
          </a:p>
          <a:p>
            <a:pPr lvl="1">
              <a:lnSpc>
                <a:spcPct val="100000"/>
              </a:lnSpc>
            </a:pPr>
            <a:r>
              <a:rPr lang="en-US" altLang="en-US" dirty="0" smtClean="0"/>
              <a:t>Star-Closure: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L</a:t>
            </a:r>
            <a:r>
              <a:rPr lang="en-US" altLang="en-US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* = L</a:t>
            </a:r>
            <a:r>
              <a:rPr lang="en-US" altLang="en-US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en-US" altLang="en-US" baseline="30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0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ᴜ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L</a:t>
            </a:r>
            <a:r>
              <a:rPr lang="en-US" altLang="en-US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en-US" altLang="en-US" baseline="30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1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ᴜ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L</a:t>
            </a:r>
            <a:r>
              <a:rPr lang="en-US" altLang="en-US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en-US" altLang="en-US" baseline="30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2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ᴜ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L</a:t>
            </a:r>
            <a:r>
              <a:rPr lang="en-US" altLang="en-US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en-US" altLang="en-US" baseline="30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3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ᴜ …</a:t>
            </a:r>
          </a:p>
          <a:p>
            <a:pPr lvl="1">
              <a:lnSpc>
                <a:spcPct val="100000"/>
              </a:lnSpc>
            </a:pPr>
            <a:r>
              <a:rPr lang="en-US" altLang="en-US" dirty="0" smtClean="0"/>
              <a:t>Positive Closure</a:t>
            </a:r>
            <a:r>
              <a:rPr lang="en-US" altLang="en-US" dirty="0"/>
              <a:t>: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L</a:t>
            </a:r>
            <a:r>
              <a:rPr lang="en-US" altLang="en-US" baseline="-250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en-US" altLang="en-US" baseline="30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+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= L</a:t>
            </a:r>
            <a:r>
              <a:rPr lang="en-US" altLang="en-US" baseline="-25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en-US" altLang="en-US" baseline="30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1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ᴜ L</a:t>
            </a:r>
            <a:r>
              <a:rPr lang="en-US" altLang="en-US" baseline="-25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en-US" altLang="en-US" baseline="30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2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ᴜ L</a:t>
            </a:r>
            <a:r>
              <a:rPr lang="en-US" altLang="en-US" baseline="-25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en-US" altLang="en-US" baseline="30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3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ᴜ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…</a:t>
            </a:r>
          </a:p>
          <a:p>
            <a:r>
              <a:rPr lang="en-US" altLang="en-US" dirty="0"/>
              <a:t>Practice: Find </a:t>
            </a:r>
            <a:r>
              <a:rPr lang="en-US" altLang="en-US" dirty="0" smtClean="0"/>
              <a:t>(L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dirty="0"/>
              <a:t>– </a:t>
            </a:r>
            <a:r>
              <a:rPr lang="en-US" altLang="en-US" dirty="0" smtClean="0"/>
              <a:t>L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)</a:t>
            </a:r>
            <a:r>
              <a:rPr lang="en-US" altLang="en-US" baseline="30000" dirty="0" smtClean="0"/>
              <a:t>R</a:t>
            </a:r>
            <a:endParaRPr lang="en-US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33108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4172"/>
          </a:xfrm>
        </p:spPr>
        <p:txBody>
          <a:bodyPr>
            <a:normAutofit fontScale="90000"/>
          </a:bodyPr>
          <a:lstStyle/>
          <a:p>
            <a:r>
              <a:rPr lang="en-US" sz="4900" b="1" dirty="0">
                <a:solidFill>
                  <a:schemeClr val="accent5">
                    <a:lumMod val="50000"/>
                  </a:schemeClr>
                </a:solidFill>
              </a:rPr>
              <a:t>Grammars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4000" b="1" dirty="0" smtClean="0">
                <a:solidFill>
                  <a:schemeClr val="accent5">
                    <a:lumMod val="50000"/>
                  </a:schemeClr>
                </a:solidFill>
              </a:rPr>
              <a:t>Definition</a:t>
            </a:r>
            <a:endParaRPr lang="en-US" sz="4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460810"/>
            <a:ext cx="7356251" cy="4716153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Precise </a:t>
            </a:r>
            <a:r>
              <a:rPr lang="en-US" altLang="en-US" dirty="0"/>
              <a:t>mechanism to describe the strings in a language</a:t>
            </a:r>
          </a:p>
          <a:p>
            <a:r>
              <a:rPr lang="en-US" altLang="en-US" dirty="0"/>
              <a:t>Def. 1.1: A grammar G consists of:</a:t>
            </a:r>
          </a:p>
          <a:p>
            <a:pPr lvl="1">
              <a:buNone/>
            </a:pPr>
            <a:r>
              <a:rPr lang="en-US" altLang="en-US" dirty="0"/>
              <a:t>V: a </a:t>
            </a:r>
            <a:r>
              <a:rPr lang="en-US" altLang="en-US" dirty="0" smtClean="0"/>
              <a:t>finite set </a:t>
            </a:r>
            <a:r>
              <a:rPr lang="en-US" altLang="en-US" dirty="0"/>
              <a:t>of </a:t>
            </a:r>
            <a:r>
              <a:rPr lang="en-US" altLang="en-US" i="1" u="sng" dirty="0" smtClean="0"/>
              <a:t>variable</a:t>
            </a:r>
            <a:r>
              <a:rPr lang="en-US" altLang="en-US" dirty="0" smtClean="0"/>
              <a:t> </a:t>
            </a:r>
            <a:r>
              <a:rPr lang="en-US" altLang="en-US" dirty="0"/>
              <a:t>or </a:t>
            </a:r>
            <a:r>
              <a:rPr lang="en-US" altLang="en-US" dirty="0" smtClean="0"/>
              <a:t>non-terminal </a:t>
            </a:r>
            <a:r>
              <a:rPr lang="en-US" altLang="en-US" dirty="0"/>
              <a:t>symbols</a:t>
            </a:r>
          </a:p>
          <a:p>
            <a:pPr lvl="1">
              <a:buNone/>
            </a:pPr>
            <a:r>
              <a:rPr lang="en-US" altLang="en-US" dirty="0"/>
              <a:t>T: a </a:t>
            </a:r>
            <a:r>
              <a:rPr lang="en-US" altLang="en-US" dirty="0" smtClean="0"/>
              <a:t>finite set </a:t>
            </a:r>
            <a:r>
              <a:rPr lang="en-US" altLang="en-US" dirty="0"/>
              <a:t>of </a:t>
            </a:r>
            <a:r>
              <a:rPr lang="en-US" altLang="en-US" i="1" u="sng" dirty="0" smtClean="0"/>
              <a:t>terminal</a:t>
            </a:r>
            <a:r>
              <a:rPr lang="en-US" altLang="en-US" dirty="0" smtClean="0"/>
              <a:t> </a:t>
            </a:r>
            <a:r>
              <a:rPr lang="en-US" altLang="en-US" dirty="0"/>
              <a:t>symbols</a:t>
            </a:r>
          </a:p>
          <a:p>
            <a:pPr lvl="1">
              <a:buNone/>
            </a:pPr>
            <a:r>
              <a:rPr lang="en-US" altLang="en-US" dirty="0"/>
              <a:t>S: a </a:t>
            </a:r>
            <a:r>
              <a:rPr lang="en-US" altLang="en-US" dirty="0" smtClean="0"/>
              <a:t>variable </a:t>
            </a:r>
            <a:r>
              <a:rPr lang="en-US" altLang="en-US" dirty="0"/>
              <a:t>called the </a:t>
            </a:r>
            <a:r>
              <a:rPr lang="en-US" altLang="en-US" i="1" u="sng" dirty="0" smtClean="0"/>
              <a:t>start</a:t>
            </a:r>
            <a:r>
              <a:rPr lang="en-US" altLang="en-US" dirty="0" smtClean="0"/>
              <a:t> </a:t>
            </a:r>
            <a:r>
              <a:rPr lang="en-US" altLang="en-US" dirty="0"/>
              <a:t>symbol</a:t>
            </a:r>
          </a:p>
          <a:p>
            <a:pPr lvl="1">
              <a:buNone/>
            </a:pPr>
            <a:r>
              <a:rPr lang="en-US" altLang="en-US" dirty="0"/>
              <a:t>P: a set of </a:t>
            </a:r>
            <a:r>
              <a:rPr lang="en-US" altLang="en-US" i="1" u="sng" dirty="0" smtClean="0"/>
              <a:t>productions</a:t>
            </a:r>
          </a:p>
          <a:p>
            <a:r>
              <a:rPr lang="en-US" altLang="en-US" dirty="0" smtClean="0"/>
              <a:t>Example 1.11: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V = { S } 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T = { a, b }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P = { S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aSb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, S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l-GR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λ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}</a:t>
            </a:r>
            <a:endParaRPr lang="en-US" alt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dirty="0"/>
          </a:p>
          <a:p>
            <a:pPr>
              <a:buNone/>
            </a:pPr>
            <a:endParaRPr lang="en-US" altLang="en-US" i="1" u="sng" dirty="0"/>
          </a:p>
          <a:p>
            <a:pPr lvl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010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</TotalTime>
  <Words>977</Words>
  <Application>Microsoft Office PowerPoint</Application>
  <PresentationFormat>On-screen Show (4:3)</PresentationFormat>
  <Paragraphs>111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Chapter 1</vt:lpstr>
      <vt:lpstr>Learning Objectives At the conclusion of the chapter, the student will be able to:</vt:lpstr>
      <vt:lpstr>Theory of Computation Basic Concepts</vt:lpstr>
      <vt:lpstr>Review of Mathematical Preliminaries </vt:lpstr>
      <vt:lpstr>Formal Languages Basic Concepts</vt:lpstr>
      <vt:lpstr>Formal Languages Definitions</vt:lpstr>
      <vt:lpstr>Formal Languages Set Operations</vt:lpstr>
      <vt:lpstr>Formal Languages Other Operations</vt:lpstr>
      <vt:lpstr>Grammars Definition</vt:lpstr>
      <vt:lpstr>Grammars Derivation of Strings</vt:lpstr>
      <vt:lpstr>The Language Generated by a Grammar</vt:lpstr>
      <vt:lpstr>Equivalence of Grammars</vt:lpstr>
      <vt:lpstr>Automata</vt:lpstr>
      <vt:lpstr>Diagram of a General Automaton</vt:lpstr>
      <vt:lpstr>Application Grammars for Programming Languages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Jose Cordova</dc:creator>
  <cp:lastModifiedBy>Taylor Ferracane</cp:lastModifiedBy>
  <cp:revision>40</cp:revision>
  <dcterms:created xsi:type="dcterms:W3CDTF">2015-12-11T23:22:52Z</dcterms:created>
  <dcterms:modified xsi:type="dcterms:W3CDTF">2016-01-15T14:12:39Z</dcterms:modified>
</cp:coreProperties>
</file>