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390900" cy="1143000"/>
          </a:xfrm>
        </p:spPr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FA Example 2.7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91604" cy="28880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Example </a:t>
            </a:r>
            <a:r>
              <a:rPr lang="en-US" dirty="0" smtClean="0"/>
              <a:t>2.7 shows a nondeterministic fa in which there are two transitions labeled a out of state q</a:t>
            </a:r>
            <a:r>
              <a:rPr lang="en-US" baseline="-25000" dirty="0" smtClean="0"/>
              <a:t>0</a:t>
            </a:r>
            <a:endParaRPr lang="en-US" baseline="-25000" dirty="0"/>
          </a:p>
          <a:p>
            <a:pPr>
              <a:defRPr/>
            </a:pPr>
            <a:r>
              <a:rPr lang="en-US" dirty="0" smtClean="0"/>
              <a:t>More precisely,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4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endParaRPr lang="en-US" dirty="0"/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3074" name="Picture 2" descr="C:\Users\taylor.ferracane\Desktop\Linz PPT Images\2.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55" y="3625539"/>
            <a:ext cx="4593891" cy="26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FA Example 2.8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91604" cy="28880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3000" dirty="0"/>
              <a:t>Example </a:t>
            </a:r>
            <a:r>
              <a:rPr lang="en-US" sz="3000" dirty="0" smtClean="0"/>
              <a:t>2.8 shows a nondeterministic fa which contains both a </a:t>
            </a:r>
            <a:r>
              <a:rPr lang="en-US" altLang="en-US" sz="3000" dirty="0" smtClean="0">
                <a:sym typeface="Symbol" panose="05050102010706020507" pitchFamily="18" charset="2"/>
              </a:rPr>
              <a:t>-transition as well as undefined transitions</a:t>
            </a:r>
            <a:endParaRPr lang="en-US" sz="3000" baseline="-25000" dirty="0"/>
          </a:p>
          <a:p>
            <a:pPr>
              <a:defRPr/>
            </a:pPr>
            <a:r>
              <a:rPr lang="en-US" sz="3000" dirty="0" smtClean="0"/>
              <a:t>More precisely, </a:t>
            </a:r>
            <a:r>
              <a:rPr lang="el-GR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sz="3000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sz="3000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sz="3000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r>
              <a:rPr lang="en-US" altLang="en-US" sz="3000" dirty="0" smtClean="0">
                <a:sym typeface="Symbol" panose="05050102010706020507" pitchFamily="18" charset="2"/>
              </a:rPr>
              <a:t>and </a:t>
            </a:r>
            <a:r>
              <a:rPr lang="el-GR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sz="3000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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endParaRPr lang="en-US" sz="3000" dirty="0" smtClean="0"/>
          </a:p>
          <a:p>
            <a:pPr marL="0" indent="0">
              <a:buNone/>
              <a:defRPr/>
            </a:pPr>
            <a:endParaRPr lang="en-US" i="1" dirty="0" smtClean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7170" name="Picture 2" descr="C:\Users\taylor.ferracane\Desktop\Linz PPT Images\2.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16" y="4188994"/>
            <a:ext cx="4591969" cy="19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9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Language Accepted by 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FA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8335046" cy="454624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For a given nfa, </a:t>
            </a:r>
            <a:r>
              <a:rPr lang="en-US" dirty="0"/>
              <a:t>the </a:t>
            </a:r>
            <a:r>
              <a:rPr lang="en-US" dirty="0" smtClean="0"/>
              <a:t>value of the extended </a:t>
            </a:r>
            <a:r>
              <a:rPr lang="en-US" dirty="0"/>
              <a:t>transition function 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>
                <a:cs typeface="Arial" charset="0"/>
              </a:rPr>
              <a:t>*(q</a:t>
            </a:r>
            <a:r>
              <a:rPr lang="en-US" baseline="-25000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, w)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the set of all possible states for the control unit after processing w, having started </a:t>
            </a:r>
            <a:r>
              <a:rPr lang="en-US" dirty="0">
                <a:cs typeface="Arial" charset="0"/>
              </a:rPr>
              <a:t>in q</a:t>
            </a:r>
            <a:r>
              <a:rPr lang="en-US" baseline="-25000" dirty="0">
                <a:cs typeface="Arial" charset="0"/>
              </a:rPr>
              <a:t>i</a:t>
            </a:r>
            <a:endParaRPr lang="en-US" dirty="0" smtClean="0">
              <a:cs typeface="Arial" charset="0"/>
            </a:endParaRPr>
          </a:p>
          <a:p>
            <a:pPr>
              <a:defRPr/>
            </a:pPr>
            <a:r>
              <a:rPr lang="en-US" dirty="0" smtClean="0"/>
              <a:t>Sample values of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* </a:t>
            </a:r>
            <a:r>
              <a:rPr lang="en-US" dirty="0" smtClean="0">
                <a:cs typeface="Arial" charset="0"/>
              </a:rPr>
              <a:t>f</a:t>
            </a:r>
            <a:r>
              <a:rPr lang="en-US" dirty="0" smtClean="0"/>
              <a:t>or the nfa in example 2.8: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*(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10)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*(q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101)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</a:p>
          <a:p>
            <a:pPr>
              <a:defRPr/>
            </a:pPr>
            <a:r>
              <a:rPr lang="en-US" dirty="0" smtClean="0"/>
              <a:t>A string w is accepted if</a:t>
            </a:r>
            <a:r>
              <a:rPr lang="en-US" i="1" dirty="0" smtClean="0"/>
              <a:t>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*(</a:t>
            </a:r>
            <a:r>
              <a:rPr lang="en-US" dirty="0" smtClean="0">
                <a:cs typeface="Arial" charset="0"/>
              </a:rPr>
              <a:t>q</a:t>
            </a:r>
            <a:r>
              <a:rPr lang="en-US" baseline="-25000" dirty="0" smtClean="0">
                <a:cs typeface="Arial" charset="0"/>
              </a:rPr>
              <a:t>0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>
                <a:cs typeface="Arial" charset="0"/>
              </a:rPr>
              <a:t>w</a:t>
            </a:r>
            <a:r>
              <a:rPr lang="en-US" dirty="0" smtClean="0">
                <a:cs typeface="Arial" charset="0"/>
              </a:rPr>
              <a:t>) contains a final state. In the example above, 10 would be accepted but 101 would be rejected.</a:t>
            </a:r>
          </a:p>
          <a:p>
            <a:pPr>
              <a:defRPr/>
            </a:pPr>
            <a:r>
              <a:rPr lang="en-US" dirty="0" smtClean="0"/>
              <a:t>As is the case with dfa, </a:t>
            </a:r>
            <a:r>
              <a:rPr lang="en-US" i="1" dirty="0"/>
              <a:t>t</a:t>
            </a:r>
            <a:r>
              <a:rPr lang="en-US" i="1" dirty="0" smtClean="0"/>
              <a:t>he language accepted by a nondeterministic fa</a:t>
            </a:r>
            <a:r>
              <a:rPr lang="en-US" dirty="0" smtClean="0"/>
              <a:t> M is the set of all accepted strings.  The machine in example 2.8 accepts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(10)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n ≥ 0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35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Equivalence of Deterministic and Nondeterministic Finite Accepters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91604" cy="417593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Does </a:t>
            </a:r>
            <a:r>
              <a:rPr lang="en-US" sz="3200" dirty="0"/>
              <a:t>nondeterminism make it possible </a:t>
            </a:r>
            <a:r>
              <a:rPr lang="en-US" sz="3200" dirty="0" smtClean="0"/>
              <a:t>to </a:t>
            </a:r>
            <a:r>
              <a:rPr lang="en-US" sz="3200" dirty="0"/>
              <a:t>accept languages </a:t>
            </a:r>
            <a:r>
              <a:rPr lang="en-US" sz="3200" dirty="0" smtClean="0"/>
              <a:t>that deterministic fa </a:t>
            </a:r>
            <a:r>
              <a:rPr lang="en-US" sz="3200" dirty="0"/>
              <a:t>cannot recognize?</a:t>
            </a:r>
          </a:p>
          <a:p>
            <a:pPr>
              <a:defRPr/>
            </a:pPr>
            <a:r>
              <a:rPr lang="en-US" sz="3200" dirty="0" smtClean="0"/>
              <a:t>As it turns out, per Theorem </a:t>
            </a:r>
            <a:r>
              <a:rPr lang="en-US" sz="3200" dirty="0"/>
              <a:t>2.2: For </a:t>
            </a:r>
            <a:r>
              <a:rPr lang="en-US" sz="3200" u="sng" dirty="0"/>
              <a:t>any</a:t>
            </a:r>
            <a:r>
              <a:rPr lang="en-US" sz="3200" dirty="0"/>
              <a:t> nondeterministic finite </a:t>
            </a:r>
            <a:r>
              <a:rPr lang="en-US" sz="3200" dirty="0" smtClean="0"/>
              <a:t>accepter, </a:t>
            </a:r>
            <a:r>
              <a:rPr lang="en-US" sz="3200" dirty="0"/>
              <a:t>there is an equivalent </a:t>
            </a:r>
            <a:r>
              <a:rPr lang="en-US" sz="3200" dirty="0" smtClean="0"/>
              <a:t>deterministic finite accepter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Therefore, every language accepted by </a:t>
            </a:r>
            <a:r>
              <a:rPr lang="en-US" sz="3200" dirty="0" smtClean="0"/>
              <a:t>a </a:t>
            </a:r>
            <a:r>
              <a:rPr lang="en-US" sz="3200" dirty="0"/>
              <a:t>nondeterministic finite accepter</a:t>
            </a:r>
            <a:r>
              <a:rPr lang="en-US" sz="3200" dirty="0" smtClean="0"/>
              <a:t> </a:t>
            </a:r>
            <a:r>
              <a:rPr lang="en-US" sz="3200" dirty="0"/>
              <a:t>is regular</a:t>
            </a:r>
          </a:p>
          <a:p>
            <a:pPr>
              <a:defRPr/>
            </a:pPr>
            <a:r>
              <a:rPr lang="en-US" sz="3200" dirty="0"/>
              <a:t>To prove theorem 2.2, a </a:t>
            </a:r>
            <a:r>
              <a:rPr lang="en-US" sz="3200" i="1" dirty="0"/>
              <a:t>constructive proof</a:t>
            </a:r>
            <a:r>
              <a:rPr lang="en-US" sz="3200" dirty="0"/>
              <a:t> is given.  The algorithm outlines the steps to follow when building a </a:t>
            </a:r>
            <a:r>
              <a:rPr lang="en-US" sz="3200" dirty="0" smtClean="0"/>
              <a:t>dfa </a:t>
            </a:r>
            <a:r>
              <a:rPr lang="en-US" sz="3200" dirty="0"/>
              <a:t>equivalent to a particular </a:t>
            </a:r>
            <a:r>
              <a:rPr lang="en-US" sz="3200" dirty="0" smtClean="0"/>
              <a:t>nfa</a:t>
            </a:r>
            <a:endParaRPr lang="en-US" sz="3200" u="sng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94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39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Procedure: nfa-to-dfa Conversion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285"/>
            <a:ext cx="8091604" cy="4752302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Beginning with the start state, define input transitions for the </a:t>
            </a:r>
            <a:r>
              <a:rPr lang="en-US" sz="2400" dirty="0" smtClean="0"/>
              <a:t>dfa </a:t>
            </a:r>
            <a:r>
              <a:rPr lang="en-US" sz="2400" dirty="0"/>
              <a:t>as follows: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sz="2000" dirty="0"/>
              <a:t>If the </a:t>
            </a:r>
            <a:r>
              <a:rPr lang="en-US" sz="2000" dirty="0" smtClean="0"/>
              <a:t>nfa </a:t>
            </a:r>
            <a:r>
              <a:rPr lang="en-US" sz="2000" dirty="0"/>
              <a:t>input transition leads to a single state, replicate for the </a:t>
            </a:r>
            <a:r>
              <a:rPr lang="en-US" sz="2000" dirty="0" smtClean="0"/>
              <a:t>dfa</a:t>
            </a:r>
            <a:endParaRPr lang="en-US" sz="2000" dirty="0"/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sz="2000" dirty="0"/>
              <a:t>If the </a:t>
            </a:r>
            <a:r>
              <a:rPr lang="en-US" sz="2000" dirty="0" smtClean="0"/>
              <a:t>nfa </a:t>
            </a:r>
            <a:r>
              <a:rPr lang="en-US" sz="2000" dirty="0"/>
              <a:t>input transition leads to more than one state, create a new state in the </a:t>
            </a:r>
            <a:r>
              <a:rPr lang="en-US" sz="2000" dirty="0" smtClean="0"/>
              <a:t>dfa </a:t>
            </a:r>
            <a:r>
              <a:rPr lang="en-US" sz="2000" dirty="0"/>
              <a:t>labeled </a:t>
            </a:r>
            <a:r>
              <a:rPr lang="en-US" sz="2000" dirty="0" smtClean="0"/>
              <a:t>{ q</a:t>
            </a:r>
            <a:r>
              <a:rPr lang="en-US" sz="2000" baseline="-25000" dirty="0" smtClean="0"/>
              <a:t>i</a:t>
            </a:r>
            <a:r>
              <a:rPr lang="en-US" sz="2000" dirty="0"/>
              <a:t>, ..., q</a:t>
            </a:r>
            <a:r>
              <a:rPr lang="en-US" sz="2000" baseline="-25000" dirty="0"/>
              <a:t>j</a:t>
            </a:r>
            <a:r>
              <a:rPr lang="en-US" sz="2000" dirty="0"/>
              <a:t> }, where q</a:t>
            </a:r>
            <a:r>
              <a:rPr lang="en-US" sz="2000" baseline="-25000" dirty="0"/>
              <a:t>i</a:t>
            </a:r>
            <a:r>
              <a:rPr lang="en-US" sz="2000" dirty="0" smtClean="0"/>
              <a:t>, </a:t>
            </a:r>
            <a:r>
              <a:rPr lang="en-US" sz="2000" dirty="0"/>
              <a:t>..., q</a:t>
            </a:r>
            <a:r>
              <a:rPr lang="en-US" sz="2000" baseline="-25000" dirty="0"/>
              <a:t>j</a:t>
            </a:r>
            <a:r>
              <a:rPr lang="en-US" sz="2000" dirty="0" smtClean="0"/>
              <a:t> </a:t>
            </a:r>
            <a:r>
              <a:rPr lang="en-US" sz="2000" dirty="0"/>
              <a:t>are all the states the </a:t>
            </a:r>
            <a:r>
              <a:rPr lang="en-US" sz="2000" dirty="0" smtClean="0"/>
              <a:t>nfa </a:t>
            </a:r>
            <a:r>
              <a:rPr lang="en-US" sz="2000" dirty="0"/>
              <a:t>transition can lead to.</a:t>
            </a: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sz="2000" dirty="0"/>
              <a:t>If the </a:t>
            </a:r>
            <a:r>
              <a:rPr lang="en-US" sz="2000" dirty="0" smtClean="0"/>
              <a:t>nfa </a:t>
            </a:r>
            <a:r>
              <a:rPr lang="en-US" sz="2000" dirty="0"/>
              <a:t>input transition is not defined, the corresponding </a:t>
            </a:r>
            <a:r>
              <a:rPr lang="en-US" sz="2000" dirty="0" smtClean="0"/>
              <a:t>dfa </a:t>
            </a:r>
            <a:r>
              <a:rPr lang="en-US" sz="2000" dirty="0"/>
              <a:t>transition should lead to a </a:t>
            </a:r>
            <a:r>
              <a:rPr lang="en-US" sz="2000" dirty="0" smtClean="0"/>
              <a:t>trap </a:t>
            </a:r>
            <a:r>
              <a:rPr lang="en-US" sz="2000" dirty="0"/>
              <a:t>state.	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Repeat step 1 for all newly created </a:t>
            </a:r>
            <a:r>
              <a:rPr lang="en-US" sz="2400" dirty="0" smtClean="0"/>
              <a:t>dfa </a:t>
            </a:r>
            <a:r>
              <a:rPr lang="en-US" sz="2400" dirty="0"/>
              <a:t>states, until no new states are created.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Any </a:t>
            </a:r>
            <a:r>
              <a:rPr lang="en-US" sz="2400" dirty="0" smtClean="0"/>
              <a:t>dfa </a:t>
            </a:r>
            <a:r>
              <a:rPr lang="en-US" sz="2400" dirty="0"/>
              <a:t>state containing an </a:t>
            </a:r>
            <a:r>
              <a:rPr lang="en-US" sz="2400" dirty="0" smtClean="0"/>
              <a:t>nfa </a:t>
            </a:r>
            <a:r>
              <a:rPr lang="en-US" sz="2400" dirty="0"/>
              <a:t>final state in its label should be labeled as final.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If the </a:t>
            </a:r>
            <a:r>
              <a:rPr lang="en-US" sz="2400" dirty="0" smtClean="0"/>
              <a:t>nfa </a:t>
            </a:r>
            <a:r>
              <a:rPr lang="en-US" sz="2400" dirty="0"/>
              <a:t>accepts the empty string, </a:t>
            </a:r>
            <a:r>
              <a:rPr lang="en-US" sz="2400" dirty="0" smtClean="0"/>
              <a:t>label </a:t>
            </a:r>
            <a:r>
              <a:rPr lang="en-US" sz="2400" dirty="0"/>
              <a:t>the start </a:t>
            </a:r>
            <a:r>
              <a:rPr lang="en-US" sz="2400" dirty="0" smtClean="0"/>
              <a:t>dfa </a:t>
            </a:r>
            <a:r>
              <a:rPr lang="en-US" sz="2400" dirty="0"/>
              <a:t>state a final state</a:t>
            </a:r>
            <a:r>
              <a:rPr lang="en-US" sz="2400" dirty="0" smtClean="0"/>
              <a:t>.</a:t>
            </a: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28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095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nfa-to-dfa Conversion Example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2960"/>
            <a:ext cx="8091604" cy="39698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When applying the conversion procedure to the nfa below, we note the following nfa transitions</a:t>
            </a:r>
            <a:endParaRPr lang="en-US" baseline="-25000" dirty="0"/>
          </a:p>
          <a:p>
            <a:pPr marL="0" indent="0">
              <a:buNone/>
              <a:defRPr/>
            </a:pPr>
            <a:r>
              <a:rPr lang="en-US" sz="3000" dirty="0"/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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	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{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4098" name="Picture 2" descr="C:\Users\taylor.ferracane\Desktop\Linz PPT Images\2.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161255"/>
            <a:ext cx="5819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095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nfa-to-dfa Conversion Example (cont.)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587658"/>
            <a:ext cx="8381540" cy="39698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We add transitions from q</a:t>
            </a:r>
            <a:r>
              <a:rPr lang="en-US" baseline="-25000" dirty="0" smtClean="0"/>
              <a:t>0</a:t>
            </a:r>
            <a:r>
              <a:rPr lang="en-US" dirty="0" smtClean="0"/>
              <a:t> to states </a:t>
            </a:r>
            <a:r>
              <a:rPr lang="en-US" dirty="0">
                <a:cs typeface="Arial" charset="0"/>
              </a:rPr>
              <a:t>{ q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, q</a:t>
            </a:r>
            <a:r>
              <a:rPr lang="en-US" baseline="-25000" dirty="0">
                <a:cs typeface="Arial" charset="0"/>
              </a:rPr>
              <a:t>1 </a:t>
            </a:r>
            <a:r>
              <a:rPr lang="en-US" dirty="0">
                <a:cs typeface="Arial" charset="0"/>
              </a:rPr>
              <a:t>} </a:t>
            </a:r>
            <a:r>
              <a:rPr lang="en-US" dirty="0" smtClean="0">
                <a:cs typeface="Arial" charset="0"/>
              </a:rPr>
              <a:t>and </a:t>
            </a:r>
            <a:r>
              <a:rPr lang="en-US" dirty="0">
                <a:cs typeface="Arial" charset="0"/>
              </a:rPr>
              <a:t>{ q</a:t>
            </a:r>
            <a:r>
              <a:rPr lang="en-US" baseline="-25000" dirty="0">
                <a:cs typeface="Arial" charset="0"/>
              </a:rPr>
              <a:t>1 </a:t>
            </a:r>
            <a:r>
              <a:rPr lang="en-US" dirty="0" smtClean="0">
                <a:cs typeface="Arial" charset="0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cs typeface="Arial" charset="0"/>
              </a:rPr>
              <a:t>Note that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r>
              <a:rPr lang="en-US" dirty="0" smtClean="0">
                <a:cs typeface="Arial" charset="0"/>
              </a:rPr>
              <a:t>and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baseline="-25000" dirty="0"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endParaRPr lang="en-US" baseline="-25000" dirty="0"/>
          </a:p>
          <a:p>
            <a:pPr>
              <a:defRPr/>
            </a:pPr>
            <a:r>
              <a:rPr lang="en-US" dirty="0" smtClean="0">
                <a:cs typeface="Arial" charset="0"/>
              </a:rPr>
              <a:t>So we add transitions to states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{ q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, q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, q</a:t>
            </a:r>
            <a:r>
              <a:rPr lang="en-US" baseline="-25000" dirty="0">
                <a:cs typeface="Arial" charset="0"/>
              </a:rPr>
              <a:t>2 </a:t>
            </a:r>
            <a:r>
              <a:rPr lang="en-US" dirty="0">
                <a:cs typeface="Arial" charset="0"/>
              </a:rPr>
              <a:t>} </a:t>
            </a:r>
            <a:r>
              <a:rPr lang="en-US" dirty="0" smtClean="0">
                <a:cs typeface="Arial" charset="0"/>
              </a:rPr>
              <a:t>and </a:t>
            </a:r>
            <a:r>
              <a:rPr lang="en-US" dirty="0">
                <a:cs typeface="Arial" charset="0"/>
              </a:rPr>
              <a:t>{ q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, q</a:t>
            </a:r>
            <a:r>
              <a:rPr lang="en-US" baseline="-25000" dirty="0">
                <a:cs typeface="Arial" charset="0"/>
              </a:rPr>
              <a:t>2 </a:t>
            </a:r>
            <a:r>
              <a:rPr lang="en-US" dirty="0">
                <a:cs typeface="Arial" charset="0"/>
              </a:rPr>
              <a:t>}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5122" name="Picture 2" descr="C:\Users\taylor.ferracane\Desktop\Linz PPT Images\2.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67" y="4024360"/>
            <a:ext cx="2412667" cy="21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095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nfa-to-dfa Conversion Example (cont.)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587658"/>
            <a:ext cx="8305340" cy="39698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cs typeface="Arial" charset="0"/>
              </a:rPr>
              <a:t>Note that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r>
              <a:rPr lang="en-US" dirty="0" smtClean="0">
                <a:cs typeface="Arial" charset="0"/>
              </a:rPr>
              <a:t>and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baseline="-25000" dirty="0">
                <a:cs typeface="Arial" charset="0"/>
              </a:rPr>
              <a:t>	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 </a:t>
            </a:r>
            <a:endParaRPr lang="en-US" baseline="-25000" dirty="0"/>
          </a:p>
          <a:p>
            <a:pPr>
              <a:defRPr/>
            </a:pPr>
            <a:r>
              <a:rPr lang="en-US" dirty="0" smtClean="0">
                <a:cs typeface="Arial" charset="0"/>
              </a:rPr>
              <a:t>So we add 0-1 transitions from { q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, q</a:t>
            </a:r>
            <a:r>
              <a:rPr lang="en-US" baseline="-25000" dirty="0">
                <a:cs typeface="Arial" charset="0"/>
              </a:rPr>
              <a:t>2 </a:t>
            </a:r>
            <a:r>
              <a:rPr lang="en-US" dirty="0">
                <a:cs typeface="Arial" charset="0"/>
              </a:rPr>
              <a:t>} </a:t>
            </a:r>
            <a:r>
              <a:rPr lang="en-US" dirty="0" smtClean="0">
                <a:cs typeface="Arial" charset="0"/>
              </a:rPr>
              <a:t>to { q</a:t>
            </a:r>
            <a:r>
              <a:rPr lang="en-US" baseline="-25000" dirty="0" smtClean="0">
                <a:cs typeface="Arial" charset="0"/>
              </a:rPr>
              <a:t>2 </a:t>
            </a:r>
            <a:r>
              <a:rPr lang="en-US" dirty="0" smtClean="0"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Similarly, </a:t>
            </a:r>
            <a:r>
              <a:rPr lang="en-US" dirty="0">
                <a:cs typeface="Arial" charset="0"/>
              </a:rPr>
              <a:t>we add 0-1 transitions from { </a:t>
            </a:r>
            <a:r>
              <a:rPr lang="en-US" dirty="0" smtClean="0">
                <a:cs typeface="Arial" charset="0"/>
              </a:rPr>
              <a:t>q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} </a:t>
            </a:r>
            <a:r>
              <a:rPr lang="en-US" dirty="0">
                <a:cs typeface="Arial" charset="0"/>
              </a:rPr>
              <a:t>to { q</a:t>
            </a:r>
            <a:r>
              <a:rPr lang="en-US" baseline="-25000" dirty="0">
                <a:cs typeface="Arial" charset="0"/>
              </a:rPr>
              <a:t>2 </a:t>
            </a:r>
            <a:r>
              <a:rPr lang="en-US" dirty="0" smtClean="0"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Since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dirty="0" smtClean="0">
                <a:cs typeface="Arial" charset="0"/>
              </a:rPr>
              <a:t>, we add the corresponding transition</a:t>
            </a:r>
            <a:endParaRPr lang="en-US" dirty="0">
              <a:cs typeface="Arial" charset="0"/>
            </a:endParaRPr>
          </a:p>
          <a:p>
            <a:pPr>
              <a:defRPr/>
            </a:pPr>
            <a:r>
              <a:rPr lang="en-US" dirty="0">
                <a:cs typeface="Arial" charset="0"/>
              </a:rPr>
              <a:t>Since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cs typeface="Arial" charset="0"/>
              </a:rPr>
              <a:t>is undefined, </a:t>
            </a:r>
            <a:r>
              <a:rPr lang="en-US" dirty="0">
                <a:cs typeface="Arial" charset="0"/>
              </a:rPr>
              <a:t>we add </a:t>
            </a:r>
            <a:r>
              <a:rPr lang="en-US" dirty="0" smtClean="0">
                <a:cs typeface="Arial" charset="0"/>
              </a:rPr>
              <a:t>a trap state (labeled </a:t>
            </a:r>
            <a:r>
              <a:rPr lang="en-US" dirty="0" smtClean="0">
                <a:cs typeface="Arial" charset="0"/>
                <a:sym typeface="Symbol" panose="05050102010706020507" pitchFamily="18" charset="2"/>
              </a:rPr>
              <a:t>) as well as the corresponding transitions.</a:t>
            </a:r>
            <a:endParaRPr lang="en-US" dirty="0">
              <a:cs typeface="Arial" charset="0"/>
            </a:endParaRPr>
          </a:p>
          <a:p>
            <a:pPr>
              <a:defRPr/>
            </a:pPr>
            <a:endParaRPr lang="en-US" dirty="0">
              <a:cs typeface="Arial" charset="0"/>
            </a:endParaRPr>
          </a:p>
          <a:p>
            <a:pPr>
              <a:defRPr/>
            </a:pPr>
            <a:endParaRPr lang="en-US" dirty="0">
              <a:cs typeface="Arial" charset="0"/>
            </a:endParaRPr>
          </a:p>
          <a:p>
            <a:pPr marL="0" indent="0">
              <a:buNone/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375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095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nfa-to-dfa Conversion Example (cont.)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587658"/>
            <a:ext cx="8305340" cy="39698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Since there are no dfa states with undefined transitions</a:t>
            </a:r>
            <a:r>
              <a:rPr lang="en-US" dirty="0" smtClean="0">
                <a:cs typeface="Arial" charset="0"/>
                <a:sym typeface="Symbol" panose="05050102010706020507" pitchFamily="18" charset="2"/>
              </a:rPr>
              <a:t>, the process stops. All states containing q</a:t>
            </a:r>
            <a:r>
              <a:rPr lang="en-US" baseline="-25000" dirty="0" smtClean="0">
                <a:cs typeface="Arial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cs typeface="Arial" charset="0"/>
                <a:sym typeface="Symbol" panose="05050102010706020507" pitchFamily="18" charset="2"/>
              </a:rPr>
              <a:t> in their label are designated as final states.</a:t>
            </a:r>
            <a:endParaRPr lang="en-US" dirty="0">
              <a:cs typeface="Arial" charset="0"/>
            </a:endParaRPr>
          </a:p>
          <a:p>
            <a:pPr>
              <a:defRPr/>
            </a:pPr>
            <a:endParaRPr lang="en-US" dirty="0">
              <a:cs typeface="Arial" charset="0"/>
            </a:endParaRPr>
          </a:p>
          <a:p>
            <a:pPr marL="0" indent="0">
              <a:buNone/>
              <a:defRPr/>
            </a:pPr>
            <a:endParaRPr lang="en-US" i="1" dirty="0" smtClean="0"/>
          </a:p>
        </p:txBody>
      </p:sp>
      <p:pic>
        <p:nvPicPr>
          <p:cNvPr id="6146" name="Picture 2" descr="C:\Users\taylor.ferracane\Desktop\Linz PPT Images\2.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52" y="2863517"/>
            <a:ext cx="3434097" cy="34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 the components of a deterministic finite accepter (</a:t>
            </a:r>
            <a:r>
              <a:rPr lang="en-US" dirty="0" err="1" smtClean="0"/>
              <a:t>dfa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 whether an input string is accepted by a dfa</a:t>
            </a:r>
          </a:p>
          <a:p>
            <a:r>
              <a:rPr lang="en-US" dirty="0" smtClean="0"/>
              <a:t>Describe the language accepted by a dfa</a:t>
            </a:r>
          </a:p>
          <a:p>
            <a:r>
              <a:rPr lang="en-US" dirty="0" smtClean="0"/>
              <a:t>Construct a dfa to accept a </a:t>
            </a:r>
            <a:r>
              <a:rPr lang="en-US" dirty="0"/>
              <a:t>specific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Show that a particular language is regular</a:t>
            </a:r>
          </a:p>
          <a:p>
            <a:r>
              <a:rPr lang="en-US" dirty="0" smtClean="0"/>
              <a:t>Describe the differences between deterministic and nondeterministic finite automata (</a:t>
            </a:r>
            <a:r>
              <a:rPr lang="en-US" dirty="0" err="1" smtClean="0"/>
              <a:t>nfa</a:t>
            </a:r>
            <a:r>
              <a:rPr lang="en-US" dirty="0" smtClean="0"/>
              <a:t>)</a:t>
            </a:r>
          </a:p>
          <a:p>
            <a:r>
              <a:rPr lang="en-US" dirty="0"/>
              <a:t>State whether an input string is accepted </a:t>
            </a:r>
            <a:r>
              <a:rPr lang="en-US" dirty="0" smtClean="0"/>
              <a:t>by a nfa</a:t>
            </a:r>
          </a:p>
          <a:p>
            <a:r>
              <a:rPr lang="en-US" dirty="0" smtClean="0"/>
              <a:t>Construct a nfa to accept a specific language</a:t>
            </a:r>
          </a:p>
          <a:p>
            <a:r>
              <a:rPr lang="en-US" dirty="0" smtClean="0"/>
              <a:t>Transform an arbitrary nfa to an equivalent dfa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Deterministic Finite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Accepters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8091604" cy="462694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Def 2.1:  A </a:t>
            </a:r>
            <a:r>
              <a:rPr lang="en-US" i="1" u="sng" dirty="0" smtClean="0"/>
              <a:t>deterministic finite accepter</a:t>
            </a:r>
            <a:r>
              <a:rPr lang="en-US" dirty="0" smtClean="0"/>
              <a:t> </a:t>
            </a:r>
            <a:r>
              <a:rPr lang="en-US" dirty="0"/>
              <a:t>is defined by</a:t>
            </a:r>
          </a:p>
          <a:p>
            <a:pPr lvl="1">
              <a:buNone/>
              <a:defRPr/>
            </a:pPr>
            <a:r>
              <a:rPr lang="en-US" dirty="0"/>
              <a:t>Q: a finite set of </a:t>
            </a:r>
            <a:r>
              <a:rPr lang="en-US" i="1" dirty="0"/>
              <a:t>internal states</a:t>
            </a:r>
          </a:p>
          <a:p>
            <a:pPr lvl="1">
              <a:buNone/>
              <a:defRPr/>
            </a:pPr>
            <a:r>
              <a:rPr lang="el-GR" dirty="0"/>
              <a:t>Σ</a:t>
            </a:r>
            <a:r>
              <a:rPr lang="en-US" dirty="0"/>
              <a:t>: a set of symbols called the </a:t>
            </a:r>
            <a:r>
              <a:rPr lang="en-US" i="1" dirty="0"/>
              <a:t>input alphabet</a:t>
            </a:r>
            <a:endParaRPr lang="en-US" dirty="0"/>
          </a:p>
          <a:p>
            <a:pPr lvl="1">
              <a:buNone/>
              <a:defRPr/>
            </a:pPr>
            <a:r>
              <a:rPr lang="el-GR" dirty="0"/>
              <a:t>δ</a:t>
            </a:r>
            <a:r>
              <a:rPr lang="en-US" dirty="0"/>
              <a:t>: a </a:t>
            </a:r>
            <a:r>
              <a:rPr lang="en-US" i="1" dirty="0"/>
              <a:t>transition function</a:t>
            </a:r>
            <a:r>
              <a:rPr lang="en-US" dirty="0"/>
              <a:t> from Q X </a:t>
            </a:r>
            <a:r>
              <a:rPr lang="el-GR" dirty="0"/>
              <a:t>Σ</a:t>
            </a:r>
            <a:r>
              <a:rPr lang="en-US" dirty="0"/>
              <a:t> to Q</a:t>
            </a:r>
          </a:p>
          <a:p>
            <a:pPr lvl="1">
              <a:buNone/>
              <a:defRPr/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: the </a:t>
            </a:r>
            <a:r>
              <a:rPr lang="en-US" i="1" dirty="0"/>
              <a:t>initial state</a:t>
            </a:r>
          </a:p>
          <a:p>
            <a:pPr lvl="1">
              <a:buNone/>
              <a:defRPr/>
            </a:pPr>
            <a:r>
              <a:rPr lang="en-US" dirty="0"/>
              <a:t>F: a </a:t>
            </a:r>
            <a:r>
              <a:rPr lang="en-US" dirty="0" smtClean="0"/>
              <a:t>subset of Q representing the </a:t>
            </a:r>
            <a:r>
              <a:rPr lang="en-US" i="1" dirty="0"/>
              <a:t>final states</a:t>
            </a:r>
            <a:endParaRPr lang="el-GR" dirty="0"/>
          </a:p>
          <a:p>
            <a:pPr>
              <a:defRPr/>
            </a:pPr>
            <a:r>
              <a:rPr lang="en-US" dirty="0" smtClean="0"/>
              <a:t>Example 2.1: Consider </a:t>
            </a:r>
            <a:r>
              <a:rPr lang="en-US" dirty="0"/>
              <a:t>the dfa 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	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{ 0, 1 }		F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/>
              <a:t>where the transition function is given by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0)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 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1)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0)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1)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0) =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1) =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Transition Graphs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91604" cy="30683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DFA can be visualized with a </a:t>
            </a:r>
            <a:r>
              <a:rPr lang="en-US" i="1" dirty="0"/>
              <a:t>Transition </a:t>
            </a:r>
            <a:r>
              <a:rPr lang="en-US" i="1" dirty="0" smtClean="0"/>
              <a:t>Graph</a:t>
            </a:r>
          </a:p>
          <a:p>
            <a:pPr>
              <a:defRPr/>
            </a:pPr>
            <a:r>
              <a:rPr lang="en-US" dirty="0" smtClean="0"/>
              <a:t>The graph below represents the dfa in Example 2.1: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1026" name="Picture 2" descr="C:\Users\taylor.ferracane\Desktop\Linz PPT Images\2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3931"/>
            <a:ext cx="59436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9137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Processing Input with a DFA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4263"/>
            <a:ext cx="8091604" cy="46827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 DFA starts </a:t>
            </a:r>
            <a:r>
              <a:rPr lang="en-US" dirty="0" smtClean="0"/>
              <a:t>by processing the leftmost input symbol with its </a:t>
            </a:r>
            <a:r>
              <a:rPr lang="en-US" dirty="0"/>
              <a:t>control in state q</a:t>
            </a:r>
            <a:r>
              <a:rPr lang="en-US" baseline="-25000" dirty="0"/>
              <a:t>0.</a:t>
            </a:r>
            <a:r>
              <a:rPr lang="en-US" dirty="0"/>
              <a:t> The transition function determines the next state, based on current state and </a:t>
            </a:r>
            <a:r>
              <a:rPr lang="en-US" dirty="0" smtClean="0"/>
              <a:t>input symbol</a:t>
            </a:r>
          </a:p>
          <a:p>
            <a:pPr>
              <a:defRPr/>
            </a:pPr>
            <a:r>
              <a:rPr lang="en-US" dirty="0" smtClean="0"/>
              <a:t>The DFA continues processing input symbols until the end of the input string is reached</a:t>
            </a:r>
          </a:p>
          <a:p>
            <a:pPr>
              <a:defRPr/>
            </a:pPr>
            <a:r>
              <a:rPr lang="en-US" dirty="0" smtClean="0"/>
              <a:t>The input string is </a:t>
            </a:r>
            <a:r>
              <a:rPr lang="en-US" i="1" dirty="0" smtClean="0"/>
              <a:t>accepted</a:t>
            </a:r>
            <a:r>
              <a:rPr lang="en-US" dirty="0" smtClean="0"/>
              <a:t> if the automaton is in a final state after the last symbol is processed.  Otherwise, the string is </a:t>
            </a:r>
            <a:r>
              <a:rPr lang="en-US" i="1" dirty="0" smtClean="0"/>
              <a:t>rejected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For example, the dfa in example 2.1 accepts the string 111 but rejects the string 110</a:t>
            </a:r>
            <a:endParaRPr 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200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9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Language Accepted by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223"/>
            <a:ext cx="8091604" cy="42597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For a given dfa, </a:t>
            </a:r>
            <a:r>
              <a:rPr lang="en-US" dirty="0"/>
              <a:t>the extended transition function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*</a:t>
            </a:r>
            <a:r>
              <a:rPr lang="en-US" sz="2400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accepts as input a dfa state and an input string.  The value of the function is the state of the automaton after the string is processed.</a:t>
            </a:r>
          </a:p>
          <a:p>
            <a:pPr>
              <a:defRPr/>
            </a:pPr>
            <a:r>
              <a:rPr lang="en-US" dirty="0" smtClean="0"/>
              <a:t>Sample values of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* </a:t>
            </a:r>
            <a:r>
              <a:rPr lang="en-US" dirty="0" smtClean="0">
                <a:cs typeface="Arial" charset="0"/>
              </a:rPr>
              <a:t>f</a:t>
            </a:r>
            <a:r>
              <a:rPr lang="en-US" dirty="0" smtClean="0"/>
              <a:t>or the dfa in example 2.1,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*(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1001)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	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*(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000)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</a:p>
          <a:p>
            <a:pPr>
              <a:defRPr/>
            </a:pPr>
            <a:r>
              <a:rPr lang="en-US" i="1" dirty="0"/>
              <a:t>The language accepted by a </a:t>
            </a:r>
            <a:r>
              <a:rPr lang="en-US" i="1" dirty="0" smtClean="0"/>
              <a:t>dfa</a:t>
            </a:r>
            <a:r>
              <a:rPr lang="en-US" dirty="0" smtClean="0"/>
              <a:t> </a:t>
            </a:r>
            <a:r>
              <a:rPr lang="en-US" dirty="0"/>
              <a:t>M is the set of all strings accepted by M</a:t>
            </a:r>
            <a:r>
              <a:rPr lang="en-US" dirty="0" smtClean="0"/>
              <a:t>.  More precisely, the set of all strings w such that </a:t>
            </a:r>
            <a:r>
              <a:rPr lang="el-GR" sz="2400" dirty="0" smtClean="0">
                <a:cs typeface="Arial" charset="0"/>
              </a:rPr>
              <a:t>δ</a:t>
            </a:r>
            <a:r>
              <a:rPr lang="en-US" sz="2400" dirty="0">
                <a:cs typeface="Arial" charset="0"/>
              </a:rPr>
              <a:t>*(</a:t>
            </a: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dirty="0"/>
              <a:t>, w) results in a final state.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984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Sample Deterministic Finite Accepter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91604" cy="21107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Example 2.3 shows a dfa to accept the set of all strings on </a:t>
            </a:r>
            <a:r>
              <a:rPr lang="en-US" dirty="0" smtClean="0"/>
              <a:t>{ </a:t>
            </a:r>
            <a:r>
              <a:rPr lang="en-US" dirty="0"/>
              <a:t>a, b } </a:t>
            </a:r>
            <a:r>
              <a:rPr lang="en-US" dirty="0" smtClean="0"/>
              <a:t>that start </a:t>
            </a:r>
            <a:r>
              <a:rPr lang="en-US" dirty="0"/>
              <a:t>with the prefix ab. 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2050" name="Picture 2" descr="C:\Users\taylor.ferracane\Desktop\Linz PPT Images\2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90" y="3182453"/>
            <a:ext cx="4548020" cy="3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Regular Languages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676"/>
            <a:ext cx="8091604" cy="43935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Finite automata accept a family of languages collectively known as </a:t>
            </a:r>
            <a:r>
              <a:rPr lang="en-US" i="1" dirty="0"/>
              <a:t>regular languages</a:t>
            </a:r>
            <a:r>
              <a:rPr lang="en-US" dirty="0"/>
              <a:t>.  </a:t>
            </a:r>
            <a:endParaRPr lang="en-US" dirty="0" smtClean="0"/>
          </a:p>
          <a:p>
            <a:pPr>
              <a:defRPr/>
            </a:pPr>
            <a:r>
              <a:rPr lang="en-US" dirty="0"/>
              <a:t>A language L is </a:t>
            </a:r>
            <a:r>
              <a:rPr lang="en-US" i="1" dirty="0"/>
              <a:t>regular</a:t>
            </a:r>
            <a:r>
              <a:rPr lang="en-US" dirty="0"/>
              <a:t> if and only if there is a DFA that accepts L.  Therefore, to show that a language is regular, one must construct a DFA to accept it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Practice: show that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 = {(ab)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a, n &gt; 0} </a:t>
            </a:r>
            <a:r>
              <a:rPr lang="en-US" dirty="0" smtClean="0"/>
              <a:t>is regular.</a:t>
            </a:r>
            <a:endParaRPr lang="en-US" dirty="0"/>
          </a:p>
          <a:p>
            <a:pPr>
              <a:defRPr/>
            </a:pPr>
            <a:r>
              <a:rPr lang="en-US" dirty="0"/>
              <a:t>Regular languages have wide applicability in problems that involve scanning input strings in search of specific patterns.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750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53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Finite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Accepters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8091604" cy="46269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automaton is nondeterministic if it has a choice of actions for given conditions</a:t>
            </a:r>
          </a:p>
          <a:p>
            <a:pPr>
              <a:defRPr/>
            </a:pPr>
            <a:r>
              <a:rPr lang="en-US" dirty="0"/>
              <a:t>Basic differences between </a:t>
            </a:r>
            <a:r>
              <a:rPr lang="en-US" dirty="0" smtClean="0"/>
              <a:t>deterministic and nondeterministic finite automata:</a:t>
            </a:r>
            <a:endParaRPr lang="en-US" dirty="0"/>
          </a:p>
          <a:p>
            <a:pPr lvl="1">
              <a:defRPr/>
            </a:pPr>
            <a:r>
              <a:rPr lang="en-US" dirty="0"/>
              <a:t>In an </a:t>
            </a:r>
            <a:r>
              <a:rPr lang="en-US" dirty="0" smtClean="0"/>
              <a:t>nfa, </a:t>
            </a:r>
            <a:r>
              <a:rPr lang="en-US" dirty="0"/>
              <a:t>a (state, symbol) combination may lead to several states </a:t>
            </a:r>
            <a:r>
              <a:rPr lang="en-US" u="sng" dirty="0"/>
              <a:t>simultaneously</a:t>
            </a:r>
            <a:r>
              <a:rPr lang="en-US" dirty="0"/>
              <a:t>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/>
              <a:t>a transition is labeled with the empty </a:t>
            </a:r>
            <a:r>
              <a:rPr lang="en-US" dirty="0" smtClean="0"/>
              <a:t>string as its input symbol, </a:t>
            </a:r>
            <a:r>
              <a:rPr lang="en-US" dirty="0"/>
              <a:t>the </a:t>
            </a:r>
            <a:r>
              <a:rPr lang="en-US" dirty="0" smtClean="0"/>
              <a:t>nfa may change states </a:t>
            </a:r>
            <a:r>
              <a:rPr lang="en-US" u="sng" dirty="0"/>
              <a:t>without consuming input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an </a:t>
            </a:r>
            <a:r>
              <a:rPr lang="en-US" dirty="0" smtClean="0"/>
              <a:t>nfa </a:t>
            </a:r>
            <a:r>
              <a:rPr lang="en-US" dirty="0"/>
              <a:t>may have </a:t>
            </a:r>
            <a:r>
              <a:rPr lang="en-US" u="sng" dirty="0"/>
              <a:t>undefined </a:t>
            </a:r>
            <a:r>
              <a:rPr lang="en-US" u="sng" dirty="0" smtClean="0"/>
              <a:t>transitions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39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964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2</vt:lpstr>
      <vt:lpstr>Learning Objectives At the conclusion of the chapter, the student will be able to:</vt:lpstr>
      <vt:lpstr>Deterministic Finite Accepters</vt:lpstr>
      <vt:lpstr>Transition Graphs</vt:lpstr>
      <vt:lpstr>Processing Input with a DFA</vt:lpstr>
      <vt:lpstr>The Language Accepted by a DFA</vt:lpstr>
      <vt:lpstr>A Sample Deterministic Finite Accepter</vt:lpstr>
      <vt:lpstr>Regular Languages</vt:lpstr>
      <vt:lpstr>Nondeterministic Finite Accepters</vt:lpstr>
      <vt:lpstr>Nondeterministic FA Example 2.7</vt:lpstr>
      <vt:lpstr>Nondeterministic FA Example 2.8</vt:lpstr>
      <vt:lpstr>The Language Accepted by a Nondeterministic FA</vt:lpstr>
      <vt:lpstr>Equivalence of Deterministic and Nondeterministic Finite Accepters</vt:lpstr>
      <vt:lpstr>Procedure: nfa-to-dfa Conversion</vt:lpstr>
      <vt:lpstr>nfa-to-dfa Conversion Example</vt:lpstr>
      <vt:lpstr>nfa-to-dfa Conversion Example (cont.)</vt:lpstr>
      <vt:lpstr>nfa-to-dfa Conversion Example (cont.)</vt:lpstr>
      <vt:lpstr>nfa-to-dfa Conversion Example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70</cp:revision>
  <dcterms:created xsi:type="dcterms:W3CDTF">2015-12-11T23:22:52Z</dcterms:created>
  <dcterms:modified xsi:type="dcterms:W3CDTF">2016-01-15T14:21:44Z</dcterms:modified>
</cp:coreProperties>
</file>