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70" r:id="rId9"/>
    <p:sldId id="277" r:id="rId10"/>
    <p:sldId id="278" r:id="rId11"/>
    <p:sldId id="283" r:id="rId12"/>
    <p:sldId id="279" r:id="rId13"/>
    <p:sldId id="280" r:id="rId14"/>
    <p:sldId id="272" r:id="rId15"/>
    <p:sldId id="271" r:id="rId16"/>
    <p:sldId id="282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366346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REGULAR LANGUAGES AND REGULAR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Construction of a nondeterministic fa to accept a language L(r)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645555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Given schematic representations for automata designed to accept L(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 and (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, an automaton to accept L(r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 can be constructed as shown in Figure 3.4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taylor.ferracane\Desktop\Linz PPT Images\3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3822867"/>
            <a:ext cx="564832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Construction of a nondeterministic fa to accept a language L(r)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645555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Given a schematic representation for an automaton designed to accept L(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), an automaton to accept L(r</a:t>
            </a:r>
            <a:r>
              <a:rPr lang="en-US" baseline="-25000" dirty="0" smtClean="0"/>
              <a:t>1</a:t>
            </a:r>
            <a:r>
              <a:rPr lang="en-US" dirty="0" smtClean="0"/>
              <a:t>*) can be constructed as shown in Figure 3.5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 descr="C:\Users\taylor.ferracane\Desktop\Linz PPT Images\3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376947"/>
            <a:ext cx="3619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Example: Construction of a nfa to accept a language L(r)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706458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Given the regular expression r = (a + bb)* (</a:t>
            </a:r>
            <a:r>
              <a:rPr lang="en-US" altLang="en-US" dirty="0" err="1" smtClean="0">
                <a:solidFill>
                  <a:prstClr val="black"/>
                </a:solidFill>
              </a:rPr>
              <a:t>ba</a:t>
            </a:r>
            <a:r>
              <a:rPr lang="en-US" altLang="en-US" dirty="0" smtClean="0">
                <a:solidFill>
                  <a:prstClr val="black"/>
                </a:solidFill>
              </a:rPr>
              <a:t>* +  </a:t>
            </a:r>
            <a:r>
              <a:rPr lang="en-US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en-US" dirty="0" smtClean="0">
                <a:solidFill>
                  <a:prstClr val="black"/>
                </a:solidFill>
              </a:rPr>
              <a:t>), a </a:t>
            </a:r>
            <a:r>
              <a:rPr lang="en-US" dirty="0" smtClean="0"/>
              <a:t>nondeterministic fa to accept L(r) can be constructed systematically as shown in Figure 3.7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5122" name="Picture 2" descr="C:\Users\taylor.ferracane\Desktop\Linz PPT Images\3.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307932"/>
            <a:ext cx="59721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Expressions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9" y="1578041"/>
            <a:ext cx="7345519" cy="471615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Theorem 3.2: For every regular language, it is possible to construct a corresponding </a:t>
            </a:r>
            <a:r>
              <a:rPr lang="en-US" dirty="0" err="1" smtClean="0"/>
              <a:t>r.e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altLang="en-US" dirty="0" smtClean="0"/>
              <a:t>The process can be illustrated with a </a:t>
            </a:r>
            <a:r>
              <a:rPr lang="en-US" altLang="en-US" i="1" dirty="0" smtClean="0"/>
              <a:t>generalized transition graph (GTG)</a:t>
            </a:r>
          </a:p>
          <a:p>
            <a:pPr>
              <a:defRPr/>
            </a:pPr>
            <a:r>
              <a:rPr lang="en-US" altLang="en-US" dirty="0" smtClean="0"/>
              <a:t>A GTG for </a:t>
            </a:r>
            <a:r>
              <a:rPr lang="en-US" altLang="en-US" dirty="0" smtClean="0">
                <a:solidFill>
                  <a:srgbClr val="0070C0"/>
                </a:solidFill>
              </a:rPr>
              <a:t>L(a* + a*(a + b)c*)</a:t>
            </a:r>
            <a:r>
              <a:rPr lang="en-US" altLang="en-US" dirty="0" smtClean="0"/>
              <a:t> is shown below</a:t>
            </a:r>
          </a:p>
          <a:p>
            <a:pPr>
              <a:defRPr/>
            </a:pPr>
            <a:endParaRPr lang="en-US" altLang="en-US" dirty="0"/>
          </a:p>
          <a:p>
            <a:pPr algn="ctr"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  <p:pic>
        <p:nvPicPr>
          <p:cNvPr id="6146" name="Picture 2" descr="C:\Users\taylor.ferracane\Desktop\Linz PPT Images\3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23" y="3960228"/>
            <a:ext cx="2759554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096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9" y="1406769"/>
            <a:ext cx="8234162" cy="4887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 a right-linear grammar, at most one </a:t>
            </a:r>
            <a:r>
              <a:rPr lang="en-US" dirty="0" smtClean="0"/>
              <a:t>variable symbol </a:t>
            </a:r>
            <a:r>
              <a:rPr lang="en-US" dirty="0"/>
              <a:t>appears on the right side of any production.  If it occurs, it is the rightmost symbol.</a:t>
            </a:r>
          </a:p>
          <a:p>
            <a:pPr>
              <a:defRPr/>
            </a:pPr>
            <a:r>
              <a:rPr lang="en-US" dirty="0"/>
              <a:t>In a </a:t>
            </a:r>
            <a:r>
              <a:rPr lang="en-US" dirty="0" smtClean="0"/>
              <a:t>left-linear </a:t>
            </a:r>
            <a:r>
              <a:rPr lang="en-US" dirty="0"/>
              <a:t>grammar, at most one variable symbol</a:t>
            </a:r>
            <a:r>
              <a:rPr lang="en-US" dirty="0" smtClean="0"/>
              <a:t> </a:t>
            </a:r>
            <a:r>
              <a:rPr lang="en-US" dirty="0"/>
              <a:t>appears on the right side of any production.  If it occurs, it is the </a:t>
            </a:r>
            <a:r>
              <a:rPr lang="en-US" dirty="0" smtClean="0"/>
              <a:t>leftmost </a:t>
            </a:r>
            <a:r>
              <a:rPr lang="en-US" dirty="0"/>
              <a:t>symbol.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regular grammar</a:t>
            </a:r>
            <a:r>
              <a:rPr lang="en-US" dirty="0" smtClean="0"/>
              <a:t> is either right-linear or left-linear. </a:t>
            </a:r>
            <a:endParaRPr lang="en-US" dirty="0"/>
          </a:p>
          <a:p>
            <a:r>
              <a:rPr lang="en-US" altLang="en-US" dirty="0" smtClean="0"/>
              <a:t>Example 3.13 presents a regular (right-linear) grammar: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V = { S }, T = { a, b }, and productions 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abS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i="1" u="sng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Right-Linear Grammars Generate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Regular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60810"/>
            <a:ext cx="7801673" cy="471615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/>
              <a:t>	Per theorem 3.3, it is always possible to construct a nfa to accept the language generated by a regular grammar G:</a:t>
            </a:r>
            <a:endParaRPr lang="en-US" dirty="0"/>
          </a:p>
          <a:p>
            <a:pPr lvl="1">
              <a:defRPr/>
            </a:pPr>
            <a:r>
              <a:rPr lang="en-US" dirty="0"/>
              <a:t>Label the </a:t>
            </a:r>
            <a:r>
              <a:rPr lang="en-US" dirty="0" smtClean="0"/>
              <a:t>nfa </a:t>
            </a:r>
            <a:r>
              <a:rPr lang="en-US" dirty="0"/>
              <a:t>start state with </a:t>
            </a:r>
            <a:r>
              <a:rPr lang="en-US" dirty="0" smtClean="0"/>
              <a:t>S and a final state V</a:t>
            </a:r>
            <a:r>
              <a:rPr lang="en-US" baseline="-25000" dirty="0" smtClean="0"/>
              <a:t>f</a:t>
            </a:r>
            <a:endParaRPr lang="en-US" baseline="-25000" dirty="0"/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/>
              <a:t>every variable symbol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in G, create a nfa state and label it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>
                <a:cs typeface="Arial" charset="0"/>
              </a:rPr>
              <a:t>production of the form </a:t>
            </a:r>
            <a:r>
              <a:rPr lang="en-US" dirty="0"/>
              <a:t>A </a:t>
            </a:r>
            <a:r>
              <a:rPr lang="en-US" dirty="0">
                <a:cs typeface="Arial" charset="0"/>
              </a:rPr>
              <a:t>→ aB 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>
                <a:cs typeface="Arial" charset="0"/>
              </a:rPr>
              <a:t>label a transition from state A to B with symbol a</a:t>
            </a:r>
          </a:p>
          <a:p>
            <a:pPr lvl="1">
              <a:defRPr/>
            </a:pPr>
            <a:r>
              <a:rPr lang="en-US" dirty="0"/>
              <a:t>For each </a:t>
            </a:r>
            <a:r>
              <a:rPr lang="en-US" dirty="0" smtClean="0">
                <a:cs typeface="Arial" charset="0"/>
              </a:rPr>
              <a:t>production of the form </a:t>
            </a:r>
            <a:r>
              <a:rPr lang="en-US" dirty="0"/>
              <a:t>A </a:t>
            </a:r>
            <a:r>
              <a:rPr lang="en-US" dirty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a, </a:t>
            </a:r>
            <a:r>
              <a:rPr lang="en-US" dirty="0">
                <a:cs typeface="Arial" charset="0"/>
              </a:rPr>
              <a:t>label a transition from state A to </a:t>
            </a:r>
            <a:r>
              <a:rPr lang="en-US" dirty="0" smtClean="0"/>
              <a:t>V</a:t>
            </a:r>
            <a:r>
              <a:rPr lang="en-US" baseline="-25000" dirty="0" smtClean="0"/>
              <a:t>f </a:t>
            </a:r>
            <a:r>
              <a:rPr lang="en-US" dirty="0" smtClean="0">
                <a:cs typeface="Arial" charset="0"/>
              </a:rPr>
              <a:t>with </a:t>
            </a:r>
            <a:r>
              <a:rPr lang="en-US" dirty="0">
                <a:cs typeface="Arial" charset="0"/>
              </a:rPr>
              <a:t>symbol </a:t>
            </a:r>
            <a:r>
              <a:rPr lang="en-US" dirty="0" smtClean="0">
                <a:cs typeface="Arial" charset="0"/>
              </a:rPr>
              <a:t>a</a:t>
            </a:r>
            <a:r>
              <a:rPr lang="en-US" dirty="0" smtClean="0"/>
              <a:t> (may </a:t>
            </a:r>
            <a:r>
              <a:rPr lang="en-US" dirty="0"/>
              <a:t>have to add </a:t>
            </a:r>
            <a:r>
              <a:rPr lang="en-US" dirty="0" smtClean="0"/>
              <a:t>intermediate states </a:t>
            </a:r>
            <a:r>
              <a:rPr lang="en-US" dirty="0"/>
              <a:t>for productions with more than one terminal on RHS)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Example: Construction of a nfa to accept a language L(G)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706458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Given the regular grammar G w</a:t>
            </a:r>
            <a:r>
              <a:rPr lang="en-US" altLang="en-US" dirty="0" smtClean="0">
                <a:cs typeface="Arial" panose="020B0604020202020204" pitchFamily="34" charset="0"/>
              </a:rPr>
              <a:t>ith productions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aV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abV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0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b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a </a:t>
            </a:r>
            <a:r>
              <a:rPr lang="en-US" dirty="0" smtClean="0"/>
              <a:t>nondeterministic fa to accept L(G) can be constructed systematically as shown in Figure 3.17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7170" name="Picture 2" descr="C:\Users\taylor.ferracane\Desktop\Linz PPT Images\3.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41633"/>
            <a:ext cx="32004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Right-Linear Grammars for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Regular </a:t>
            </a:r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89056"/>
            <a:ext cx="7768374" cy="422537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/>
              <a:t>	Per theorem 3.4, it is always possible to construct a regular grammar G to generate the language accepted by a dfa M:</a:t>
            </a:r>
            <a:endParaRPr lang="en-US" dirty="0"/>
          </a:p>
          <a:p>
            <a:pPr lvl="1">
              <a:defRPr/>
            </a:pPr>
            <a:r>
              <a:rPr lang="en-US" dirty="0"/>
              <a:t>Each state in the </a:t>
            </a:r>
            <a:r>
              <a:rPr lang="en-US" dirty="0" smtClean="0"/>
              <a:t>dfa </a:t>
            </a:r>
            <a:r>
              <a:rPr lang="en-US" dirty="0"/>
              <a:t>corresponds to a </a:t>
            </a:r>
            <a:r>
              <a:rPr lang="en-US" dirty="0" smtClean="0"/>
              <a:t>variable </a:t>
            </a:r>
            <a:r>
              <a:rPr lang="en-US" dirty="0"/>
              <a:t>symbol in </a:t>
            </a:r>
            <a:r>
              <a:rPr lang="en-US" dirty="0">
                <a:cs typeface="Arial" charset="0"/>
              </a:rPr>
              <a:t>G</a:t>
            </a:r>
            <a:endParaRPr lang="en-US" dirty="0"/>
          </a:p>
          <a:p>
            <a:pPr lvl="1">
              <a:defRPr/>
            </a:pPr>
            <a:r>
              <a:rPr lang="en-US" dirty="0"/>
              <a:t>For each </a:t>
            </a:r>
            <a:r>
              <a:rPr lang="en-US" dirty="0" smtClean="0"/>
              <a:t>dfa </a:t>
            </a:r>
            <a:r>
              <a:rPr lang="en-US" dirty="0"/>
              <a:t>transition from state A to state B labeled with symbol a, </a:t>
            </a:r>
            <a:r>
              <a:rPr lang="en-US" dirty="0" smtClean="0"/>
              <a:t>there is a </a:t>
            </a:r>
            <a:r>
              <a:rPr lang="en-US" dirty="0"/>
              <a:t>production </a:t>
            </a:r>
            <a:r>
              <a:rPr lang="en-US" dirty="0" smtClean="0"/>
              <a:t>of the form A </a:t>
            </a:r>
            <a:r>
              <a:rPr lang="en-US" dirty="0">
                <a:cs typeface="Arial" charset="0"/>
              </a:rPr>
              <a:t>→ aB </a:t>
            </a:r>
            <a:r>
              <a:rPr lang="en-US" dirty="0" smtClean="0">
                <a:cs typeface="Arial" charset="0"/>
              </a:rPr>
              <a:t>in </a:t>
            </a:r>
            <a:r>
              <a:rPr lang="en-US" dirty="0">
                <a:cs typeface="Arial" charset="0"/>
              </a:rPr>
              <a:t>G</a:t>
            </a:r>
          </a:p>
          <a:p>
            <a:pPr lvl="1">
              <a:defRPr/>
            </a:pPr>
            <a:r>
              <a:rPr lang="en-US" dirty="0">
                <a:cs typeface="Arial" charset="0"/>
              </a:rPr>
              <a:t>For </a:t>
            </a:r>
            <a:r>
              <a:rPr lang="en-US" dirty="0" smtClean="0">
                <a:cs typeface="Arial" charset="0"/>
              </a:rPr>
              <a:t>each </a:t>
            </a:r>
            <a:r>
              <a:rPr lang="en-US" dirty="0">
                <a:cs typeface="Arial" charset="0"/>
              </a:rPr>
              <a:t>final state </a:t>
            </a:r>
            <a:r>
              <a:rPr lang="en-US" dirty="0" smtClean="0">
                <a:cs typeface="Arial" charset="0"/>
              </a:rPr>
              <a:t>F</a:t>
            </a:r>
            <a:r>
              <a:rPr lang="en-US" baseline="-25000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in the dfa, there is a corresponding </a:t>
            </a:r>
            <a:r>
              <a:rPr lang="en-US" dirty="0">
                <a:cs typeface="Arial" charset="0"/>
              </a:rPr>
              <a:t>production </a:t>
            </a:r>
            <a:r>
              <a:rPr lang="en-US" dirty="0" smtClean="0">
                <a:cs typeface="Arial" charset="0"/>
              </a:rPr>
              <a:t>F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→ 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 in G</a:t>
            </a:r>
            <a:endParaRPr lang="el-GR" dirty="0">
              <a:cs typeface="Arial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365126"/>
            <a:ext cx="8288216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Example: Construction of a regular grammar G to generate a language L(M)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706458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the language L(aab*a), Figure 3.18 shows the transition function for a dfa that accepts the language and the productions for the corresponding regular grammar. 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8194" name="Picture 2" descr="C:\Users\taylor.ferracane\Desktop\Linz PPT Images\3.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06" y="3367924"/>
            <a:ext cx="2715389" cy="29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365126"/>
            <a:ext cx="828821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Equivalence of Regular Languages and Regular Grammars</a:t>
            </a:r>
          </a:p>
        </p:txBody>
      </p:sp>
      <p:pic>
        <p:nvPicPr>
          <p:cNvPr id="9218" name="Picture 2" descr="C:\Users\taylor.ferracane\Desktop\Linz PPT Images\3.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988637"/>
            <a:ext cx="31527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5858"/>
            <a:ext cx="8140212" cy="44862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Identify the language associated </a:t>
            </a:r>
            <a:r>
              <a:rPr lang="en-US" dirty="0"/>
              <a:t>with a regular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Find a regular expression to describe a given language</a:t>
            </a:r>
          </a:p>
          <a:p>
            <a:r>
              <a:rPr lang="en-US" dirty="0" smtClean="0"/>
              <a:t>Construct a nondeterministic finite automaton to accept the language denoted by a regular expression</a:t>
            </a:r>
          </a:p>
          <a:p>
            <a:r>
              <a:rPr lang="en-US" dirty="0" smtClean="0"/>
              <a:t>Use generalized transition graphs to construct a regular expression that denotes the language accepted by a given finite automaton </a:t>
            </a:r>
          </a:p>
          <a:p>
            <a:r>
              <a:rPr lang="en-US" dirty="0" smtClean="0"/>
              <a:t>Identify whether a particular grammar is regular</a:t>
            </a:r>
          </a:p>
          <a:p>
            <a:r>
              <a:rPr lang="en-US" dirty="0" smtClean="0"/>
              <a:t>Construct regular grammars for simple languages</a:t>
            </a:r>
          </a:p>
          <a:p>
            <a:r>
              <a:rPr lang="en-US" dirty="0" smtClean="0"/>
              <a:t>Construct a nfa that accepts the language generated by a regular grammar</a:t>
            </a:r>
          </a:p>
          <a:p>
            <a:r>
              <a:rPr lang="en-US" dirty="0"/>
              <a:t>Construct a regular grammar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generates </a:t>
            </a:r>
            <a:r>
              <a:rPr lang="en-US" dirty="0"/>
              <a:t>the language </a:t>
            </a:r>
            <a:r>
              <a:rPr lang="en-US" dirty="0" smtClean="0"/>
              <a:t>accepted </a:t>
            </a:r>
            <a:r>
              <a:rPr lang="en-US" dirty="0"/>
              <a:t>by </a:t>
            </a:r>
            <a:r>
              <a:rPr lang="en-US" dirty="0" smtClean="0"/>
              <a:t>a finite automaton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Regular Expressions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169"/>
            <a:ext cx="78867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Regular Expressions provide </a:t>
            </a:r>
            <a:r>
              <a:rPr lang="en-US" dirty="0" smtClean="0"/>
              <a:t>a concise way </a:t>
            </a:r>
            <a:r>
              <a:rPr lang="en-US" dirty="0"/>
              <a:t>to describe some languages</a:t>
            </a:r>
          </a:p>
          <a:p>
            <a:pPr>
              <a:defRPr/>
            </a:pPr>
            <a:r>
              <a:rPr lang="en-US" dirty="0"/>
              <a:t>Regular Expressions </a:t>
            </a:r>
            <a:r>
              <a:rPr lang="en-US" dirty="0" smtClean="0"/>
              <a:t>are defined recursively.  For any alphabet: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empty set, the empty string, </a:t>
            </a:r>
            <a:r>
              <a:rPr lang="en-US" dirty="0" smtClean="0"/>
              <a:t>or any </a:t>
            </a:r>
            <a:r>
              <a:rPr lang="en-US" dirty="0"/>
              <a:t>symbol from the </a:t>
            </a:r>
            <a:r>
              <a:rPr lang="en-US" dirty="0" smtClean="0"/>
              <a:t>alphabet are </a:t>
            </a:r>
            <a:r>
              <a:rPr lang="en-US" i="1" dirty="0" smtClean="0"/>
              <a:t>primitive regular expressions</a:t>
            </a:r>
            <a:endParaRPr lang="en-US" dirty="0"/>
          </a:p>
          <a:p>
            <a:pPr lvl="1">
              <a:defRPr/>
            </a:pPr>
            <a:r>
              <a:rPr lang="en-US" dirty="0"/>
              <a:t>the union (+), concatenation </a:t>
            </a:r>
            <a:r>
              <a:rPr lang="en-US" dirty="0" smtClean="0"/>
              <a:t>(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 smtClean="0"/>
              <a:t>), </a:t>
            </a:r>
            <a:r>
              <a:rPr lang="en-US" dirty="0"/>
              <a:t>and star closure (*) of regular </a:t>
            </a:r>
            <a:r>
              <a:rPr lang="en-US" dirty="0" smtClean="0"/>
              <a:t>expressions is also a regular expression</a:t>
            </a:r>
            <a:endParaRPr lang="en-US" dirty="0"/>
          </a:p>
          <a:p>
            <a:pPr lvl="1">
              <a:defRPr/>
            </a:pPr>
            <a:r>
              <a:rPr lang="en-US" dirty="0"/>
              <a:t>any string resulting from a finite number of </a:t>
            </a:r>
            <a:r>
              <a:rPr lang="en-US" dirty="0" smtClean="0"/>
              <a:t>these operations </a:t>
            </a:r>
            <a:r>
              <a:rPr lang="en-US" dirty="0"/>
              <a:t>on primitive regular </a:t>
            </a:r>
            <a:r>
              <a:rPr lang="en-US" dirty="0" smtClean="0"/>
              <a:t>expressions </a:t>
            </a:r>
            <a:r>
              <a:rPr lang="en-US" dirty="0"/>
              <a:t>is also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Languages Associated with Regular Expressions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regular expression r denotes a language L(r)</a:t>
            </a:r>
            <a:endParaRPr lang="en-US" dirty="0"/>
          </a:p>
          <a:p>
            <a:pPr>
              <a:defRPr/>
            </a:pPr>
            <a:r>
              <a:rPr lang="en-US" dirty="0" smtClean="0"/>
              <a:t>Assuming that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/>
              <a:t>2</a:t>
            </a:r>
            <a:r>
              <a:rPr lang="en-US" dirty="0" smtClean="0"/>
              <a:t> are regular expressions:</a:t>
            </a: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>
                <a:sym typeface="Symbol" panose="05050102010706020507" pitchFamily="18" charset="2"/>
              </a:rPr>
              <a:t>The regular expression  denotes </a:t>
            </a:r>
            <a:r>
              <a:rPr lang="en-US" dirty="0" smtClean="0"/>
              <a:t>the </a:t>
            </a:r>
            <a:r>
              <a:rPr lang="en-US" dirty="0"/>
              <a:t>empty </a:t>
            </a:r>
            <a:r>
              <a:rPr lang="en-US" dirty="0" smtClean="0"/>
              <a:t>set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ym typeface="Symbol" panose="05050102010706020507" pitchFamily="18" charset="2"/>
              </a:rPr>
              <a:t>The regular expression </a:t>
            </a:r>
            <a:r>
              <a:rPr lang="en-US" dirty="0" smtClean="0">
                <a:sym typeface="Symbol" panose="05050102010706020507" pitchFamily="18" charset="2"/>
              </a:rPr>
              <a:t> </a:t>
            </a:r>
            <a:r>
              <a:rPr lang="en-US" dirty="0">
                <a:sym typeface="Symbol" panose="05050102010706020507" pitchFamily="18" charset="2"/>
              </a:rPr>
              <a:t>denotes </a:t>
            </a:r>
            <a:r>
              <a:rPr lang="en-US" dirty="0"/>
              <a:t>the </a:t>
            </a:r>
            <a:r>
              <a:rPr lang="en-US" dirty="0" smtClean="0"/>
              <a:t>set { </a:t>
            </a:r>
            <a:r>
              <a:rPr lang="en-US" dirty="0" smtClean="0">
                <a:sym typeface="Symbol" panose="05050102010706020507" pitchFamily="18" charset="2"/>
              </a:rPr>
              <a:t> }</a:t>
            </a: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For any a in the alphabet, the regular expression a denotes the set </a:t>
            </a:r>
            <a:r>
              <a:rPr lang="en-US" dirty="0"/>
              <a:t>{ </a:t>
            </a:r>
            <a:r>
              <a:rPr lang="en-US" dirty="0" smtClean="0">
                <a:sym typeface="Symbol" panose="05050102010706020507" pitchFamily="18" charset="2"/>
              </a:rPr>
              <a:t>a 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 smtClean="0"/>
              <a:t>The regular expression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+</a:t>
            </a:r>
            <a:r>
              <a:rPr lang="en-US" dirty="0" smtClean="0"/>
              <a:t> r</a:t>
            </a:r>
            <a:r>
              <a:rPr lang="en-US" baseline="-25000" dirty="0" smtClean="0"/>
              <a:t>2 </a:t>
            </a:r>
            <a:r>
              <a:rPr lang="en-US" dirty="0" smtClean="0"/>
              <a:t> denotes L(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L(r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The regular expression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 </a:t>
            </a:r>
            <a:r>
              <a:rPr lang="en-US" dirty="0" smtClean="0"/>
              <a:t>r</a:t>
            </a:r>
            <a:r>
              <a:rPr lang="en-US" baseline="-25000" dirty="0" smtClean="0"/>
              <a:t>2 </a:t>
            </a:r>
            <a:r>
              <a:rPr lang="en-US" dirty="0" smtClean="0"/>
              <a:t> </a:t>
            </a:r>
            <a:r>
              <a:rPr lang="en-US" dirty="0"/>
              <a:t>denotes L(r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L(r</a:t>
            </a:r>
            <a:r>
              <a:rPr lang="en-US" baseline="-25000" dirty="0" smtClean="0"/>
              <a:t>2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The regular expression </a:t>
            </a:r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denotes L(r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The regular expression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  <a:r>
              <a:rPr lang="en-US" baseline="-25000" dirty="0" smtClean="0"/>
              <a:t> </a:t>
            </a:r>
            <a:r>
              <a:rPr lang="en-US" dirty="0" smtClean="0"/>
              <a:t>denotes (L(r</a:t>
            </a:r>
            <a:r>
              <a:rPr lang="en-US" baseline="-25000" dirty="0" smtClean="0"/>
              <a:t>1</a:t>
            </a:r>
            <a:r>
              <a:rPr lang="en-US" dirty="0" smtClean="0"/>
              <a:t>))*</a:t>
            </a: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Determining the Language Denoted by a Regular Expression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By combining regular expressions using the given rules, arbitrarily complex expressions can be constructed</a:t>
            </a:r>
            <a:endParaRPr lang="en-US" dirty="0"/>
          </a:p>
          <a:p>
            <a:pPr>
              <a:defRPr/>
            </a:pPr>
            <a:r>
              <a:rPr lang="en-US" dirty="0" smtClean="0"/>
              <a:t>The concatenation symbol (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en-US" dirty="0" smtClean="0"/>
              <a:t>) is usually omitted</a:t>
            </a:r>
          </a:p>
          <a:p>
            <a:pPr>
              <a:defRPr/>
            </a:pPr>
            <a:r>
              <a:rPr lang="en-US" dirty="0"/>
              <a:t>In applying operations, we observe the following precedence rules:</a:t>
            </a:r>
          </a:p>
          <a:p>
            <a:pPr lvl="1">
              <a:defRPr/>
            </a:pPr>
            <a:r>
              <a:rPr lang="en-US" dirty="0"/>
              <a:t>star closure precedes concatenation</a:t>
            </a:r>
          </a:p>
          <a:p>
            <a:pPr lvl="1">
              <a:defRPr/>
            </a:pPr>
            <a:r>
              <a:rPr lang="en-US" dirty="0"/>
              <a:t>concatenation precedes </a:t>
            </a:r>
            <a:r>
              <a:rPr lang="en-US" dirty="0" smtClean="0"/>
              <a:t>union</a:t>
            </a:r>
          </a:p>
          <a:p>
            <a:pPr>
              <a:defRPr/>
            </a:pPr>
            <a:r>
              <a:rPr lang="en-US" dirty="0" smtClean="0"/>
              <a:t>Parentheses are used to override the normal precedence of operators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Sample Regular Expressions and Associated Languages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50323"/>
              </p:ext>
            </p:extLst>
          </p:nvPr>
        </p:nvGraphicFramePr>
        <p:xfrm>
          <a:off x="390525" y="1852246"/>
          <a:ext cx="8362950" cy="301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227"/>
                <a:gridCol w="6286723"/>
              </a:tblGrid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(ab)*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(ab)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, n ≥ 0 }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+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a, b }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 + b)*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a, b }*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(in other words, any string formed with a and b)</a:t>
                      </a:r>
                      <a:endParaRPr lang="en-US" dirty="0" smtClean="0"/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a(bb)*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a, abb, abbbb, abbbbbb, … }</a:t>
                      </a:r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r>
                        <a:rPr lang="en-US" baseline="0" dirty="0" smtClean="0"/>
                        <a:t>(a +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a, aa, aaa, …, b, ab, aab, … } </a:t>
                      </a:r>
                      <a:r>
                        <a:rPr lang="en-US" dirty="0" smtClean="0"/>
                        <a:t>(Example 3.2)</a:t>
                      </a:r>
                    </a:p>
                  </a:txBody>
                  <a:tcPr/>
                </a:tc>
              </a:tr>
              <a:tr h="36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(aa)*(bb)*b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b, aab, aaaab, …, bbb, aabbb, … } </a:t>
                      </a:r>
                      <a:r>
                        <a:rPr lang="en-US" dirty="0" smtClean="0"/>
                        <a:t>(Example 3.4)</a:t>
                      </a:r>
                    </a:p>
                  </a:txBody>
                  <a:tcPr/>
                </a:tc>
              </a:tr>
              <a:tr h="4266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 + 1)*00(0 + 1)*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 strings containing at least one pair of consecutive zeros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69795" y="5026634"/>
            <a:ext cx="7645555" cy="129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Two regular expressions are equivalent if they denote the same language.  Consider, for example, (a + b)* and (a*b*)*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7315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810"/>
            <a:ext cx="7253220" cy="471615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Theorem </a:t>
            </a:r>
            <a:r>
              <a:rPr lang="en-US" dirty="0"/>
              <a:t>3.1: For any </a:t>
            </a:r>
            <a:r>
              <a:rPr lang="en-US" dirty="0" smtClean="0"/>
              <a:t>regular expression </a:t>
            </a:r>
            <a:r>
              <a:rPr lang="en-US" dirty="0"/>
              <a:t>r, there is </a:t>
            </a:r>
            <a:r>
              <a:rPr lang="en-US" dirty="0" smtClean="0"/>
              <a:t>a nondeterministic finite automaton </a:t>
            </a:r>
            <a:r>
              <a:rPr lang="en-US" dirty="0"/>
              <a:t>that accepts the language denoted by r</a:t>
            </a:r>
          </a:p>
          <a:p>
            <a:pPr>
              <a:defRPr/>
            </a:pPr>
            <a:r>
              <a:rPr lang="en-US" dirty="0" smtClean="0"/>
              <a:t>Since nondeterministic and deterministic accepters are equivalent, </a:t>
            </a:r>
            <a:r>
              <a:rPr lang="en-US" dirty="0"/>
              <a:t>regular expressions are associated precisely with regular languages</a:t>
            </a:r>
          </a:p>
          <a:p>
            <a:r>
              <a:rPr lang="en-US" altLang="en-US" dirty="0" smtClean="0"/>
              <a:t>A constructive proof of theorem 3.1 provides a systematic procedure for constructing a nfa that accepts the language denoted by any regular expression </a:t>
            </a:r>
            <a:endParaRPr lang="en-US" altLang="en-US" i="1" u="sng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Construction of a nondeterministic fa to accept a language L(r)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5323"/>
            <a:ext cx="7645555" cy="339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We can construct simple automata that accept the languages associated with the empty set, the empty string, and any individual symbol.</a:t>
            </a: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C:\Users\taylor.ferracane\Desktop\Linz PPT Images\3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72522"/>
            <a:ext cx="57912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Construction of a nondeterministic fa to accept a language L(r)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3631"/>
            <a:ext cx="7645555" cy="3751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Given schematic representations for automata designed to accept L(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 and (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, an automaton to accept L(r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) can be constructed as shown in Figure 3.3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taylor.ferracane\Desktop\Linz PPT Images\3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233404"/>
            <a:ext cx="44005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1015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Chapter 3</vt:lpstr>
      <vt:lpstr>Learning Objectives At the conclusion of the chapter, the student will be able to:</vt:lpstr>
      <vt:lpstr>Regular Expressions</vt:lpstr>
      <vt:lpstr>Languages Associated with Regular Expressions</vt:lpstr>
      <vt:lpstr>Determining the Language Denoted by a Regular Expression</vt:lpstr>
      <vt:lpstr>Sample Regular Expressions and Associated Languages</vt:lpstr>
      <vt:lpstr>Regular Expressions and Regular Languages</vt:lpstr>
      <vt:lpstr>Construction of a nondeterministic fa to accept a language L(r)</vt:lpstr>
      <vt:lpstr>Construction of a nondeterministic fa to accept a language L(r) (cont.)</vt:lpstr>
      <vt:lpstr>Construction of a nondeterministic fa to accept a language L(r) (cont.)</vt:lpstr>
      <vt:lpstr>Construction of a nondeterministic fa to accept a language L(r) (cont.)</vt:lpstr>
      <vt:lpstr>Example: Construction of a nfa to accept a language L(r) </vt:lpstr>
      <vt:lpstr>Regular Expressions for Regular Languages</vt:lpstr>
      <vt:lpstr>Regular Grammars</vt:lpstr>
      <vt:lpstr>Right-Linear Grammars Generate Regular Languages</vt:lpstr>
      <vt:lpstr>Example: Construction of a nfa to accept a language L(G) </vt:lpstr>
      <vt:lpstr>Right-Linear Grammars for Regular Languages</vt:lpstr>
      <vt:lpstr>Example: Construction of a regular grammar G to generate a language L(M) </vt:lpstr>
      <vt:lpstr>Equivalence of Regular Languages and Regular Grammars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68</cp:revision>
  <dcterms:created xsi:type="dcterms:W3CDTF">2015-12-11T23:22:52Z</dcterms:created>
  <dcterms:modified xsi:type="dcterms:W3CDTF">2016-01-15T14:39:48Z</dcterms:modified>
</cp:coreProperties>
</file>