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3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7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4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2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0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6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52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8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5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9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6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39DEF-0653-4A28-8CE8-639D9179133F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8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699022"/>
            <a:ext cx="3562350" cy="1790700"/>
          </a:xfrm>
        </p:spPr>
        <p:txBody>
          <a:bodyPr/>
          <a:lstStyle/>
          <a:p>
            <a:r>
              <a:rPr lang="en-US" dirty="0" smtClean="0"/>
              <a:t>Chapter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450" y="3657600"/>
            <a:ext cx="3224420" cy="1143000"/>
          </a:xfrm>
        </p:spPr>
        <p:txBody>
          <a:bodyPr/>
          <a:lstStyle/>
          <a:p>
            <a:r>
              <a:rPr lang="en-US" dirty="0" smtClean="0"/>
              <a:t>PROPERTIES OF REGULAR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3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8629"/>
            <a:ext cx="7634404" cy="1483264"/>
          </a:xfrm>
        </p:spPr>
        <p:txBody>
          <a:bodyPr>
            <a:normAutofit fontScale="90000"/>
          </a:bodyPr>
          <a:lstStyle/>
          <a:p>
            <a:r>
              <a:rPr lang="en-US" altLang="en-US" b="1" dirty="0" smtClean="0">
                <a:solidFill>
                  <a:schemeClr val="accent5">
                    <a:lumMod val="50000"/>
                  </a:schemeClr>
                </a:solidFill>
              </a:rPr>
              <a:t>Determining Whether a Regular Language is Empty, Finite, or Infinite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61894"/>
            <a:ext cx="7634404" cy="4329988"/>
          </a:xfrm>
        </p:spPr>
        <p:txBody>
          <a:bodyPr>
            <a:normAutofit/>
          </a:bodyPr>
          <a:lstStyle/>
          <a:p>
            <a:r>
              <a:rPr lang="en-US" dirty="0"/>
              <a:t>Theorem </a:t>
            </a:r>
            <a:r>
              <a:rPr lang="en-US" dirty="0" smtClean="0"/>
              <a:t>4.6 </a:t>
            </a:r>
            <a:r>
              <a:rPr lang="en-US" dirty="0"/>
              <a:t>confirms the existence of </a:t>
            </a:r>
            <a:r>
              <a:rPr lang="en-US" dirty="0" smtClean="0"/>
              <a:t>an algorithm to determine if a regular language is empty, finite, or infinite</a:t>
            </a:r>
            <a:endParaRPr lang="en-US" dirty="0"/>
          </a:p>
          <a:p>
            <a:r>
              <a:rPr lang="en-US" dirty="0" smtClean="0"/>
              <a:t>Given the transition graph of a dfa that accepts L,</a:t>
            </a:r>
            <a:endParaRPr lang="en-US" dirty="0"/>
          </a:p>
          <a:p>
            <a:pPr lvl="1"/>
            <a:r>
              <a:rPr lang="en-US" dirty="0" smtClean="0"/>
              <a:t>If there is a simple path from the start state to any final state, L is not empty (since it contains, at least, the corresponding string)</a:t>
            </a:r>
            <a:endParaRPr lang="en-US" dirty="0"/>
          </a:p>
          <a:p>
            <a:pPr lvl="1"/>
            <a:r>
              <a:rPr lang="en-US" dirty="0" smtClean="0"/>
              <a:t>If a path from the start state to a final state includes a vertex which is the base of some cycle, L is infinite (otherwise, L is finite)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7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8629"/>
            <a:ext cx="7634404" cy="1483264"/>
          </a:xfrm>
        </p:spPr>
        <p:txBody>
          <a:bodyPr>
            <a:normAutofit/>
          </a:bodyPr>
          <a:lstStyle/>
          <a:p>
            <a:r>
              <a:rPr lang="en-US" altLang="en-US" b="1" dirty="0" smtClean="0">
                <a:solidFill>
                  <a:schemeClr val="accent5">
                    <a:lumMod val="50000"/>
                  </a:schemeClr>
                </a:solidFill>
              </a:rPr>
              <a:t>Determining Whether Two Regular Languages are Equal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61894"/>
            <a:ext cx="7634404" cy="432998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finite languages, equality could be determined by performing a comparison of the individual strings</a:t>
            </a:r>
          </a:p>
          <a:p>
            <a:r>
              <a:rPr lang="en-US" dirty="0" smtClean="0"/>
              <a:t>More generally, theorem 4.7 </a:t>
            </a:r>
            <a:r>
              <a:rPr lang="en-US" dirty="0"/>
              <a:t>confirms the existence of </a:t>
            </a:r>
            <a:r>
              <a:rPr lang="en-US" dirty="0" smtClean="0"/>
              <a:t>an algorithm to determine if two regular </a:t>
            </a:r>
            <a:r>
              <a:rPr lang="en-US" dirty="0"/>
              <a:t>languages L</a:t>
            </a:r>
            <a:r>
              <a:rPr lang="en-US" baseline="-25000" dirty="0"/>
              <a:t>1</a:t>
            </a:r>
            <a:r>
              <a:rPr lang="en-US" dirty="0"/>
              <a:t> and L</a:t>
            </a:r>
            <a:r>
              <a:rPr lang="en-US" baseline="-25000" dirty="0"/>
              <a:t>2 </a:t>
            </a:r>
            <a:r>
              <a:rPr lang="en-US" dirty="0" smtClean="0"/>
              <a:t>are equal:</a:t>
            </a:r>
            <a:endParaRPr lang="en-US" dirty="0"/>
          </a:p>
          <a:p>
            <a:pPr lvl="1"/>
            <a:r>
              <a:rPr lang="en-US" dirty="0" smtClean="0"/>
              <a:t>Define the language L = (</a:t>
            </a:r>
            <a:r>
              <a:rPr lang="en-US" dirty="0"/>
              <a:t>L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</a:t>
            </a:r>
            <a:r>
              <a:rPr lang="en-US" dirty="0" smtClean="0"/>
              <a:t> L</a:t>
            </a:r>
            <a:r>
              <a:rPr lang="en-US" baseline="-25000" dirty="0" smtClean="0"/>
              <a:t>2</a:t>
            </a:r>
            <a:r>
              <a:rPr lang="en-US" dirty="0" smtClean="0"/>
              <a:t>) </a:t>
            </a:r>
            <a:r>
              <a:rPr lang="en-US" dirty="0" smtClean="0">
                <a:sym typeface="Symbol" panose="05050102010706020507" pitchFamily="18" charset="2"/>
              </a:rPr>
              <a:t> </a:t>
            </a:r>
            <a:r>
              <a:rPr lang="en-US" dirty="0" smtClean="0"/>
              <a:t>(</a:t>
            </a:r>
            <a:r>
              <a:rPr lang="en-US" dirty="0"/>
              <a:t>L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</a:t>
            </a:r>
            <a:r>
              <a:rPr lang="en-US" dirty="0" smtClean="0"/>
              <a:t> </a:t>
            </a:r>
            <a:r>
              <a:rPr lang="en-US" dirty="0"/>
              <a:t>L</a:t>
            </a:r>
            <a:r>
              <a:rPr lang="en-US" baseline="-25000" dirty="0"/>
              <a:t>2</a:t>
            </a:r>
            <a:r>
              <a:rPr lang="en-US" dirty="0"/>
              <a:t>)</a:t>
            </a:r>
            <a:r>
              <a:rPr lang="en-US" baseline="-25000" dirty="0" smtClean="0"/>
              <a:t>  </a:t>
            </a:r>
            <a:endParaRPr lang="en-US" dirty="0"/>
          </a:p>
          <a:p>
            <a:pPr lvl="1"/>
            <a:r>
              <a:rPr lang="en-US" dirty="0" smtClean="0"/>
              <a:t>By closure, L is regular, so we can construct a dfa M to accept it, and by theorem 4.6, we can determine whether L is empty</a:t>
            </a:r>
          </a:p>
          <a:p>
            <a:pPr lvl="1"/>
            <a:r>
              <a:rPr lang="en-US" dirty="0"/>
              <a:t>L</a:t>
            </a:r>
            <a:r>
              <a:rPr lang="en-US" baseline="-25000" dirty="0"/>
              <a:t>1</a:t>
            </a:r>
            <a:r>
              <a:rPr lang="en-US" dirty="0"/>
              <a:t> and L</a:t>
            </a:r>
            <a:r>
              <a:rPr lang="en-US" baseline="-25000" dirty="0"/>
              <a:t>2 </a:t>
            </a:r>
            <a:r>
              <a:rPr lang="en-US" dirty="0"/>
              <a:t>are </a:t>
            </a:r>
            <a:r>
              <a:rPr lang="en-US" dirty="0" smtClean="0"/>
              <a:t>equal if and only if L is empty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029200" y="4003288"/>
            <a:ext cx="267629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434253" y="4003288"/>
            <a:ext cx="267629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60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502" y="278629"/>
            <a:ext cx="7683191" cy="1483264"/>
          </a:xfrm>
        </p:spPr>
        <p:txBody>
          <a:bodyPr>
            <a:normAutofit/>
          </a:bodyPr>
          <a:lstStyle/>
          <a:p>
            <a:r>
              <a:rPr lang="en-US" altLang="en-US" b="1" dirty="0" smtClean="0">
                <a:solidFill>
                  <a:schemeClr val="accent5">
                    <a:lumMod val="50000"/>
                  </a:schemeClr>
                </a:solidFill>
              </a:rPr>
              <a:t>Identifying Nonregular Languages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61894"/>
            <a:ext cx="7768218" cy="4329988"/>
          </a:xfrm>
        </p:spPr>
        <p:txBody>
          <a:bodyPr>
            <a:normAutofit/>
          </a:bodyPr>
          <a:lstStyle/>
          <a:p>
            <a:r>
              <a:rPr lang="en-US" dirty="0" smtClean="0"/>
              <a:t>Although regular languages can be infinite, their associated automata have finite memory and are therefore incapable of accepting many languages</a:t>
            </a:r>
          </a:p>
          <a:p>
            <a:r>
              <a:rPr lang="en-US" dirty="0" smtClean="0"/>
              <a:t>To show that a language is not regular, </a:t>
            </a:r>
            <a:r>
              <a:rPr lang="en-US" dirty="0"/>
              <a:t>two basic approaches exist:</a:t>
            </a:r>
          </a:p>
          <a:p>
            <a:pPr lvl="1"/>
            <a:r>
              <a:rPr lang="en-US" dirty="0" smtClean="0"/>
              <a:t>Use the </a:t>
            </a:r>
            <a:r>
              <a:rPr lang="en-US" i="1" dirty="0" smtClean="0"/>
              <a:t>pigeonhole principle</a:t>
            </a:r>
            <a:r>
              <a:rPr lang="en-US" dirty="0" smtClean="0"/>
              <a:t> to construct a proof by contradiction</a:t>
            </a:r>
          </a:p>
          <a:p>
            <a:pPr lvl="1"/>
            <a:r>
              <a:rPr lang="en-US" dirty="0" smtClean="0"/>
              <a:t>Use a </a:t>
            </a:r>
            <a:r>
              <a:rPr lang="en-US" i="1" dirty="0" smtClean="0"/>
              <a:t>pumping lemma</a:t>
            </a:r>
            <a:r>
              <a:rPr lang="en-US" dirty="0" smtClean="0"/>
              <a:t> for regular languages</a:t>
            </a:r>
          </a:p>
        </p:txBody>
      </p:sp>
    </p:spTree>
    <p:extLst>
      <p:ext uri="{BB962C8B-B14F-4D97-AF65-F5344CB8AC3E}">
        <p14:creationId xmlns:p14="http://schemas.microsoft.com/office/powerpoint/2010/main" val="111869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502" y="278629"/>
            <a:ext cx="7683191" cy="127139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Basis for the Pumping Lemma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61894"/>
            <a:ext cx="7768218" cy="432998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transition graph for a regular language has certain properties:</a:t>
            </a:r>
          </a:p>
          <a:p>
            <a:pPr lvl="1"/>
            <a:r>
              <a:rPr lang="en-US" dirty="0" smtClean="0"/>
              <a:t>If the graph has no cycles, the language is finite</a:t>
            </a:r>
          </a:p>
          <a:p>
            <a:pPr lvl="1"/>
            <a:r>
              <a:rPr lang="en-US" dirty="0" smtClean="0"/>
              <a:t>If the graph has a nonempty cycle, the language is infinite</a:t>
            </a:r>
          </a:p>
          <a:p>
            <a:pPr lvl="1"/>
            <a:r>
              <a:rPr lang="en-US" dirty="0" smtClean="0"/>
              <a:t>If the graph has such cycle, the cycle can either be skipped or repeated an arbitrary number of times, so if the cycle has label </a:t>
            </a:r>
            <a:r>
              <a:rPr lang="en-US" i="1" dirty="0" smtClean="0"/>
              <a:t>v</a:t>
            </a:r>
            <a:r>
              <a:rPr lang="en-US" dirty="0" smtClean="0"/>
              <a:t> and if the string </a:t>
            </a:r>
            <a:r>
              <a:rPr lang="en-US" i="1" dirty="0" smtClean="0"/>
              <a:t>w</a:t>
            </a:r>
            <a:r>
              <a:rPr lang="en-US" i="1" baseline="-25000" dirty="0" smtClean="0"/>
              <a:t>1</a:t>
            </a:r>
            <a:r>
              <a:rPr lang="en-US" i="1" dirty="0" smtClean="0"/>
              <a:t>vw</a:t>
            </a:r>
            <a:r>
              <a:rPr lang="en-US" i="1" baseline="-25000" dirty="0" smtClean="0"/>
              <a:t>2</a:t>
            </a:r>
            <a:r>
              <a:rPr lang="en-US" dirty="0" smtClean="0"/>
              <a:t> is in the language, so are the strings </a:t>
            </a:r>
            <a:r>
              <a:rPr lang="en-US" i="1" dirty="0" smtClean="0"/>
              <a:t>w</a:t>
            </a:r>
            <a:r>
              <a:rPr lang="en-US" i="1" baseline="-25000" dirty="0" smtClean="0"/>
              <a:t>1</a:t>
            </a:r>
            <a:r>
              <a:rPr lang="en-US" i="1" dirty="0" smtClean="0"/>
              <a:t>vvw</a:t>
            </a:r>
            <a:r>
              <a:rPr lang="en-US" i="1" baseline="-25000" dirty="0" smtClean="0"/>
              <a:t>2</a:t>
            </a:r>
            <a:r>
              <a:rPr lang="en-US" dirty="0" smtClean="0"/>
              <a:t>,</a:t>
            </a:r>
            <a:r>
              <a:rPr lang="en-US" i="1" baseline="-25000" dirty="0" smtClean="0"/>
              <a:t> </a:t>
            </a:r>
            <a:r>
              <a:rPr lang="en-US" i="1" dirty="0" smtClean="0"/>
              <a:t>w</a:t>
            </a:r>
            <a:r>
              <a:rPr lang="en-US" i="1" baseline="-25000" dirty="0" smtClean="0"/>
              <a:t>1</a:t>
            </a:r>
            <a:r>
              <a:rPr lang="en-US" i="1" dirty="0" smtClean="0"/>
              <a:t>vvvw</a:t>
            </a:r>
            <a:r>
              <a:rPr lang="en-US" i="1" baseline="-25000" dirty="0" smtClean="0"/>
              <a:t>2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If such a cycle exists in a dfa with m states, the cycle must be entered by the time m symbols have been processed</a:t>
            </a:r>
          </a:p>
          <a:p>
            <a:r>
              <a:rPr lang="en-US" dirty="0" smtClean="0"/>
              <a:t>As a basis for the pumping lemma, we observe that given a language L, if any string in L does not satisfy these properties, L is not regular</a:t>
            </a:r>
          </a:p>
        </p:txBody>
      </p:sp>
    </p:spTree>
    <p:extLst>
      <p:ext uri="{BB962C8B-B14F-4D97-AF65-F5344CB8AC3E}">
        <p14:creationId xmlns:p14="http://schemas.microsoft.com/office/powerpoint/2010/main" val="137723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502" y="278629"/>
            <a:ext cx="7683191" cy="127139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A Pumping Lemma for Regular Languages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502" y="1761894"/>
            <a:ext cx="8318809" cy="4329988"/>
          </a:xfrm>
        </p:spPr>
        <p:txBody>
          <a:bodyPr>
            <a:normAutofit/>
          </a:bodyPr>
          <a:lstStyle/>
          <a:p>
            <a:r>
              <a:rPr lang="en-US" dirty="0" smtClean="0"/>
              <a:t>Theorem 4.8:   Given an infinite regular language L, every sufficiently long string </a:t>
            </a:r>
            <a:r>
              <a:rPr lang="en-US" i="1" dirty="0" smtClean="0"/>
              <a:t>w</a:t>
            </a:r>
            <a:r>
              <a:rPr lang="en-US" dirty="0" smtClean="0"/>
              <a:t> in L can be broken into three parts </a:t>
            </a:r>
            <a:r>
              <a:rPr lang="en-US" i="1" dirty="0" smtClean="0"/>
              <a:t>xyz</a:t>
            </a:r>
            <a:r>
              <a:rPr lang="en-US" dirty="0" smtClean="0"/>
              <a:t> such that</a:t>
            </a:r>
          </a:p>
          <a:p>
            <a:pPr lvl="1"/>
            <a:r>
              <a:rPr lang="en-US" dirty="0" smtClean="0"/>
              <a:t>|y| &gt; 0 and |xy| </a:t>
            </a:r>
            <a:r>
              <a:rPr lang="en-US" dirty="0" smtClean="0">
                <a:sym typeface="Symbol" panose="05050102010706020507" pitchFamily="18" charset="2"/>
              </a:rPr>
              <a:t></a:t>
            </a:r>
            <a:r>
              <a:rPr lang="en-US" dirty="0" smtClean="0"/>
              <a:t> m (where m is an arbitrary integer </a:t>
            </a:r>
            <a:r>
              <a:rPr lang="en-US" dirty="0">
                <a:sym typeface="Symbol" panose="05050102010706020507" pitchFamily="18" charset="2"/>
              </a:rPr>
              <a:t></a:t>
            </a:r>
            <a:r>
              <a:rPr lang="en-US" dirty="0" smtClean="0"/>
              <a:t> |w|)</a:t>
            </a:r>
          </a:p>
          <a:p>
            <a:pPr lvl="1"/>
            <a:r>
              <a:rPr lang="en-US" dirty="0" smtClean="0"/>
              <a:t>An arbitrary number of repetitions of y yields another string in L</a:t>
            </a:r>
          </a:p>
          <a:p>
            <a:r>
              <a:rPr lang="en-US" dirty="0" smtClean="0"/>
              <a:t>The middle section, y, is said to be “pumped” to generate additional strings in L</a:t>
            </a:r>
          </a:p>
          <a:p>
            <a:r>
              <a:rPr lang="en-US" dirty="0" smtClean="0"/>
              <a:t>The pumping lemma can be used to show that, by contradiction, a certain language is not regular</a:t>
            </a:r>
          </a:p>
        </p:txBody>
      </p:sp>
    </p:spTree>
    <p:extLst>
      <p:ext uri="{BB962C8B-B14F-4D97-AF65-F5344CB8AC3E}">
        <p14:creationId xmlns:p14="http://schemas.microsoft.com/office/powerpoint/2010/main" val="396860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502" y="278629"/>
            <a:ext cx="7683191" cy="127139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Applying the Pumping Lemma to Show that a Language is not Regular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503" y="1761893"/>
            <a:ext cx="7950820" cy="451624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smtClean="0"/>
              <a:t>proof is similar </a:t>
            </a:r>
            <a:r>
              <a:rPr lang="en-US" dirty="0" smtClean="0"/>
              <a:t>to a game in which our goal is to show that a language L is not regular, while an opponent maintains the opposite: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The opponent picks 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We pick a string w in L so that |w| ≥ 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The opponent chooses the decomposition xyz, subject to |y| &gt; 0 and |xy| </a:t>
            </a:r>
            <a:r>
              <a:rPr lang="en-US" dirty="0" smtClean="0">
                <a:sym typeface="Symbol" panose="05050102010706020507" pitchFamily="18" charset="2"/>
              </a:rPr>
              <a:t></a:t>
            </a:r>
            <a:r>
              <a:rPr lang="en-US" dirty="0" smtClean="0"/>
              <a:t> m, in a way that makes it hard to establish a contradiction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We try to pick a number of repetitions i, such that xy</a:t>
            </a:r>
            <a:r>
              <a:rPr lang="en-US" baseline="30000" dirty="0" smtClean="0"/>
              <a:t>i</a:t>
            </a:r>
            <a:r>
              <a:rPr lang="en-US" dirty="0" smtClean="0"/>
              <a:t>z is not in L</a:t>
            </a:r>
          </a:p>
          <a:p>
            <a:r>
              <a:rPr lang="en-US" dirty="0" smtClean="0"/>
              <a:t>In general, we try to establish a strategy that allows us to show a contradiction regardless of the choices made in steps 1 and 3.</a:t>
            </a:r>
          </a:p>
        </p:txBody>
      </p:sp>
    </p:spTree>
    <p:extLst>
      <p:ext uri="{BB962C8B-B14F-4D97-AF65-F5344CB8AC3E}">
        <p14:creationId xmlns:p14="http://schemas.microsoft.com/office/powerpoint/2010/main" val="48331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234" y="365127"/>
            <a:ext cx="8608742" cy="122949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Learning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Objectives</a:t>
            </a:r>
            <a:b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3100" b="1" i="1" dirty="0" smtClean="0">
                <a:solidFill>
                  <a:schemeClr val="accent5">
                    <a:lumMod val="50000"/>
                  </a:schemeClr>
                </a:solidFill>
              </a:rPr>
              <a:t>At the conclusion of the chapter, the student will be able to:</a:t>
            </a:r>
            <a:endParaRPr lang="en-US" sz="31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State the closure properties applicable to regular languages</a:t>
            </a:r>
          </a:p>
          <a:p>
            <a:r>
              <a:rPr lang="en-US" dirty="0" smtClean="0"/>
              <a:t>Prove that regular languages are closed under union, concatenation, star-closure, complementation, and intersection</a:t>
            </a:r>
          </a:p>
          <a:p>
            <a:r>
              <a:rPr lang="en-US" dirty="0" smtClean="0"/>
              <a:t>Prove that regular languages are closed under reversal</a:t>
            </a:r>
          </a:p>
          <a:p>
            <a:r>
              <a:rPr lang="en-US" dirty="0" smtClean="0"/>
              <a:t>Describe a membership algorithm for regular languages</a:t>
            </a:r>
          </a:p>
          <a:p>
            <a:r>
              <a:rPr lang="en-US" dirty="0" smtClean="0"/>
              <a:t>Describe an algorithm to determine if a regular language is empty, finite, or infinite</a:t>
            </a:r>
          </a:p>
          <a:p>
            <a:r>
              <a:rPr lang="en-US" dirty="0" smtClean="0"/>
              <a:t>Describe an algorithm to determine if two regular languages are equal</a:t>
            </a:r>
          </a:p>
          <a:p>
            <a:r>
              <a:rPr lang="en-US" dirty="0" smtClean="0"/>
              <a:t>Apply the pumping lemma to show that a language is not regular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0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73381"/>
          </a:xfrm>
        </p:spPr>
        <p:txBody>
          <a:bodyPr>
            <a:normAutofit/>
          </a:bodyPr>
          <a:lstStyle/>
          <a:p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Closure Properties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5776"/>
            <a:ext cx="7886700" cy="4571187"/>
          </a:xfrm>
        </p:spPr>
        <p:txBody>
          <a:bodyPr>
            <a:normAutofit/>
          </a:bodyPr>
          <a:lstStyle/>
          <a:p>
            <a:r>
              <a:rPr lang="en-US" dirty="0" smtClean="0"/>
              <a:t>Theorem 4.1 states that if L</a:t>
            </a:r>
            <a:r>
              <a:rPr lang="en-US" baseline="-25000" dirty="0" smtClean="0"/>
              <a:t>1</a:t>
            </a:r>
            <a:r>
              <a:rPr lang="en-US" dirty="0" smtClean="0"/>
              <a:t> and L</a:t>
            </a:r>
            <a:r>
              <a:rPr lang="en-US" baseline="-25000" dirty="0"/>
              <a:t>2</a:t>
            </a:r>
            <a:r>
              <a:rPr lang="en-US" dirty="0" smtClean="0"/>
              <a:t> are regular languages, so are the languages that result from the following operations:</a:t>
            </a:r>
          </a:p>
          <a:p>
            <a:pPr lvl="1"/>
            <a:r>
              <a:rPr lang="en-US" dirty="0"/>
              <a:t>L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smtClean="0">
                <a:sym typeface="Symbol" panose="05050102010706020507" pitchFamily="18" charset="2"/>
              </a:rPr>
              <a:t></a:t>
            </a:r>
            <a:r>
              <a:rPr lang="en-US" dirty="0" smtClean="0"/>
              <a:t> L</a:t>
            </a:r>
            <a:r>
              <a:rPr lang="en-US" baseline="-25000" dirty="0" smtClean="0"/>
              <a:t>2</a:t>
            </a:r>
          </a:p>
          <a:p>
            <a:pPr lvl="1"/>
            <a:r>
              <a:rPr lang="en-US" dirty="0"/>
              <a:t>L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smtClean="0">
                <a:sym typeface="Symbol" panose="05050102010706020507" pitchFamily="18" charset="2"/>
              </a:rPr>
              <a:t></a:t>
            </a:r>
            <a:r>
              <a:rPr lang="en-US" dirty="0" smtClean="0"/>
              <a:t> L</a:t>
            </a:r>
            <a:r>
              <a:rPr lang="en-US" baseline="-25000" dirty="0" smtClean="0"/>
              <a:t>2</a:t>
            </a:r>
          </a:p>
          <a:p>
            <a:pPr lvl="1"/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r>
              <a:rPr lang="en-US" dirty="0" smtClean="0"/>
              <a:t>L</a:t>
            </a:r>
            <a:r>
              <a:rPr lang="en-US" baseline="-25000" dirty="0" smtClean="0"/>
              <a:t>2</a:t>
            </a:r>
          </a:p>
          <a:p>
            <a:pPr lvl="1"/>
            <a:r>
              <a:rPr lang="en-US" dirty="0"/>
              <a:t>L</a:t>
            </a:r>
            <a:r>
              <a:rPr lang="en-US" baseline="-25000" dirty="0"/>
              <a:t>1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r>
              <a:rPr lang="en-US" dirty="0" smtClean="0"/>
              <a:t>*</a:t>
            </a:r>
          </a:p>
          <a:p>
            <a:r>
              <a:rPr lang="en-US" dirty="0" smtClean="0"/>
              <a:t>In other words, the family of regular languages is closed under union, intersection, concatenation, complementation, and star-closure.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382751" y="4070195"/>
            <a:ext cx="267629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23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8629"/>
            <a:ext cx="7886700" cy="1073381"/>
          </a:xfrm>
        </p:spPr>
        <p:txBody>
          <a:bodyPr>
            <a:normAutofit/>
          </a:bodyPr>
          <a:lstStyle/>
          <a:p>
            <a:r>
              <a:rPr lang="en-US" altLang="en-US" b="1" dirty="0" smtClean="0">
                <a:solidFill>
                  <a:schemeClr val="accent5">
                    <a:lumMod val="50000"/>
                  </a:schemeClr>
                </a:solidFill>
              </a:rPr>
              <a:t>Proof of the Closure </a:t>
            </a: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Properties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2010"/>
            <a:ext cx="8181718" cy="473987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Since L</a:t>
            </a:r>
            <a:r>
              <a:rPr lang="en-US" baseline="-25000" dirty="0" smtClean="0"/>
              <a:t>1</a:t>
            </a:r>
            <a:r>
              <a:rPr lang="en-US" dirty="0" smtClean="0"/>
              <a:t> and L</a:t>
            </a:r>
            <a:r>
              <a:rPr lang="en-US" baseline="-25000" dirty="0"/>
              <a:t>2</a:t>
            </a:r>
            <a:r>
              <a:rPr lang="en-US" dirty="0" smtClean="0"/>
              <a:t> are regular languages, there exist regular </a:t>
            </a:r>
            <a:r>
              <a:rPr lang="en-US" dirty="0"/>
              <a:t>expressions </a:t>
            </a:r>
            <a:r>
              <a:rPr lang="en-US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 to </a:t>
            </a:r>
            <a:r>
              <a:rPr lang="en-US" dirty="0"/>
              <a:t>describe L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r>
              <a:rPr lang="en-US" dirty="0" smtClean="0"/>
              <a:t>, respectively</a:t>
            </a:r>
          </a:p>
          <a:p>
            <a:r>
              <a:rPr lang="en-US" dirty="0" smtClean="0"/>
              <a:t>The union </a:t>
            </a:r>
            <a:r>
              <a:rPr lang="en-US" dirty="0"/>
              <a:t>of L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n-US" dirty="0" smtClean="0"/>
              <a:t>L</a:t>
            </a:r>
            <a:r>
              <a:rPr lang="en-US" baseline="-25000" dirty="0" smtClean="0"/>
              <a:t>2 </a:t>
            </a:r>
            <a:r>
              <a:rPr lang="en-US" dirty="0" smtClean="0"/>
              <a:t>can be denoted by the regular </a:t>
            </a:r>
            <a:r>
              <a:rPr lang="en-US" dirty="0"/>
              <a:t>expression </a:t>
            </a:r>
            <a:r>
              <a:rPr lang="en-US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 + </a:t>
            </a:r>
            <a:r>
              <a:rPr lang="en-US" dirty="0"/>
              <a:t>r</a:t>
            </a:r>
            <a:r>
              <a:rPr lang="en-US" baseline="-25000" dirty="0"/>
              <a:t>2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The </a:t>
            </a:r>
            <a:r>
              <a:rPr lang="en-US" dirty="0" smtClean="0"/>
              <a:t>concatenation </a:t>
            </a:r>
            <a:r>
              <a:rPr lang="en-US" dirty="0"/>
              <a:t>of L</a:t>
            </a:r>
            <a:r>
              <a:rPr lang="en-US" baseline="-25000" dirty="0"/>
              <a:t>1</a:t>
            </a:r>
            <a:r>
              <a:rPr lang="en-US" dirty="0"/>
              <a:t> and L</a:t>
            </a:r>
            <a:r>
              <a:rPr lang="en-US" baseline="-25000" dirty="0"/>
              <a:t>2 </a:t>
            </a:r>
            <a:r>
              <a:rPr lang="en-US" dirty="0" smtClean="0"/>
              <a:t>can be </a:t>
            </a:r>
            <a:r>
              <a:rPr lang="en-US" dirty="0"/>
              <a:t>denoted by the regular expression </a:t>
            </a:r>
            <a:r>
              <a:rPr lang="en-US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smtClean="0"/>
              <a:t>star-closure </a:t>
            </a:r>
            <a:r>
              <a:rPr lang="en-US" dirty="0"/>
              <a:t>of L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smtClean="0"/>
              <a:t>can </a:t>
            </a:r>
            <a:r>
              <a:rPr lang="en-US" dirty="0"/>
              <a:t>be denoted by the regular expression </a:t>
            </a:r>
            <a:r>
              <a:rPr lang="en-US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*</a:t>
            </a:r>
          </a:p>
          <a:p>
            <a:r>
              <a:rPr lang="en-US" dirty="0" smtClean="0"/>
              <a:t>Therefore, the union, concatenation, and star-closure of arbitrary regular languages are also regular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4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843" y="278629"/>
            <a:ext cx="8699157" cy="1073381"/>
          </a:xfrm>
        </p:spPr>
        <p:txBody>
          <a:bodyPr>
            <a:noAutofit/>
          </a:bodyPr>
          <a:lstStyle/>
          <a:p>
            <a:r>
              <a:rPr lang="en-US" altLang="en-US" b="1" dirty="0" smtClean="0">
                <a:solidFill>
                  <a:schemeClr val="accent5">
                    <a:lumMod val="50000"/>
                  </a:schemeClr>
                </a:solidFill>
              </a:rPr>
              <a:t>Proof of the Closure Properties (cont.)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2010"/>
            <a:ext cx="8181718" cy="473987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prove closure under complementation of an arbitrary regular </a:t>
            </a:r>
            <a:r>
              <a:rPr lang="en-US" dirty="0"/>
              <a:t>language L</a:t>
            </a:r>
            <a:r>
              <a:rPr lang="en-US" baseline="-25000" dirty="0"/>
              <a:t>1</a:t>
            </a:r>
            <a:r>
              <a:rPr lang="en-US" dirty="0" smtClean="0"/>
              <a:t>, assume the existence of a dfa M that accepts L</a:t>
            </a:r>
            <a:r>
              <a:rPr lang="en-US" baseline="-25000" dirty="0" smtClean="0"/>
              <a:t>1</a:t>
            </a:r>
            <a:endParaRPr lang="en-US" dirty="0" smtClean="0"/>
          </a:p>
          <a:p>
            <a:r>
              <a:rPr lang="en-US" dirty="0" smtClean="0"/>
              <a:t>A dfa M’ that accepts the complement of L</a:t>
            </a:r>
            <a:r>
              <a:rPr lang="en-US" baseline="-25000" dirty="0" smtClean="0"/>
              <a:t>1</a:t>
            </a:r>
            <a:r>
              <a:rPr lang="en-US" dirty="0" smtClean="0"/>
              <a:t> can be constructed as follows: </a:t>
            </a:r>
          </a:p>
          <a:p>
            <a:pPr lvl="1"/>
            <a:r>
              <a:rPr lang="en-US" dirty="0" smtClean="0"/>
              <a:t>M’ has the same states, alphabet, transition function, and start state as M</a:t>
            </a:r>
            <a:endParaRPr lang="en-US" dirty="0"/>
          </a:p>
          <a:p>
            <a:pPr lvl="1"/>
            <a:r>
              <a:rPr lang="en-US" dirty="0" smtClean="0"/>
              <a:t>The final states in M become </a:t>
            </a:r>
            <a:r>
              <a:rPr lang="en-US" dirty="0" smtClean="0"/>
              <a:t>non-final </a:t>
            </a:r>
            <a:r>
              <a:rPr lang="en-US" dirty="0" smtClean="0"/>
              <a:t>states in M’, while the </a:t>
            </a:r>
            <a:r>
              <a:rPr lang="en-US" dirty="0" smtClean="0"/>
              <a:t>non-final </a:t>
            </a:r>
            <a:r>
              <a:rPr lang="en-US" dirty="0" smtClean="0"/>
              <a:t>states in M become final states in M</a:t>
            </a:r>
          </a:p>
          <a:p>
            <a:r>
              <a:rPr lang="en-US" dirty="0" smtClean="0"/>
              <a:t>Since M’ accepts precisely the strings that M rejects, and </a:t>
            </a:r>
            <a:r>
              <a:rPr lang="en-US" dirty="0"/>
              <a:t>M’ </a:t>
            </a:r>
            <a:r>
              <a:rPr lang="en-US" dirty="0" smtClean="0"/>
              <a:t>rejects </a:t>
            </a:r>
            <a:r>
              <a:rPr lang="en-US" dirty="0"/>
              <a:t>precisely the strings that M </a:t>
            </a:r>
            <a:r>
              <a:rPr lang="en-US" dirty="0" smtClean="0"/>
              <a:t>accepts, then M’ accepts the complement of L</a:t>
            </a:r>
            <a:r>
              <a:rPr lang="en-US" baseline="-25000" dirty="0" smtClean="0"/>
              <a:t>1</a:t>
            </a:r>
            <a:r>
              <a:rPr lang="en-US" dirty="0" smtClean="0"/>
              <a:t>, which is therefore shown to be regular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5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843" y="278629"/>
            <a:ext cx="8699157" cy="1073381"/>
          </a:xfrm>
        </p:spPr>
        <p:txBody>
          <a:bodyPr>
            <a:noAutofit/>
          </a:bodyPr>
          <a:lstStyle/>
          <a:p>
            <a:r>
              <a:rPr lang="en-US" altLang="en-US" b="1" dirty="0" smtClean="0">
                <a:solidFill>
                  <a:schemeClr val="accent5">
                    <a:lumMod val="50000"/>
                  </a:schemeClr>
                </a:solidFill>
              </a:rPr>
              <a:t>Proof of the Closure Properties (cont.)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5676"/>
            <a:ext cx="7823372" cy="485620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To prove that the intersection of two regular </a:t>
            </a:r>
            <a:r>
              <a:rPr lang="en-US" dirty="0"/>
              <a:t>languages L</a:t>
            </a:r>
            <a:r>
              <a:rPr lang="en-US" baseline="-25000" dirty="0"/>
              <a:t>1</a:t>
            </a:r>
            <a:r>
              <a:rPr lang="en-US" dirty="0"/>
              <a:t> and L</a:t>
            </a:r>
            <a:r>
              <a:rPr lang="en-US" baseline="-25000" dirty="0"/>
              <a:t>2 </a:t>
            </a:r>
            <a:r>
              <a:rPr lang="en-US" dirty="0" smtClean="0"/>
              <a:t>is also regular, two basic approaches exist:</a:t>
            </a:r>
          </a:p>
          <a:p>
            <a:pPr lvl="1"/>
            <a:r>
              <a:rPr lang="en-US" dirty="0" smtClean="0"/>
              <a:t>Given a dfa M</a:t>
            </a:r>
            <a:r>
              <a:rPr lang="en-US" baseline="-25000" dirty="0" smtClean="0"/>
              <a:t>1</a:t>
            </a:r>
            <a:r>
              <a:rPr lang="en-US" dirty="0" smtClean="0"/>
              <a:t> that accepts </a:t>
            </a:r>
            <a:r>
              <a:rPr lang="en-US" dirty="0"/>
              <a:t>L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a dfa </a:t>
            </a:r>
            <a:r>
              <a:rPr lang="en-US" dirty="0" smtClean="0"/>
              <a:t>M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that accepts</a:t>
            </a:r>
            <a:r>
              <a:rPr lang="en-US" dirty="0" smtClean="0"/>
              <a:t> L</a:t>
            </a:r>
            <a:r>
              <a:rPr lang="en-US" baseline="-25000" dirty="0" smtClean="0"/>
              <a:t>2</a:t>
            </a:r>
            <a:r>
              <a:rPr lang="en-US" dirty="0" smtClean="0"/>
              <a:t>, construct a new dfa M’ with states and transition function resulting from a combination of the states and transition functions from </a:t>
            </a:r>
            <a:r>
              <a:rPr lang="en-US" dirty="0"/>
              <a:t>M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smtClean="0"/>
              <a:t>and M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Use DeMorgan’s law to show that the intersection of </a:t>
            </a:r>
            <a:r>
              <a:rPr lang="en-US" dirty="0"/>
              <a:t>L</a:t>
            </a:r>
            <a:r>
              <a:rPr lang="en-US" baseline="-25000" dirty="0"/>
              <a:t>1</a:t>
            </a:r>
            <a:r>
              <a:rPr lang="en-US" dirty="0"/>
              <a:t> and L</a:t>
            </a:r>
            <a:r>
              <a:rPr lang="en-US" baseline="-25000" dirty="0"/>
              <a:t>2 </a:t>
            </a:r>
            <a:r>
              <a:rPr lang="en-US" dirty="0" smtClean="0"/>
              <a:t>can be obtained by applying union and </a:t>
            </a:r>
            <a:r>
              <a:rPr lang="en-US" dirty="0" smtClean="0"/>
              <a:t>complementation: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Since the union and complementation operations have been shown to produce regular languages, the intersection of </a:t>
            </a:r>
            <a:r>
              <a:rPr lang="en-US" dirty="0"/>
              <a:t>L</a:t>
            </a:r>
            <a:r>
              <a:rPr lang="en-US" baseline="-25000" dirty="0"/>
              <a:t>1</a:t>
            </a:r>
            <a:r>
              <a:rPr lang="en-US" dirty="0"/>
              <a:t> and L</a:t>
            </a:r>
            <a:r>
              <a:rPr lang="en-US" baseline="-25000" dirty="0"/>
              <a:t>2 </a:t>
            </a:r>
            <a:r>
              <a:rPr lang="en-US" dirty="0" smtClean="0"/>
              <a:t>must also produce a regular language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786" y="3663778"/>
            <a:ext cx="27051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61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73381"/>
          </a:xfrm>
        </p:spPr>
        <p:txBody>
          <a:bodyPr>
            <a:normAutofit/>
          </a:bodyPr>
          <a:lstStyle/>
          <a:p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Closure u</a:t>
            </a:r>
            <a:r>
              <a:rPr lang="en-US" altLang="en-US" b="1" dirty="0" smtClean="0">
                <a:solidFill>
                  <a:schemeClr val="accent5">
                    <a:lumMod val="50000"/>
                  </a:schemeClr>
                </a:solidFill>
              </a:rPr>
              <a:t>nder Reversal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5776"/>
            <a:ext cx="7987316" cy="4571187"/>
          </a:xfrm>
        </p:spPr>
        <p:txBody>
          <a:bodyPr>
            <a:normAutofit/>
          </a:bodyPr>
          <a:lstStyle/>
          <a:p>
            <a:r>
              <a:rPr lang="en-US" dirty="0" smtClean="0"/>
              <a:t>Theorem 4.2 states that if L is a regular language, so </a:t>
            </a:r>
            <a:r>
              <a:rPr lang="en-US" dirty="0"/>
              <a:t>is </a:t>
            </a:r>
            <a:r>
              <a:rPr lang="en-US" dirty="0" smtClean="0"/>
              <a:t>L</a:t>
            </a:r>
            <a:r>
              <a:rPr lang="en-US" baseline="30000" dirty="0" smtClean="0"/>
              <a:t>R</a:t>
            </a:r>
          </a:p>
          <a:p>
            <a:r>
              <a:rPr lang="en-US" dirty="0" smtClean="0"/>
              <a:t>To prove closure under reversal, we can assume the existence of a </a:t>
            </a:r>
            <a:r>
              <a:rPr lang="en-US" dirty="0" smtClean="0"/>
              <a:t>nondeterministic finite automaton </a:t>
            </a:r>
            <a:r>
              <a:rPr lang="en-US" dirty="0" smtClean="0"/>
              <a:t>M with a single final state that accepts L</a:t>
            </a:r>
          </a:p>
          <a:p>
            <a:r>
              <a:rPr lang="en-US" dirty="0" smtClean="0"/>
              <a:t>Given the transition graph for M, to construct a nfa M</a:t>
            </a:r>
            <a:r>
              <a:rPr lang="en-US" baseline="30000" dirty="0" smtClean="0"/>
              <a:t>R</a:t>
            </a:r>
            <a:r>
              <a:rPr lang="en-US" dirty="0" smtClean="0"/>
              <a:t> that </a:t>
            </a:r>
            <a:r>
              <a:rPr lang="en-US" dirty="0"/>
              <a:t>accepts </a:t>
            </a:r>
            <a:r>
              <a:rPr lang="en-US" dirty="0" smtClean="0"/>
              <a:t>L</a:t>
            </a:r>
            <a:r>
              <a:rPr lang="en-US" baseline="30000" dirty="0" smtClean="0"/>
              <a:t>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 start state in M becomes the final state </a:t>
            </a:r>
            <a:r>
              <a:rPr lang="en-US" dirty="0"/>
              <a:t>in </a:t>
            </a:r>
            <a:r>
              <a:rPr lang="en-US" dirty="0" smtClean="0"/>
              <a:t>M</a:t>
            </a:r>
            <a:r>
              <a:rPr lang="en-US" baseline="30000" dirty="0" smtClean="0"/>
              <a:t>R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final </a:t>
            </a:r>
            <a:r>
              <a:rPr lang="en-US" dirty="0"/>
              <a:t>state in M becomes the </a:t>
            </a:r>
            <a:r>
              <a:rPr lang="en-US" dirty="0" smtClean="0"/>
              <a:t>start </a:t>
            </a:r>
            <a:r>
              <a:rPr lang="en-US" dirty="0"/>
              <a:t>state in M</a:t>
            </a:r>
            <a:r>
              <a:rPr lang="en-US" baseline="30000" dirty="0"/>
              <a:t>R</a:t>
            </a:r>
          </a:p>
          <a:p>
            <a:pPr lvl="1"/>
            <a:r>
              <a:rPr lang="en-US" dirty="0" smtClean="0"/>
              <a:t>The direction of all transition edges in M is reversed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6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8629"/>
            <a:ext cx="7389077" cy="1483264"/>
          </a:xfrm>
        </p:spPr>
        <p:txBody>
          <a:bodyPr>
            <a:normAutofit/>
          </a:bodyPr>
          <a:lstStyle/>
          <a:p>
            <a:r>
              <a:rPr lang="en-US" altLang="en-US" b="1" dirty="0" smtClean="0">
                <a:solidFill>
                  <a:schemeClr val="accent5">
                    <a:lumMod val="50000"/>
                  </a:schemeClr>
                </a:solidFill>
              </a:rPr>
              <a:t>Elementary Questions about Regular Languages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29522"/>
            <a:ext cx="7768218" cy="4062359"/>
          </a:xfrm>
        </p:spPr>
        <p:txBody>
          <a:bodyPr>
            <a:normAutofit/>
          </a:bodyPr>
          <a:lstStyle/>
          <a:p>
            <a:r>
              <a:rPr lang="en-US" dirty="0" smtClean="0"/>
              <a:t>Given a regular language L and an arbitrary string w, is there an algorithm to determine whether or not w is in L?</a:t>
            </a:r>
          </a:p>
          <a:p>
            <a:r>
              <a:rPr lang="en-US" dirty="0"/>
              <a:t>Given a regular language L </a:t>
            </a:r>
            <a:r>
              <a:rPr lang="en-US" dirty="0" smtClean="0"/>
              <a:t>is </a:t>
            </a:r>
            <a:r>
              <a:rPr lang="en-US" dirty="0"/>
              <a:t>there an algorithm to </a:t>
            </a:r>
            <a:r>
              <a:rPr lang="en-US" dirty="0" smtClean="0"/>
              <a:t>determine if L is empty, finite, or infinite?</a:t>
            </a:r>
            <a:endParaRPr lang="en-US" dirty="0"/>
          </a:p>
          <a:p>
            <a:r>
              <a:rPr lang="en-US" dirty="0" smtClean="0"/>
              <a:t>Given two regular languages L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r>
              <a:rPr lang="en-US" dirty="0" smtClean="0"/>
              <a:t>, is there an algorithm to determine whether or </a:t>
            </a:r>
            <a:r>
              <a:rPr lang="en-US" dirty="0"/>
              <a:t>not L</a:t>
            </a:r>
            <a:r>
              <a:rPr lang="en-US" baseline="-25000" dirty="0"/>
              <a:t>1</a:t>
            </a:r>
            <a:r>
              <a:rPr lang="en-US" dirty="0"/>
              <a:t> =</a:t>
            </a:r>
            <a:r>
              <a:rPr lang="en-US" dirty="0" smtClean="0"/>
              <a:t> </a:t>
            </a:r>
            <a:r>
              <a:rPr lang="en-US" dirty="0"/>
              <a:t>L</a:t>
            </a:r>
            <a:r>
              <a:rPr lang="en-US" baseline="-25000" dirty="0"/>
              <a:t>2</a:t>
            </a:r>
            <a:r>
              <a:rPr lang="en-US" dirty="0" smtClean="0"/>
              <a:t> ?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8629"/>
            <a:ext cx="7389077" cy="1483264"/>
          </a:xfrm>
        </p:spPr>
        <p:txBody>
          <a:bodyPr>
            <a:normAutofit/>
          </a:bodyPr>
          <a:lstStyle/>
          <a:p>
            <a:r>
              <a:rPr lang="en-US" altLang="en-US" b="1" dirty="0" smtClean="0">
                <a:solidFill>
                  <a:schemeClr val="accent5">
                    <a:lumMod val="50000"/>
                  </a:schemeClr>
                </a:solidFill>
              </a:rPr>
              <a:t>A Membership Algorithm for Regular Languages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61894"/>
            <a:ext cx="7768218" cy="432998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Theorem 4.5 confirms the existence of a membership algorithm for regular languages</a:t>
            </a:r>
          </a:p>
          <a:p>
            <a:r>
              <a:rPr lang="en-US" dirty="0" smtClean="0"/>
              <a:t>To determine if an arbitrary string w is in a regular language L, we assume the existence of a standard unambiguous representation of L</a:t>
            </a:r>
          </a:p>
          <a:p>
            <a:r>
              <a:rPr lang="en-US" dirty="0" smtClean="0"/>
              <a:t>Given a standard representation of L, construct a dfa to accept L</a:t>
            </a:r>
            <a:endParaRPr lang="en-US" dirty="0"/>
          </a:p>
          <a:p>
            <a:r>
              <a:rPr lang="en-US" dirty="0" smtClean="0"/>
              <a:t>Simulate the operation of the dfa while processing w as the input string</a:t>
            </a:r>
          </a:p>
          <a:p>
            <a:r>
              <a:rPr lang="en-US" dirty="0" smtClean="0"/>
              <a:t>As previously stated, if the machine halts in a final state after processing w, then w is in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97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569</TotalTime>
  <Words>1370</Words>
  <Application>Microsoft Office PowerPoint</Application>
  <PresentationFormat>On-screen Show (4:3)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Office Theme</vt:lpstr>
      <vt:lpstr>Chapter 4</vt:lpstr>
      <vt:lpstr>Learning Objectives At the conclusion of the chapter, the student will be able to:</vt:lpstr>
      <vt:lpstr>Closure Properties</vt:lpstr>
      <vt:lpstr>Proof of the Closure Properties</vt:lpstr>
      <vt:lpstr>Proof of the Closure Properties (cont.)</vt:lpstr>
      <vt:lpstr>Proof of the Closure Properties (cont.)</vt:lpstr>
      <vt:lpstr>Closure under Reversal</vt:lpstr>
      <vt:lpstr>Elementary Questions about Regular Languages</vt:lpstr>
      <vt:lpstr>A Membership Algorithm for Regular Languages</vt:lpstr>
      <vt:lpstr>Determining Whether a Regular Language is Empty, Finite, or Infinite</vt:lpstr>
      <vt:lpstr>Determining Whether Two Regular Languages are Equal</vt:lpstr>
      <vt:lpstr>Identifying Nonregular Languages</vt:lpstr>
      <vt:lpstr>Basis for the Pumping Lemma</vt:lpstr>
      <vt:lpstr>A Pumping Lemma for Regular Languages</vt:lpstr>
      <vt:lpstr>Applying the Pumping Lemma to Show that a Language is not Regular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Jose Cordova</dc:creator>
  <cp:lastModifiedBy>Jose Cordova</cp:lastModifiedBy>
  <cp:revision>74</cp:revision>
  <dcterms:created xsi:type="dcterms:W3CDTF">2015-12-11T23:22:52Z</dcterms:created>
  <dcterms:modified xsi:type="dcterms:W3CDTF">2015-12-30T21:03:24Z</dcterms:modified>
</cp:coreProperties>
</file>