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1" r:id="rId5"/>
    <p:sldId id="287" r:id="rId6"/>
    <p:sldId id="288" r:id="rId7"/>
    <p:sldId id="282" r:id="rId8"/>
    <p:sldId id="289" r:id="rId9"/>
    <p:sldId id="290" r:id="rId10"/>
    <p:sldId id="291" r:id="rId11"/>
    <p:sldId id="292" r:id="rId12"/>
    <p:sldId id="293" r:id="rId13"/>
    <p:sldId id="286" r:id="rId14"/>
    <p:sldId id="294" r:id="rId15"/>
    <p:sldId id="296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366346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CONTEXT-FREE LANGUAGES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Parsing and Membership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93540"/>
            <a:ext cx="7400229" cy="490653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parsing</a:t>
            </a:r>
            <a:r>
              <a:rPr lang="en-US" dirty="0"/>
              <a:t> problem: given a grammar G and a string w, find a sequence of derivations using the productions in G to produce </a:t>
            </a:r>
            <a:r>
              <a:rPr lang="en-US" dirty="0" smtClean="0"/>
              <a:t>w</a:t>
            </a:r>
            <a:endParaRPr lang="en-US" dirty="0"/>
          </a:p>
          <a:p>
            <a:r>
              <a:rPr lang="en-US" dirty="0"/>
              <a:t>Can be solved in an exhaustive, </a:t>
            </a:r>
            <a:r>
              <a:rPr lang="en-US" dirty="0" smtClean="0"/>
              <a:t>top-down, but not very efficient fashion</a:t>
            </a:r>
            <a:endParaRPr lang="en-US" dirty="0"/>
          </a:p>
          <a:p>
            <a:r>
              <a:rPr lang="en-US" dirty="0" smtClean="0"/>
              <a:t>Theorem 5.2: Exhaustive </a:t>
            </a:r>
            <a:r>
              <a:rPr lang="en-US" dirty="0"/>
              <a:t>parsing is guaranteed to yield all strings eventually, but may fail to stop for strings not in </a:t>
            </a:r>
            <a:r>
              <a:rPr lang="en-US" dirty="0" smtClean="0"/>
              <a:t>L(G), unless </a:t>
            </a:r>
            <a:r>
              <a:rPr lang="en-US" dirty="0"/>
              <a:t>we restrict the </a:t>
            </a:r>
            <a:r>
              <a:rPr lang="en-US" dirty="0" smtClean="0"/>
              <a:t>productions in the grammar to avoid the forms </a:t>
            </a:r>
            <a:r>
              <a:rPr lang="en-US" altLang="en-US" dirty="0" smtClean="0">
                <a:cs typeface="Arial" panose="020B0604020202020204" pitchFamily="34" charset="0"/>
              </a:rPr>
              <a:t>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 and </a:t>
            </a:r>
            <a:r>
              <a:rPr lang="en-US" altLang="en-US" dirty="0">
                <a:cs typeface="Arial" panose="020B0604020202020204" pitchFamily="34" charset="0"/>
              </a:rPr>
              <a:t>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8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Parsing and Ambiguity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3540"/>
            <a:ext cx="7043390" cy="4906537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grammar </a:t>
            </a:r>
            <a:r>
              <a:rPr lang="en-US" sz="2400" dirty="0" smtClean="0"/>
              <a:t>G is </a:t>
            </a:r>
            <a:r>
              <a:rPr lang="en-US" sz="2400" i="1" dirty="0"/>
              <a:t>ambiguous </a:t>
            </a:r>
            <a:r>
              <a:rPr lang="en-US" sz="2400" dirty="0"/>
              <a:t>if there is some string w </a:t>
            </a:r>
            <a:r>
              <a:rPr lang="en-US" sz="2400" dirty="0" smtClean="0"/>
              <a:t>in L(G) for </a:t>
            </a:r>
            <a:r>
              <a:rPr lang="en-US" sz="2400" dirty="0"/>
              <a:t>which </a:t>
            </a:r>
            <a:r>
              <a:rPr lang="en-US" sz="2400" dirty="0" smtClean="0"/>
              <a:t>more than one </a:t>
            </a:r>
            <a:r>
              <a:rPr lang="en-US" sz="2400" dirty="0"/>
              <a:t>derivation </a:t>
            </a:r>
            <a:r>
              <a:rPr lang="en-US" sz="2400" dirty="0" smtClean="0"/>
              <a:t>tree exists</a:t>
            </a:r>
            <a:endParaRPr lang="en-US" sz="2400" dirty="0"/>
          </a:p>
          <a:p>
            <a:r>
              <a:rPr lang="en-US" sz="2400" dirty="0" smtClean="0"/>
              <a:t>The grammar with productions S </a:t>
            </a:r>
            <a:r>
              <a:rPr lang="en-US" sz="2400" dirty="0">
                <a:sym typeface="Wingdings" pitchFamily="2" charset="2"/>
              </a:rPr>
              <a:t> aSb | SS | </a:t>
            </a:r>
            <a:r>
              <a:rPr lang="el-GR" sz="2400" dirty="0" smtClean="0">
                <a:sym typeface="Wingdings" pitchFamily="2" charset="2"/>
              </a:rPr>
              <a:t>λ</a:t>
            </a:r>
            <a:r>
              <a:rPr lang="en-US" sz="2400" dirty="0" smtClean="0">
                <a:sym typeface="Wingdings" pitchFamily="2" charset="2"/>
              </a:rPr>
              <a:t> is ambiguous, since the string aabb has two derivation trees, as shown below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3074" name="Picture 2" descr="C:\Users\taylor.ferracane\Desktop\Linz PPT Images\5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46" y="3216822"/>
            <a:ext cx="4626309" cy="3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Ambiguity in Programming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93540"/>
            <a:ext cx="7723614" cy="49065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Consider the grammar below, designed to generate simple arithmetic expressions such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(a+b)*c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a*b+c</a:t>
            </a:r>
          </a:p>
          <a:p>
            <a:pPr>
              <a:buNone/>
              <a:defRPr/>
            </a:pPr>
            <a:r>
              <a:rPr lang="en-US" dirty="0" smtClean="0">
                <a:sym typeface="Wingdings" pitchFamily="2" charset="2"/>
              </a:rPr>
              <a:t>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E, I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T = { a,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b, c, +, *, (, )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and productions 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I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E+E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E*E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(E)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 | b | c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dirty="0" smtClean="0">
                <a:sym typeface="Wingdings" pitchFamily="2" charset="2"/>
              </a:rPr>
              <a:t>The grammar is ambiguous because strings such as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a+b*c </a:t>
            </a:r>
            <a:r>
              <a:rPr lang="en-US" dirty="0" smtClean="0">
                <a:cs typeface="Arial" panose="020B0604020202020204" pitchFamily="34" charset="0"/>
                <a:sym typeface="Wingdings" pitchFamily="2" charset="2"/>
              </a:rPr>
              <a:t>have more than one derivation tree, as shown in Figure 5.5  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1953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365126"/>
            <a:ext cx="8288216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Derivation Trees from Ambiguous Grammar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ylor.ferracane\Desktop\Linz PPT Images\5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91702"/>
            <a:ext cx="6553201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Resolving Ambiguity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93540"/>
            <a:ext cx="7886701" cy="50738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Ambiguity can often be removed by rewriting the grammar so that only one parsing is possible </a:t>
            </a:r>
          </a:p>
          <a:p>
            <a:r>
              <a:rPr lang="en-US" dirty="0" smtClean="0">
                <a:sym typeface="Wingdings" pitchFamily="2" charset="2"/>
              </a:rPr>
              <a:t>Consider the grammar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E, T, F, I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T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a,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b, c, +, *, (, )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and productions 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T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</a:p>
          <a:p>
            <a:pPr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F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E  E+T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T 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T*F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F  (E)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 | b | c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As shown in Figure 5.6, only one derivation tree yields the string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a+b*c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365126"/>
            <a:ext cx="8288216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Derivation Tree for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a+b*c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Using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Unambiguous Grammar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ylor.ferracane\Desktop\Linz PPT Images\5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34" y="1961148"/>
            <a:ext cx="3046733" cy="41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3614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Ambiguous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2028"/>
            <a:ext cx="7534044" cy="502920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sym typeface="Wingdings" pitchFamily="2" charset="2"/>
              </a:rPr>
              <a:t>For some languages, it is always possible to find an unambiguous grammar, </a:t>
            </a:r>
            <a:r>
              <a:rPr lang="en-US" dirty="0" smtClean="0">
                <a:sym typeface="Wingdings" pitchFamily="2" charset="2"/>
              </a:rPr>
              <a:t>as shown in the previous example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However, there are </a:t>
            </a:r>
            <a:r>
              <a:rPr lang="en-US" i="1" dirty="0">
                <a:sym typeface="Wingdings" pitchFamily="2" charset="2"/>
              </a:rPr>
              <a:t>inherently ambiguous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languages, for which every possible grammar is ambiguous</a:t>
            </a:r>
            <a:endParaRPr lang="el-GR" i="1" dirty="0"/>
          </a:p>
          <a:p>
            <a:r>
              <a:rPr lang="en-US" altLang="en-US" dirty="0" smtClean="0"/>
              <a:t>Consider the language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 a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}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{ a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}, </a:t>
            </a:r>
            <a:r>
              <a:rPr lang="en-US" altLang="en-US" dirty="0" smtClean="0">
                <a:cs typeface="Arial" panose="020B0604020202020204" pitchFamily="34" charset="0"/>
              </a:rPr>
              <a:t>which is generated by the grammar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| 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aAb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bBc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</a:t>
            </a:r>
          </a:p>
          <a:p>
            <a:r>
              <a:rPr lang="en-US" altLang="en-US" dirty="0" smtClean="0"/>
              <a:t>The grammar above (and every other equivalent grammar) is ambiguous, because any string of the form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 </a:t>
            </a:r>
            <a:r>
              <a:rPr lang="en-US" altLang="en-US" dirty="0"/>
              <a:t>has two distinct </a:t>
            </a:r>
            <a:r>
              <a:rPr lang="en-US" altLang="en-US" dirty="0" smtClean="0"/>
              <a:t>derivations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5858"/>
            <a:ext cx="8140212" cy="44862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whether a particular grammar is context-free</a:t>
            </a:r>
          </a:p>
          <a:p>
            <a:r>
              <a:rPr lang="en-US" dirty="0" smtClean="0"/>
              <a:t>Discuss the relationship between regular languages and context-free languages</a:t>
            </a:r>
          </a:p>
          <a:p>
            <a:r>
              <a:rPr lang="en-US" dirty="0" smtClean="0"/>
              <a:t>Construct context-free grammars for simple languages</a:t>
            </a:r>
          </a:p>
          <a:p>
            <a:r>
              <a:rPr lang="en-US" dirty="0" smtClean="0"/>
              <a:t>Produce leftmost and rightmost derivations of a string generated by a </a:t>
            </a:r>
            <a:r>
              <a:rPr lang="en-US" dirty="0"/>
              <a:t>context-free </a:t>
            </a:r>
            <a:r>
              <a:rPr lang="en-US" dirty="0" smtClean="0"/>
              <a:t>grammar</a:t>
            </a:r>
          </a:p>
          <a:p>
            <a:r>
              <a:rPr lang="en-US" dirty="0" smtClean="0"/>
              <a:t>Construct derivation trees for strings generated by a context-free grammar</a:t>
            </a:r>
          </a:p>
          <a:p>
            <a:r>
              <a:rPr lang="en-US" dirty="0" smtClean="0"/>
              <a:t>Show that a </a:t>
            </a:r>
            <a:r>
              <a:rPr lang="en-US" dirty="0"/>
              <a:t>context-free </a:t>
            </a:r>
            <a:r>
              <a:rPr lang="en-US" dirty="0" smtClean="0"/>
              <a:t>grammar is ambiguous</a:t>
            </a:r>
          </a:p>
          <a:p>
            <a:r>
              <a:rPr lang="en-US" dirty="0" smtClean="0"/>
              <a:t>Rewrite a grammar to remove ambiguity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096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Context-Free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9" y="1406769"/>
            <a:ext cx="8234162" cy="4887425"/>
          </a:xfrm>
        </p:spPr>
        <p:txBody>
          <a:bodyPr>
            <a:normAutofit/>
          </a:bodyPr>
          <a:lstStyle/>
          <a:p>
            <a:r>
              <a:rPr lang="en-US" dirty="0"/>
              <a:t>Many useful languages are not </a:t>
            </a:r>
            <a:r>
              <a:rPr lang="en-US" dirty="0" smtClean="0"/>
              <a:t>regular</a:t>
            </a:r>
            <a:endParaRPr lang="en-US" dirty="0"/>
          </a:p>
          <a:p>
            <a:r>
              <a:rPr lang="en-US" dirty="0"/>
              <a:t>Context-free grammars are </a:t>
            </a:r>
            <a:r>
              <a:rPr lang="en-US" dirty="0" smtClean="0"/>
              <a:t>very useful for </a:t>
            </a:r>
            <a:r>
              <a:rPr lang="en-US" dirty="0"/>
              <a:t>the definition and processing of programming languages</a:t>
            </a:r>
          </a:p>
          <a:p>
            <a:r>
              <a:rPr lang="en-US" dirty="0" smtClean="0"/>
              <a:t>A context-free grammar has no restrictions on the right side of its productions, while the left side must be a single variable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 is context-free </a:t>
            </a:r>
            <a:r>
              <a:rPr lang="en-US" dirty="0" smtClean="0"/>
              <a:t>if </a:t>
            </a:r>
            <a:r>
              <a:rPr lang="en-US" dirty="0"/>
              <a:t>it is generated by a context-free</a:t>
            </a:r>
            <a:r>
              <a:rPr lang="en-US" dirty="0" smtClean="0"/>
              <a:t> grammar</a:t>
            </a:r>
          </a:p>
          <a:p>
            <a:r>
              <a:rPr lang="en-US" dirty="0" smtClean="0"/>
              <a:t>Since regular grammars are context-free, the family of regular languages is a proper subset of the family of context-free languages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altLang="en-US" i="1" u="sng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511740" cy="110683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Context-Free Languages (Example 5.1)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2322"/>
            <a:ext cx="7991244" cy="46046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Consider the grammar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= { S }, T = { a, b }, and productions 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bSb 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Sample derivations: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aSa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aaSaa  aabSbaa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aabbaa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i="1" dirty="0" smtClean="0"/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bSb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baSab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baab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language generated by the grammar is</a:t>
            </a:r>
            <a:endParaRPr lang="en-US" dirty="0"/>
          </a:p>
          <a:p>
            <a:pPr>
              <a:buNone/>
            </a:pPr>
            <a:r>
              <a:rPr lang="en-US" altLang="en-US" i="1" dirty="0" smtClean="0"/>
              <a:t>		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 ww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w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a, b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*}</a:t>
            </a:r>
            <a:endParaRPr lang="en-US" altLang="en-US" dirty="0"/>
          </a:p>
          <a:p>
            <a:pPr>
              <a:buNone/>
            </a:pPr>
            <a:r>
              <a:rPr lang="en-US" altLang="en-US" i="1" dirty="0"/>
              <a:t>	</a:t>
            </a:r>
            <a:r>
              <a:rPr lang="en-US" altLang="en-US" dirty="0" smtClean="0"/>
              <a:t>(in other words, even-length palindromes in </a:t>
            </a:r>
            <a:r>
              <a:rPr lang="en-US" altLang="en-US" sz="2400" dirty="0">
                <a:cs typeface="Arial" panose="020B0604020202020204" pitchFamily="34" charset="0"/>
              </a:rPr>
              <a:t>{</a:t>
            </a:r>
            <a:r>
              <a:rPr lang="en-US" altLang="en-US" dirty="0">
                <a:cs typeface="Arial" panose="020B0604020202020204" pitchFamily="34" charset="0"/>
              </a:rPr>
              <a:t> a, b </a:t>
            </a:r>
            <a:r>
              <a:rPr lang="en-US" altLang="en-US" sz="2400" dirty="0">
                <a:cs typeface="Arial" panose="020B0604020202020204" pitchFamily="34" charset="0"/>
              </a:rPr>
              <a:t>}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511740" cy="110683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Context-Free Languages (Example 5.4)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2322"/>
            <a:ext cx="7991244" cy="46046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Consider the grammar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= { S }, T = { a, b }, and productions 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SS 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Sample derivations: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aSb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aaSbb  aabb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i="1" dirty="0" smtClean="0"/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aSbS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abaSb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abab</a:t>
            </a:r>
          </a:p>
          <a:p>
            <a:r>
              <a:rPr lang="en-US" dirty="0" smtClean="0"/>
              <a:t>The language generated by the grammar is</a:t>
            </a:r>
            <a:endParaRPr lang="en-US" dirty="0"/>
          </a:p>
          <a:p>
            <a:pPr>
              <a:buNone/>
            </a:pPr>
            <a:r>
              <a:rPr lang="en-US" altLang="en-US" i="1" dirty="0" smtClean="0"/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 w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a, b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*: n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(w) = n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(w) and n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(v) ≥ n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(v) }</a:t>
            </a:r>
            <a:endParaRPr lang="en-US" altLang="en-US" dirty="0"/>
          </a:p>
          <a:p>
            <a:pPr>
              <a:buNone/>
            </a:pPr>
            <a:r>
              <a:rPr lang="en-US" altLang="en-US" i="1" dirty="0"/>
              <a:t>	</a:t>
            </a:r>
            <a:r>
              <a:rPr lang="en-US" altLang="en-US" dirty="0" smtClean="0"/>
              <a:t>(where v is any prefix of w)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58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110683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Leftmost and Rightmost Derivations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5844"/>
            <a:ext cx="7991244" cy="486112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In a </a:t>
            </a:r>
            <a:r>
              <a:rPr lang="en-US" i="1" dirty="0" smtClean="0"/>
              <a:t>leftmost derivation</a:t>
            </a:r>
            <a:r>
              <a:rPr lang="en-US" dirty="0" smtClean="0"/>
              <a:t>, the leftmost variable in a sentential form is replaced at each step</a:t>
            </a:r>
          </a:p>
          <a:p>
            <a:pPr>
              <a:defRPr/>
            </a:pPr>
            <a:r>
              <a:rPr lang="en-US" dirty="0"/>
              <a:t>In a </a:t>
            </a:r>
            <a:r>
              <a:rPr lang="en-US" i="1" dirty="0" smtClean="0"/>
              <a:t>rightmost </a:t>
            </a:r>
            <a:r>
              <a:rPr lang="en-US" i="1" dirty="0"/>
              <a:t>derivation</a:t>
            </a:r>
            <a:r>
              <a:rPr lang="en-US" dirty="0"/>
              <a:t>, the </a:t>
            </a:r>
            <a:r>
              <a:rPr lang="en-US" dirty="0" smtClean="0"/>
              <a:t>rightmost </a:t>
            </a:r>
            <a:r>
              <a:rPr lang="en-US" dirty="0"/>
              <a:t>variable in a sentential form is replaced at each step</a:t>
            </a:r>
          </a:p>
          <a:p>
            <a:pPr>
              <a:defRPr/>
            </a:pPr>
            <a:r>
              <a:rPr lang="en-US" dirty="0" smtClean="0"/>
              <a:t>Consider the grammar from example 5.5: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=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S, A, 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T = { a, b }, and productions 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 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bBb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The string abb has two distinct derivations: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Leftmost:</a:t>
            </a: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aAB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abBbB  abbB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abb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Rightmost</a:t>
            </a:r>
            <a:r>
              <a:rPr lang="en-US" altLang="en-US" dirty="0"/>
              <a:t>: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aAB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abBb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abb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Derivation Trees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3541"/>
            <a:ext cx="7706458" cy="406190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prstClr val="black"/>
                </a:solidFill>
              </a:rPr>
              <a:t>In a </a:t>
            </a:r>
            <a:r>
              <a:rPr lang="en-US" altLang="en-US" i="1" dirty="0" smtClean="0">
                <a:solidFill>
                  <a:prstClr val="black"/>
                </a:solidFill>
              </a:rPr>
              <a:t>derivation tree</a:t>
            </a:r>
            <a:r>
              <a:rPr lang="en-US" altLang="en-US" dirty="0" smtClean="0">
                <a:solidFill>
                  <a:prstClr val="black"/>
                </a:solidFill>
              </a:rPr>
              <a:t> or </a:t>
            </a:r>
            <a:r>
              <a:rPr lang="en-US" altLang="en-US" i="1" dirty="0" smtClean="0">
                <a:solidFill>
                  <a:prstClr val="black"/>
                </a:solidFill>
              </a:rPr>
              <a:t>parse tree</a:t>
            </a:r>
            <a:r>
              <a:rPr lang="en-US" altLang="en-US" dirty="0" smtClean="0">
                <a:solidFill>
                  <a:prstClr val="black"/>
                </a:solidFill>
              </a:rPr>
              <a:t>, </a:t>
            </a:r>
          </a:p>
          <a:p>
            <a:pPr lvl="1"/>
            <a:r>
              <a:rPr lang="en-US" dirty="0" smtClean="0"/>
              <a:t>the root is labeled 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nternal nodes are labeled with a variable occurring on the left side of a production</a:t>
            </a:r>
          </a:p>
          <a:p>
            <a:pPr lvl="1"/>
            <a:r>
              <a:rPr lang="en-US" dirty="0" smtClean="0"/>
              <a:t>the children of a node contain the symbols on the corresponding right side of a production</a:t>
            </a:r>
          </a:p>
          <a:p>
            <a:r>
              <a:rPr lang="en-US" dirty="0" smtClean="0"/>
              <a:t>For example, given the production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abABc</a:t>
            </a:r>
            <a:r>
              <a:rPr lang="en-US" dirty="0" smtClean="0"/>
              <a:t>, Figure 5.1 shows the corresponding partial derivation tree 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C:\Users\taylor.ferracane\Desktop\Linz PPT Images\5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99" y="4476814"/>
            <a:ext cx="4106026" cy="17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Derivation Trees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93540"/>
            <a:ext cx="7779371" cy="4906537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prstClr val="black"/>
                </a:solidFill>
              </a:rPr>
              <a:t>The yield of a derivation tree is the string of terminals produced by a leftmost depth-first traversal of the tree</a:t>
            </a:r>
          </a:p>
          <a:p>
            <a:r>
              <a:rPr lang="en-US" sz="2400" dirty="0" smtClean="0"/>
              <a:t>For example, using the </a:t>
            </a:r>
            <a:r>
              <a:rPr lang="en-US" sz="2400" dirty="0"/>
              <a:t>grammar from example </a:t>
            </a:r>
            <a:r>
              <a:rPr lang="en-US" sz="2400" dirty="0" smtClean="0"/>
              <a:t>5.5, the derivation tree below yields the string abbbb </a:t>
            </a:r>
            <a:endParaRPr lang="en-US" altLang="en-US" sz="2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taylor.ferracane\Desktop\Linz PPT Images\5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73" y="3092115"/>
            <a:ext cx="4330254" cy="3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4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Sentential Forms and Derivation Trees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93540"/>
            <a:ext cx="7455985" cy="490653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prstClr val="black"/>
                </a:solidFill>
              </a:rPr>
              <a:t>Theorem 5.1 states that, given a context-free grammar G, for every string w in L(G), there exists a derivation tree whose yield is w</a:t>
            </a:r>
          </a:p>
          <a:p>
            <a:r>
              <a:rPr lang="en-US" altLang="en-US" dirty="0" smtClean="0">
                <a:solidFill>
                  <a:prstClr val="black"/>
                </a:solidFill>
              </a:rPr>
              <a:t>The converse is also true: the yield of any derivation tree formed with productions from G is in L(G)</a:t>
            </a:r>
          </a:p>
          <a:p>
            <a:r>
              <a:rPr lang="en-US" altLang="en-US" dirty="0" smtClean="0">
                <a:solidFill>
                  <a:prstClr val="black"/>
                </a:solidFill>
              </a:rPr>
              <a:t>Derivation trees show which productions are used in obtaining a sentence, but do not give the order of their application</a:t>
            </a: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709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5</vt:lpstr>
      <vt:lpstr>Learning Objectives At the conclusion of the chapter, the student will be able to:</vt:lpstr>
      <vt:lpstr>Context-Free Grammars</vt:lpstr>
      <vt:lpstr>Context-Free Languages (Example 5.1)</vt:lpstr>
      <vt:lpstr>Context-Free Languages (Example 5.4)</vt:lpstr>
      <vt:lpstr>Leftmost and Rightmost Derivations</vt:lpstr>
      <vt:lpstr>Derivation Trees</vt:lpstr>
      <vt:lpstr>Derivation Trees (Cont.)</vt:lpstr>
      <vt:lpstr>Sentential Forms and Derivation Trees</vt:lpstr>
      <vt:lpstr>Parsing and Membership</vt:lpstr>
      <vt:lpstr>Parsing and Ambiguity</vt:lpstr>
      <vt:lpstr>Ambiguity in Programming Languages</vt:lpstr>
      <vt:lpstr>Derivation Trees from Ambiguous Grammar</vt:lpstr>
      <vt:lpstr>Resolving Ambiguity</vt:lpstr>
      <vt:lpstr>Derivation Tree for a+b*c Using Unambiguous Grammar</vt:lpstr>
      <vt:lpstr>Ambiguous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98</cp:revision>
  <dcterms:created xsi:type="dcterms:W3CDTF">2015-12-11T23:22:52Z</dcterms:created>
  <dcterms:modified xsi:type="dcterms:W3CDTF">2016-01-15T14:47:10Z</dcterms:modified>
</cp:coreProperties>
</file>