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1" r:id="rId5"/>
    <p:sldId id="287" r:id="rId6"/>
    <p:sldId id="288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99022"/>
            <a:ext cx="3562350" cy="1790700"/>
          </a:xfrm>
        </p:spPr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366346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SIMPLIFICATION OF CONTEXT-FREE GRAMMARS AND NORMAL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8080452" cy="11811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Application of the Procedure for Removing </a:t>
            </a:r>
            <a:r>
              <a:rPr lang="en-US" sz="4900" b="1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-</a:t>
            </a:r>
            <a:r>
              <a:rPr lang="en-US" sz="4900" b="1" dirty="0">
                <a:solidFill>
                  <a:schemeClr val="accent5">
                    <a:lumMod val="50000"/>
                  </a:schemeClr>
                </a:solidFill>
              </a:rPr>
              <a:t>Productions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6200"/>
            <a:ext cx="7991244" cy="49149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Consider the grammar from example 6.5:</a:t>
            </a:r>
            <a:endParaRPr lang="en-US" dirty="0"/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ABaC 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BC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b | 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C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D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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d </a:t>
            </a:r>
          </a:p>
          <a:p>
            <a:pPr>
              <a:spcBef>
                <a:spcPts val="400"/>
              </a:spcBef>
              <a:defRPr/>
            </a:pPr>
            <a:r>
              <a:rPr lang="en-US" dirty="0" smtClean="0"/>
              <a:t>In step 2, variables B, C, and A (in that order) are added to </a:t>
            </a:r>
            <a:r>
              <a:rPr lang="en-US" altLang="en-US" dirty="0" smtClean="0"/>
              <a:t>V</a:t>
            </a:r>
            <a:r>
              <a:rPr lang="en-US" altLang="en-US" baseline="-25000" dirty="0"/>
              <a:t>N</a:t>
            </a:r>
            <a:endParaRPr lang="en-US" altLang="en-US" baseline="-25000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In step 3,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-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productions are eliminated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dirty="0" smtClean="0"/>
              <a:t>In step 4, productions are added by replacing nullable symbols with in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 </a:t>
            </a:r>
            <a:r>
              <a:rPr lang="en-US" dirty="0" smtClean="0"/>
              <a:t>all possible combinations, resulting in</a:t>
            </a:r>
            <a:endParaRPr lang="en-US" altLang="en-US" baseline="-25000" dirty="0"/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ABaC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| BaC | AaC | Aba | aC | Aa | Ba | a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 | C | BC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C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	D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d </a:t>
            </a:r>
          </a:p>
          <a:p>
            <a:pPr>
              <a:spcBef>
                <a:spcPts val="400"/>
              </a:spcBef>
              <a:buNone/>
              <a:defRPr/>
            </a:pP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96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16850" cy="866773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Unit-</a:t>
            </a:r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Productions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6200"/>
            <a:ext cx="7816850" cy="49450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/>
              <a:t>A </a:t>
            </a:r>
            <a:r>
              <a:rPr lang="en-US" altLang="en-US" dirty="0"/>
              <a:t>production of the form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B </a:t>
            </a:r>
            <a:r>
              <a:rPr lang="en-US" altLang="en-US" dirty="0" smtClean="0">
                <a:sym typeface="Wingdings" panose="05000000000000000000" pitchFamily="2" charset="2"/>
              </a:rPr>
              <a:t>(where A and B are variables) is </a:t>
            </a:r>
            <a:r>
              <a:rPr lang="en-US" altLang="en-US" dirty="0">
                <a:sym typeface="Wingdings" panose="05000000000000000000" pitchFamily="2" charset="2"/>
              </a:rPr>
              <a:t>called a </a:t>
            </a:r>
            <a:r>
              <a:rPr lang="en-US" altLang="en-US" i="1" dirty="0" smtClean="0">
                <a:sym typeface="Wingdings" panose="05000000000000000000" pitchFamily="2" charset="2"/>
              </a:rPr>
              <a:t>unit-production</a:t>
            </a:r>
            <a:endParaRPr lang="en-US" altLang="en-US" i="1" dirty="0"/>
          </a:p>
          <a:p>
            <a:pPr>
              <a:defRPr/>
            </a:pPr>
            <a:r>
              <a:rPr lang="en-US" altLang="en-US" dirty="0" smtClean="0"/>
              <a:t>Unit-productions </a:t>
            </a:r>
            <a:r>
              <a:rPr lang="en-US" altLang="en-US" dirty="0"/>
              <a:t>add unneeded complexity to a grammar and can usually be removed by simple substitution</a:t>
            </a:r>
          </a:p>
          <a:p>
            <a:pPr>
              <a:defRPr/>
            </a:pPr>
            <a:r>
              <a:rPr lang="en-US" altLang="en-US" dirty="0" smtClean="0"/>
              <a:t>Theorem 6.4 states that any context-free </a:t>
            </a:r>
            <a:r>
              <a:rPr lang="en-US" altLang="en-US" dirty="0"/>
              <a:t>grammar </a:t>
            </a:r>
            <a:r>
              <a:rPr lang="en-US" altLang="en-US" u="sng" dirty="0"/>
              <a:t>without </a:t>
            </a:r>
            <a:r>
              <a:rPr lang="en-US" altLang="en-US" u="sng" dirty="0" smtClean="0">
                <a:sym typeface="Symbol" panose="05050102010706020507" pitchFamily="18" charset="2"/>
              </a:rPr>
              <a:t>-</a:t>
            </a:r>
            <a:r>
              <a:rPr lang="en-US" altLang="en-US" u="sng" dirty="0" smtClean="0"/>
              <a:t>productions</a:t>
            </a:r>
            <a:r>
              <a:rPr lang="en-US" altLang="en-US" dirty="0" smtClean="0"/>
              <a:t> </a:t>
            </a:r>
            <a:r>
              <a:rPr lang="en-US" altLang="en-US" dirty="0"/>
              <a:t>has an equivalent grammar without </a:t>
            </a:r>
            <a:r>
              <a:rPr lang="en-US" altLang="en-US" dirty="0" smtClean="0"/>
              <a:t>unit-productions</a:t>
            </a:r>
          </a:p>
          <a:p>
            <a:pPr>
              <a:defRPr/>
            </a:pPr>
            <a:r>
              <a:rPr lang="en-US" altLang="en-US" dirty="0" smtClean="0"/>
              <a:t>The procedure for eliminating unit-productions assumes that all </a:t>
            </a:r>
            <a:r>
              <a:rPr lang="en-US" altLang="en-US" dirty="0">
                <a:sym typeface="Symbol" panose="05050102010706020507" pitchFamily="18" charset="2"/>
              </a:rPr>
              <a:t>-</a:t>
            </a:r>
            <a:r>
              <a:rPr lang="en-US" altLang="en-US" dirty="0"/>
              <a:t>productions </a:t>
            </a:r>
            <a:r>
              <a:rPr lang="en-US" altLang="en-US" dirty="0" smtClean="0"/>
              <a:t>have been previously removed</a:t>
            </a:r>
            <a:endParaRPr lang="el-GR" altLang="en-US" dirty="0"/>
          </a:p>
          <a:p>
            <a:pPr>
              <a:spcBef>
                <a:spcPts val="600"/>
              </a:spcBef>
              <a:buNone/>
              <a:defRPr/>
            </a:pP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080452" cy="815973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Removing </a:t>
            </a:r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Unit-</a:t>
            </a:r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Productions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15844"/>
            <a:ext cx="7880351" cy="4861120"/>
          </a:xfrm>
        </p:spPr>
        <p:txBody>
          <a:bodyPr>
            <a:normAutofit/>
          </a:bodyPr>
          <a:lstStyle/>
          <a:p>
            <a:pPr marL="609600" indent="-609600">
              <a:buFont typeface="Arial" panose="020B0604020202020204" pitchFamily="34" charset="0"/>
              <a:buAutoNum type="arabicPeriod"/>
              <a:defRPr/>
            </a:pPr>
            <a:r>
              <a:rPr lang="en-US" altLang="en-US" dirty="0"/>
              <a:t>Draw a </a:t>
            </a:r>
            <a:r>
              <a:rPr lang="en-US" altLang="en-US" dirty="0" smtClean="0"/>
              <a:t>dependency graph </a:t>
            </a:r>
            <a:r>
              <a:rPr lang="en-US" altLang="en-US" dirty="0"/>
              <a:t>with an edge from A to B </a:t>
            </a:r>
            <a:r>
              <a:rPr lang="en-US" altLang="en-US" dirty="0" smtClean="0"/>
              <a:t>corresponding to </a:t>
            </a:r>
            <a:r>
              <a:rPr lang="en-US" altLang="en-US" dirty="0"/>
              <a:t>every 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B production in the </a:t>
            </a:r>
            <a:r>
              <a:rPr lang="en-US" altLang="en-US" dirty="0" smtClean="0">
                <a:sym typeface="Wingdings" panose="05000000000000000000" pitchFamily="2" charset="2"/>
              </a:rPr>
              <a:t>grammar</a:t>
            </a:r>
            <a:endParaRPr lang="en-US" altLang="en-US" dirty="0"/>
          </a:p>
          <a:p>
            <a:pPr marL="609600" indent="-609600">
              <a:buFont typeface="Arial" panose="020B0604020202020204" pitchFamily="34" charset="0"/>
              <a:buAutoNum type="arabicPeriod"/>
              <a:defRPr/>
            </a:pPr>
            <a:r>
              <a:rPr lang="en-US" altLang="en-US" dirty="0"/>
              <a:t>Construct a new grammar that includes all the </a:t>
            </a:r>
            <a:r>
              <a:rPr lang="en-US" altLang="en-US" dirty="0" smtClean="0"/>
              <a:t>productions </a:t>
            </a:r>
            <a:r>
              <a:rPr lang="en-US" altLang="en-US" dirty="0"/>
              <a:t>from the original </a:t>
            </a:r>
            <a:r>
              <a:rPr lang="en-US" altLang="en-US" dirty="0" smtClean="0"/>
              <a:t>grammar, except for the unit-productions</a:t>
            </a:r>
            <a:endParaRPr lang="en-US" altLang="en-US" sz="2400" baseline="-25000" dirty="0"/>
          </a:p>
          <a:p>
            <a:pPr marL="609600" indent="-609600">
              <a:buFont typeface="Arial" panose="020B0604020202020204" pitchFamily="34" charset="0"/>
              <a:buAutoNum type="arabicPeriod" startAt="3"/>
              <a:defRPr/>
            </a:pPr>
            <a:r>
              <a:rPr lang="en-US" altLang="en-US" dirty="0"/>
              <a:t>Whenever there is a path from A to B in the </a:t>
            </a:r>
            <a:r>
              <a:rPr lang="en-US" altLang="en-US" dirty="0" smtClean="0"/>
              <a:t>dependency graph</a:t>
            </a:r>
            <a:r>
              <a:rPr lang="en-US" altLang="en-US" dirty="0"/>
              <a:t>, replace B </a:t>
            </a:r>
            <a:r>
              <a:rPr lang="en-US" altLang="en-US" dirty="0" smtClean="0"/>
              <a:t>using </a:t>
            </a:r>
            <a:r>
              <a:rPr lang="en-US" altLang="en-US" dirty="0"/>
              <a:t>the substitution rule </a:t>
            </a:r>
            <a:r>
              <a:rPr lang="en-US" altLang="en-US" dirty="0" smtClean="0"/>
              <a:t>from Theorem 6.1, but using </a:t>
            </a:r>
            <a:r>
              <a:rPr lang="en-US" altLang="en-US" dirty="0"/>
              <a:t>only the productions in the new </a:t>
            </a:r>
            <a:r>
              <a:rPr lang="en-US" altLang="en-US" dirty="0" smtClean="0"/>
              <a:t>grammar</a:t>
            </a:r>
            <a:endParaRPr lang="en-US" altLang="en-US" u="sng" dirty="0"/>
          </a:p>
        </p:txBody>
      </p:sp>
    </p:spTree>
    <p:extLst>
      <p:ext uri="{BB962C8B-B14F-4D97-AF65-F5344CB8AC3E}">
        <p14:creationId xmlns:p14="http://schemas.microsoft.com/office/powerpoint/2010/main" val="2077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8080452" cy="11811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Application of the Procedure for Removing </a:t>
            </a:r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Unit-</a:t>
            </a:r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Productions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6200"/>
            <a:ext cx="8080452" cy="4914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Consider the grammar from example 6.6:</a:t>
            </a:r>
            <a:endParaRPr lang="en-US" dirty="0"/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 | B 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a | bc |B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A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| bb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dirty="0" smtClean="0"/>
              <a:t>The dependency graph contains paths from S to A, S to B, B to A, and A to B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dirty="0" smtClean="0"/>
              <a:t>After removing unit-productions and adding the new productions (in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), the resulting grammar is</a:t>
            </a:r>
            <a:endParaRPr lang="en-US" altLang="en-US" baseline="-25000" dirty="0"/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Aa | 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| bc 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| bb</a:t>
            </a:r>
            <a:endParaRPr lang="en-US" altLang="en-US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a | bc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bb</a:t>
            </a:r>
            <a:endParaRPr lang="en-US" altLang="en-US" dirty="0">
              <a:solidFill>
                <a:srgbClr val="FF000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 | bc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bb 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400"/>
              </a:spcBef>
              <a:buNone/>
              <a:defRPr/>
            </a:pP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92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080452" cy="815973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Simplification of Grammars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15844"/>
            <a:ext cx="7880351" cy="4861120"/>
          </a:xfrm>
        </p:spPr>
        <p:txBody>
          <a:bodyPr>
            <a:normAutofit/>
          </a:bodyPr>
          <a:lstStyle/>
          <a:p>
            <a:pPr marL="609600" indent="-609600">
              <a:defRPr/>
            </a:pPr>
            <a:r>
              <a:rPr lang="en-US" altLang="en-US" dirty="0" smtClean="0"/>
              <a:t>Theorem 6.5 states that, for </a:t>
            </a:r>
            <a:r>
              <a:rPr lang="en-US" altLang="en-US" dirty="0"/>
              <a:t>any context-free language that </a:t>
            </a:r>
            <a:r>
              <a:rPr lang="en-US" altLang="en-US" u="sng" dirty="0"/>
              <a:t>does not include </a:t>
            </a:r>
            <a:r>
              <a:rPr lang="el-GR" altLang="en-US" u="sng" dirty="0"/>
              <a:t>λ</a:t>
            </a:r>
            <a:r>
              <a:rPr lang="en-US" altLang="en-US" dirty="0"/>
              <a:t>, there is a </a:t>
            </a:r>
            <a:r>
              <a:rPr lang="en-US" altLang="en-US" dirty="0" smtClean="0"/>
              <a:t>context-free </a:t>
            </a:r>
            <a:r>
              <a:rPr lang="en-US" altLang="en-US" dirty="0"/>
              <a:t>grammar without </a:t>
            </a:r>
            <a:r>
              <a:rPr lang="en-US" altLang="en-US" dirty="0" smtClean="0"/>
              <a:t>useless</a:t>
            </a:r>
            <a:r>
              <a:rPr lang="en-US" altLang="en-US" dirty="0"/>
              <a:t>, </a:t>
            </a:r>
            <a:r>
              <a:rPr lang="en-US" altLang="en-US" dirty="0">
                <a:sym typeface="Symbol" panose="05050102010706020507" pitchFamily="18" charset="2"/>
              </a:rPr>
              <a:t>-</a:t>
            </a:r>
            <a:r>
              <a:rPr lang="en-US" altLang="en-US" dirty="0" smtClean="0"/>
              <a:t>, </a:t>
            </a:r>
            <a:r>
              <a:rPr lang="en-US" altLang="en-US" dirty="0"/>
              <a:t>or </a:t>
            </a:r>
            <a:r>
              <a:rPr lang="en-US" altLang="en-US" dirty="0" smtClean="0"/>
              <a:t>unit-productions</a:t>
            </a:r>
            <a:endParaRPr lang="en-US" altLang="en-US" dirty="0"/>
          </a:p>
          <a:p>
            <a:pPr marL="609600" indent="-609600">
              <a:defRPr/>
            </a:pPr>
            <a:r>
              <a:rPr lang="en-US" altLang="en-US" dirty="0" smtClean="0"/>
              <a:t>Since the removal of one type of production may introduce productions of another type, undesirable </a:t>
            </a:r>
            <a:r>
              <a:rPr lang="en-US" altLang="en-US" dirty="0"/>
              <a:t>productions </a:t>
            </a:r>
            <a:r>
              <a:rPr lang="en-US" altLang="en-US" dirty="0" smtClean="0"/>
              <a:t>should be removed in </a:t>
            </a:r>
            <a:r>
              <a:rPr lang="en-US" altLang="en-US" dirty="0"/>
              <a:t>the </a:t>
            </a:r>
            <a:r>
              <a:rPr lang="en-US" altLang="en-US" dirty="0" smtClean="0"/>
              <a:t>following order:</a:t>
            </a:r>
            <a:endParaRPr lang="en-US" altLang="en-US" dirty="0"/>
          </a:p>
          <a:p>
            <a:pPr marL="1371600" lvl="2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en-US" sz="2400" dirty="0" smtClean="0"/>
              <a:t>Remove </a:t>
            </a:r>
            <a:r>
              <a:rPr lang="en-US" altLang="en-US" sz="2400" dirty="0" smtClean="0">
                <a:sym typeface="Symbol" panose="05050102010706020507" pitchFamily="18" charset="2"/>
              </a:rPr>
              <a:t>-</a:t>
            </a:r>
            <a:r>
              <a:rPr lang="en-US" altLang="en-US" sz="2400" dirty="0" smtClean="0"/>
              <a:t>productions</a:t>
            </a:r>
            <a:endParaRPr lang="en-US" altLang="en-US" sz="2400" dirty="0"/>
          </a:p>
          <a:p>
            <a:pPr marL="1371600" lvl="2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en-US" sz="2400" dirty="0"/>
              <a:t>Remove </a:t>
            </a:r>
            <a:r>
              <a:rPr lang="en-US" altLang="en-US" sz="2400" dirty="0" smtClean="0">
                <a:sym typeface="Symbol" panose="05050102010706020507" pitchFamily="18" charset="2"/>
              </a:rPr>
              <a:t>unit-</a:t>
            </a:r>
            <a:r>
              <a:rPr lang="en-US" altLang="en-US" sz="2400" dirty="0" smtClean="0"/>
              <a:t>productions</a:t>
            </a:r>
            <a:endParaRPr lang="en-US" altLang="en-US" sz="2400" dirty="0"/>
          </a:p>
          <a:p>
            <a:pPr marL="1371600" lvl="2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en-US" sz="2400" dirty="0" smtClean="0"/>
              <a:t>Remove useless </a:t>
            </a:r>
            <a:r>
              <a:rPr lang="en-US" altLang="en-US" sz="2400" dirty="0"/>
              <a:t>productions</a:t>
            </a:r>
            <a:endParaRPr lang="el-G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57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16850" cy="866773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Chomsky Normal Form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6200"/>
            <a:ext cx="7951679" cy="49450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/>
              <a:t>In Chomsky normal form, the number of symbols on the right side of a production is strictly limited.</a:t>
            </a:r>
            <a:endParaRPr lang="en-US" altLang="en-US" i="1" dirty="0" smtClean="0"/>
          </a:p>
          <a:p>
            <a:pPr>
              <a:defRPr/>
            </a:pPr>
            <a:r>
              <a:rPr lang="en-US" altLang="en-US" dirty="0"/>
              <a:t>A </a:t>
            </a:r>
            <a:r>
              <a:rPr lang="en-US" altLang="en-US" dirty="0" smtClean="0"/>
              <a:t>context-free </a:t>
            </a:r>
            <a:r>
              <a:rPr lang="en-US" altLang="en-US" dirty="0"/>
              <a:t>grammar is in </a:t>
            </a:r>
            <a:r>
              <a:rPr lang="en-US" altLang="en-US" i="1" dirty="0"/>
              <a:t>Chomsky </a:t>
            </a:r>
            <a:r>
              <a:rPr lang="en-US" altLang="en-US" i="1" dirty="0" smtClean="0"/>
              <a:t>normal form</a:t>
            </a:r>
            <a:r>
              <a:rPr lang="en-US" altLang="en-US" dirty="0" smtClean="0"/>
              <a:t> </a:t>
            </a:r>
            <a:r>
              <a:rPr lang="en-US" altLang="en-US" dirty="0"/>
              <a:t>if all of its productions are in one of the </a:t>
            </a:r>
            <a:r>
              <a:rPr lang="en-US" altLang="en-US" dirty="0" smtClean="0"/>
              <a:t>forms below </a:t>
            </a:r>
            <a:r>
              <a:rPr lang="en-US" altLang="en-US" dirty="0"/>
              <a:t>(A, B, C are </a:t>
            </a:r>
            <a:r>
              <a:rPr lang="en-US" altLang="en-US" dirty="0" smtClean="0"/>
              <a:t>variables; </a:t>
            </a:r>
            <a:r>
              <a:rPr lang="en-US" altLang="en-US" dirty="0"/>
              <a:t>a is a terminal symbol)</a:t>
            </a:r>
          </a:p>
          <a:p>
            <a:pPr lvl="1">
              <a:defRPr/>
            </a:pPr>
            <a:r>
              <a:rPr lang="en-US" altLang="en-US" dirty="0"/>
              <a:t>A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BC</a:t>
            </a:r>
          </a:p>
          <a:p>
            <a:pPr lvl="1">
              <a:defRPr/>
            </a:pPr>
            <a:r>
              <a:rPr lang="en-US" altLang="en-US" dirty="0">
                <a:sym typeface="Wingdings" panose="05000000000000000000" pitchFamily="2" charset="2"/>
              </a:rPr>
              <a:t>A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a</a:t>
            </a:r>
          </a:p>
          <a:p>
            <a:pPr>
              <a:defRPr/>
            </a:pPr>
            <a:r>
              <a:rPr lang="en-US" dirty="0"/>
              <a:t>T</a:t>
            </a:r>
            <a:r>
              <a:rPr lang="en-US" dirty="0" smtClean="0"/>
              <a:t>he grammar below is in </a:t>
            </a:r>
            <a:r>
              <a:rPr lang="en-US" altLang="en-US" dirty="0" smtClean="0"/>
              <a:t>Chomsky </a:t>
            </a:r>
            <a:r>
              <a:rPr lang="en-US" altLang="en-US" dirty="0"/>
              <a:t>normal form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S 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AS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| a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A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 SA|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9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080452" cy="106284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Transforming a Grammar into Chomsky Normal Form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8786"/>
            <a:ext cx="7813892" cy="468412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en-US" dirty="0" smtClean="0"/>
              <a:t>For any context-free grammar that does not generate 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, it is possible to find an equivalent grammar in Chomsky normal form</a:t>
            </a:r>
            <a:r>
              <a:rPr lang="en-US" altLang="en-US" dirty="0" smtClean="0"/>
              <a:t>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en-US" dirty="0"/>
              <a:t>Copy any productions of the form A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a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en-US" dirty="0">
                <a:sym typeface="Wingdings" panose="05000000000000000000" pitchFamily="2" charset="2"/>
              </a:rPr>
              <a:t>For other productions containing a terminal symbol x on the </a:t>
            </a:r>
            <a:r>
              <a:rPr lang="en-US" altLang="en-US" dirty="0" smtClean="0">
                <a:sym typeface="Wingdings" panose="05000000000000000000" pitchFamily="2" charset="2"/>
              </a:rPr>
              <a:t>right side, </a:t>
            </a:r>
            <a:r>
              <a:rPr lang="en-US" altLang="en-US" dirty="0">
                <a:sym typeface="Wingdings" panose="05000000000000000000" pitchFamily="2" charset="2"/>
              </a:rPr>
              <a:t>replace x with a </a:t>
            </a:r>
            <a:r>
              <a:rPr lang="en-US" altLang="en-US" dirty="0" smtClean="0">
                <a:sym typeface="Wingdings" panose="05000000000000000000" pitchFamily="2" charset="2"/>
              </a:rPr>
              <a:t>variable </a:t>
            </a:r>
            <a:r>
              <a:rPr lang="en-US" altLang="en-US" dirty="0">
                <a:sym typeface="Wingdings" panose="05000000000000000000" pitchFamily="2" charset="2"/>
              </a:rPr>
              <a:t>X and add the production X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x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en-US" dirty="0">
                <a:sym typeface="Wingdings" panose="05000000000000000000" pitchFamily="2" charset="2"/>
              </a:rPr>
              <a:t>Introduce additional </a:t>
            </a:r>
            <a:r>
              <a:rPr lang="en-US" altLang="en-US" dirty="0" smtClean="0">
                <a:sym typeface="Wingdings" panose="05000000000000000000" pitchFamily="2" charset="2"/>
              </a:rPr>
              <a:t>variables </a:t>
            </a:r>
            <a:r>
              <a:rPr lang="en-US" altLang="en-US" dirty="0">
                <a:sym typeface="Wingdings" panose="05000000000000000000" pitchFamily="2" charset="2"/>
              </a:rPr>
              <a:t>to reduce the lengths of </a:t>
            </a:r>
            <a:r>
              <a:rPr lang="en-US" altLang="en-US" dirty="0" smtClean="0">
                <a:sym typeface="Wingdings" panose="05000000000000000000" pitchFamily="2" charset="2"/>
              </a:rPr>
              <a:t>the right sides of productions </a:t>
            </a:r>
            <a:r>
              <a:rPr lang="en-US" altLang="en-US" dirty="0">
                <a:sym typeface="Wingdings" panose="05000000000000000000" pitchFamily="2" charset="2"/>
              </a:rPr>
              <a:t>as necessary, replacing long productions with productions of the form W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YZ (W, Y, Z are </a:t>
            </a:r>
            <a:r>
              <a:rPr lang="en-US" altLang="en-US" dirty="0" smtClean="0">
                <a:sym typeface="Wingdings" panose="05000000000000000000" pitchFamily="2" charset="2"/>
              </a:rPr>
              <a:t>variables)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96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8080452" cy="11811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Application of the Procedure for Removing </a:t>
            </a:r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Unit-</a:t>
            </a:r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Productions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6200"/>
            <a:ext cx="8080452" cy="49149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Consider the grammar from example 6.8, which is clearly not </a:t>
            </a:r>
            <a:r>
              <a:rPr lang="en-US" dirty="0"/>
              <a:t>in Chomsky normal form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ABa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aab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dirty="0" smtClean="0"/>
              <a:t>After </a:t>
            </a:r>
            <a:r>
              <a:rPr lang="en-US" dirty="0"/>
              <a:t>replacing terminal symbols with new variables and adding new productions (in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), the resulting grammar is</a:t>
            </a:r>
            <a:endParaRPr lang="en-US" altLang="en-US" dirty="0"/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AC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C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 BX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XD</a:t>
            </a:r>
            <a:endParaRPr lang="en-US" altLang="en-US" dirty="0">
              <a:solidFill>
                <a:srgbClr val="FF000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D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 XY</a:t>
            </a:r>
            <a:endParaRPr lang="en-US" altLang="en-US" dirty="0">
              <a:solidFill>
                <a:srgbClr val="FF000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AZ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X 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a</a:t>
            </a:r>
            <a:endParaRPr lang="en-US" altLang="en-US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Y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b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Z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400"/>
              </a:spcBef>
              <a:buNone/>
              <a:defRPr/>
            </a:pP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80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16850" cy="866773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Greibach Normal Form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6200"/>
            <a:ext cx="7951679" cy="49450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/>
              <a:t>In Greibach normal form, there are restrictions on the positions of terminal and variable symbols</a:t>
            </a:r>
            <a:endParaRPr lang="en-US" altLang="en-US" i="1" dirty="0" smtClean="0"/>
          </a:p>
          <a:p>
            <a:pPr>
              <a:defRPr/>
            </a:pPr>
            <a:r>
              <a:rPr lang="en-US" altLang="en-US" dirty="0"/>
              <a:t>A </a:t>
            </a:r>
            <a:r>
              <a:rPr lang="en-US" altLang="en-US" dirty="0" smtClean="0"/>
              <a:t>context-free </a:t>
            </a:r>
            <a:r>
              <a:rPr lang="en-US" altLang="en-US" dirty="0"/>
              <a:t>grammar is in </a:t>
            </a:r>
            <a:r>
              <a:rPr lang="en-US" altLang="en-US" i="1" dirty="0"/>
              <a:t>Greibach Normal Form</a:t>
            </a:r>
            <a:r>
              <a:rPr lang="en-US" altLang="en-US" dirty="0"/>
              <a:t> </a:t>
            </a:r>
            <a:r>
              <a:rPr lang="en-US" altLang="en-US" dirty="0" smtClean="0"/>
              <a:t>if, in </a:t>
            </a:r>
            <a:r>
              <a:rPr lang="en-US" altLang="en-US" dirty="0"/>
              <a:t>all of its </a:t>
            </a:r>
            <a:r>
              <a:rPr lang="en-US" altLang="en-US" dirty="0" smtClean="0"/>
              <a:t>productions, the right side consists of single terminal followed by any number of variables</a:t>
            </a:r>
          </a:p>
          <a:p>
            <a:pPr>
              <a:defRPr/>
            </a:pPr>
            <a:r>
              <a:rPr lang="en-US" dirty="0" smtClean="0"/>
              <a:t>The grammar below is in </a:t>
            </a:r>
            <a:r>
              <a:rPr lang="en-US" altLang="en-US" dirty="0" smtClean="0"/>
              <a:t>Greibach </a:t>
            </a:r>
            <a:r>
              <a:rPr lang="en-US" altLang="en-US" dirty="0"/>
              <a:t>normal form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S 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aAB | bBB | bB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A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 aA|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bB | b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B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 b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080452" cy="106284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Transforming a Grammar into Greibach Normal Form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8786"/>
            <a:ext cx="7755496" cy="468412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dirty="0" smtClean="0"/>
              <a:t>For any context-free grammar that does not generate 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, it is possible to find an equivalent grammar in Greibach normal form</a:t>
            </a:r>
          </a:p>
          <a:p>
            <a:pPr>
              <a:defRPr/>
            </a:pPr>
            <a:r>
              <a:rPr lang="en-US" dirty="0"/>
              <a:t>Consider the grammar from example </a:t>
            </a:r>
            <a:r>
              <a:rPr lang="en-US" dirty="0" smtClean="0"/>
              <a:t>6.10, </a:t>
            </a:r>
            <a:r>
              <a:rPr lang="en-US" dirty="0"/>
              <a:t>which is clearly not in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Greibach</a:t>
            </a:r>
            <a:r>
              <a:rPr lang="en-US" dirty="0" smtClean="0"/>
              <a:t> </a:t>
            </a:r>
            <a:r>
              <a:rPr lang="en-US" dirty="0"/>
              <a:t>normal form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abSb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| aa 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dirty="0"/>
              <a:t>After replacing terminal symbols with new variables and adding new productions (in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), the resulting grammar is</a:t>
            </a:r>
            <a:endParaRPr lang="en-US" altLang="en-US" dirty="0"/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aBSB | aA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A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endParaRPr lang="en-US" altLang="en-US" dirty="0">
              <a:solidFill>
                <a:srgbClr val="FF000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B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 b</a:t>
            </a:r>
            <a:endParaRPr lang="en-US" altLang="en-US" dirty="0">
              <a:solidFill>
                <a:srgbClr val="FF000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en-US" dirty="0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7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365127"/>
            <a:ext cx="8608742" cy="12294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Learning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Objectives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100" b="1" i="1" dirty="0" smtClean="0">
                <a:solidFill>
                  <a:schemeClr val="accent5">
                    <a:lumMod val="50000"/>
                  </a:schemeClr>
                </a:solidFill>
              </a:rPr>
              <a:t>At the conclusion of the chapter, the student will be able to:</a:t>
            </a:r>
            <a:endParaRPr lang="en-US" sz="31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5858"/>
            <a:ext cx="7918450" cy="44862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Simplify a context-free grammar by removing useless productions</a:t>
            </a:r>
          </a:p>
          <a:p>
            <a:r>
              <a:rPr lang="en-US" dirty="0"/>
              <a:t>Simplify a context-free grammar by </a:t>
            </a:r>
            <a:r>
              <a:rPr lang="en-US" dirty="0" smtClean="0"/>
              <a:t>removing </a:t>
            </a:r>
            <a:r>
              <a:rPr lang="en-US" dirty="0" smtClean="0">
                <a:sym typeface="Symbol" panose="05050102010706020507" pitchFamily="18" charset="2"/>
              </a:rPr>
              <a:t>-</a:t>
            </a:r>
            <a:r>
              <a:rPr lang="en-US" dirty="0" smtClean="0"/>
              <a:t>productions</a:t>
            </a:r>
            <a:endParaRPr lang="en-US" dirty="0"/>
          </a:p>
          <a:p>
            <a:r>
              <a:rPr lang="en-US" dirty="0"/>
              <a:t>Simplify a context-free grammar by removing </a:t>
            </a:r>
            <a:r>
              <a:rPr lang="en-US" dirty="0" smtClean="0"/>
              <a:t>unit-productions</a:t>
            </a:r>
          </a:p>
          <a:p>
            <a:r>
              <a:rPr lang="en-US" dirty="0" smtClean="0"/>
              <a:t>Determine whether or not a context-free grammar is in Chomsky normal form</a:t>
            </a:r>
          </a:p>
          <a:p>
            <a:r>
              <a:rPr lang="en-US" dirty="0" smtClean="0"/>
              <a:t>Transform a context-free grammar into an equivalent grammar in </a:t>
            </a:r>
            <a:r>
              <a:rPr lang="en-US" dirty="0"/>
              <a:t>Chomsky normal </a:t>
            </a:r>
            <a:r>
              <a:rPr lang="en-US" dirty="0" smtClean="0"/>
              <a:t>form</a:t>
            </a:r>
          </a:p>
          <a:p>
            <a:r>
              <a:rPr lang="en-US" dirty="0"/>
              <a:t>Determine whether or not a context-free grammar is in </a:t>
            </a:r>
            <a:r>
              <a:rPr lang="en-US" dirty="0" smtClean="0"/>
              <a:t>Greibach </a:t>
            </a:r>
            <a:r>
              <a:rPr lang="en-US" dirty="0"/>
              <a:t>normal </a:t>
            </a:r>
            <a:r>
              <a:rPr lang="en-US" dirty="0" smtClean="0"/>
              <a:t>form</a:t>
            </a:r>
          </a:p>
          <a:p>
            <a:r>
              <a:rPr lang="en-US" dirty="0"/>
              <a:t>Transform a context-free grammar into an equivalent grammar in </a:t>
            </a:r>
            <a:r>
              <a:rPr lang="en-US" dirty="0" smtClean="0"/>
              <a:t>Greibach </a:t>
            </a:r>
            <a:r>
              <a:rPr lang="en-US"/>
              <a:t>normal </a:t>
            </a:r>
            <a:r>
              <a:rPr lang="en-US" smtClean="0"/>
              <a:t>form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984" y="365127"/>
            <a:ext cx="8204886" cy="90096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Methods for Transforming Grammars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92" y="1542693"/>
            <a:ext cx="7955178" cy="440090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definition of a context-free grammar imposes no restrictions on the right side of a production</a:t>
            </a:r>
          </a:p>
          <a:p>
            <a:r>
              <a:rPr lang="en-US" altLang="en-US" dirty="0" smtClean="0"/>
              <a:t>In </a:t>
            </a:r>
            <a:r>
              <a:rPr lang="en-US" altLang="en-US" dirty="0"/>
              <a:t>some cases, it is </a:t>
            </a:r>
            <a:r>
              <a:rPr lang="en-US" altLang="en-US" dirty="0" smtClean="0"/>
              <a:t>convenient </a:t>
            </a:r>
            <a:r>
              <a:rPr lang="en-US" altLang="en-US" dirty="0"/>
              <a:t>to restrict the form of the </a:t>
            </a:r>
            <a:r>
              <a:rPr lang="en-US" altLang="en-US" dirty="0" smtClean="0"/>
              <a:t>right side of all productions</a:t>
            </a:r>
            <a:endParaRPr lang="en-US" altLang="en-US" dirty="0"/>
          </a:p>
          <a:p>
            <a:r>
              <a:rPr lang="en-US" altLang="en-US" dirty="0"/>
              <a:t>Simplifying a grammar involves eliminating certain types of </a:t>
            </a:r>
            <a:r>
              <a:rPr lang="en-US" altLang="en-US" dirty="0" smtClean="0"/>
              <a:t>productions while producing an equivalent grammar, </a:t>
            </a:r>
            <a:r>
              <a:rPr lang="en-US" altLang="en-US" dirty="0"/>
              <a:t>but does not necessarily result in a reduction of the total number of </a:t>
            </a:r>
            <a:r>
              <a:rPr lang="en-US" altLang="en-US" dirty="0" smtClean="0"/>
              <a:t>productions</a:t>
            </a:r>
          </a:p>
          <a:p>
            <a:r>
              <a:rPr lang="en-US" altLang="en-US" dirty="0" smtClean="0"/>
              <a:t>For simplicity, we focus on languages that do not include the empty string</a:t>
            </a:r>
            <a:endParaRPr lang="en-US" altLang="en-US" dirty="0"/>
          </a:p>
          <a:p>
            <a:pPr marL="0" indent="0">
              <a:spcBef>
                <a:spcPts val="600"/>
              </a:spcBef>
              <a:buNone/>
            </a:pPr>
            <a:endParaRPr lang="en-US" altLang="en-US" i="1" u="sng" dirty="0"/>
          </a:p>
          <a:p>
            <a:pPr marL="0" indent="0">
              <a:buNone/>
            </a:pPr>
            <a:endParaRPr lang="en-US" altLang="en-US" dirty="0"/>
          </a:p>
          <a:p>
            <a:pPr>
              <a:buNone/>
            </a:pPr>
            <a:endParaRPr lang="en-US" altLang="en-US" i="1" u="sng" dirty="0"/>
          </a:p>
          <a:p>
            <a:pPr lvl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1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511740" cy="91997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 Useful Substitution Rule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85104"/>
            <a:ext cx="7766052" cy="501684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400" dirty="0" smtClean="0"/>
              <a:t>Theorem 6.1 states that, If </a:t>
            </a:r>
            <a:r>
              <a:rPr lang="en-US" altLang="en-US" sz="2400" dirty="0"/>
              <a:t>A and B are distinct </a:t>
            </a:r>
            <a:r>
              <a:rPr lang="en-US" altLang="en-US" sz="2400" dirty="0" smtClean="0"/>
              <a:t>variables, </a:t>
            </a:r>
            <a:r>
              <a:rPr lang="en-US" altLang="en-US" sz="2400" dirty="0"/>
              <a:t>a production </a:t>
            </a:r>
            <a:r>
              <a:rPr lang="en-US" altLang="en-US" sz="2400" dirty="0" smtClean="0"/>
              <a:t>of the form A </a:t>
            </a:r>
            <a:r>
              <a:rPr lang="en-US" altLang="en-US" sz="2400" dirty="0">
                <a:sym typeface="Wingdings" panose="05000000000000000000" pitchFamily="2" charset="2"/>
              </a:rPr>
              <a:t> uBv can be replaced by a set of productions in which B is substituted by all strings B derives in one step. </a:t>
            </a:r>
            <a:endParaRPr lang="en-US" altLang="en-US" sz="2400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sz="2400" dirty="0" smtClean="0"/>
              <a:t>Consider the grammar</a:t>
            </a:r>
            <a:endParaRPr lang="en-US" sz="2400" dirty="0"/>
          </a:p>
          <a:p>
            <a:pPr>
              <a:spcBef>
                <a:spcPts val="600"/>
              </a:spcBef>
              <a:buNone/>
              <a:defRPr/>
            </a:pPr>
            <a:r>
              <a:rPr lang="en-US" sz="2400" dirty="0" smtClean="0"/>
              <a:t>	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 = {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A, B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}, T = { a,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b, c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}, and productions </a:t>
            </a:r>
            <a:endParaRPr lang="en-US" altLang="en-US" sz="2400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A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 | aaA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|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abBc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abbA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| b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 </a:t>
            </a:r>
            <a:endParaRPr lang="en-US" altLang="en-US" sz="24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We can replace A </a:t>
            </a:r>
            <a:r>
              <a:rPr lang="en-US" altLang="en-US" sz="2400" dirty="0" smtClean="0"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400" dirty="0" smtClean="0">
                <a:cs typeface="Arial" panose="020B0604020202020204" pitchFamily="34" charset="0"/>
              </a:rPr>
              <a:t>abBc with two productions that replace B (in 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red</a:t>
            </a:r>
            <a:r>
              <a:rPr lang="en-US" altLang="en-US" sz="2400" dirty="0" smtClean="0">
                <a:cs typeface="Arial" panose="020B0604020202020204" pitchFamily="34" charset="0"/>
              </a:rPr>
              <a:t>), obtaining an equivalent grammar with productions</a:t>
            </a:r>
            <a:endParaRPr lang="en-US" altLang="en-US" sz="2400" dirty="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A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 | aaA |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abbA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 | ab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</a:t>
            </a:r>
            <a:endParaRPr lang="en-US" altLang="en-US" sz="24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B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abbA | b  </a:t>
            </a:r>
          </a:p>
        </p:txBody>
      </p:sp>
    </p:spTree>
    <p:extLst>
      <p:ext uri="{BB962C8B-B14F-4D97-AF65-F5344CB8AC3E}">
        <p14:creationId xmlns:p14="http://schemas.microsoft.com/office/powerpoint/2010/main" val="9162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16850" cy="1106834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Useless Productions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72322"/>
            <a:ext cx="7816851" cy="460464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dirty="0" smtClean="0"/>
              <a:t>A variable </a:t>
            </a:r>
            <a:r>
              <a:rPr lang="en-US" altLang="en-US" dirty="0"/>
              <a:t>is </a:t>
            </a:r>
            <a:r>
              <a:rPr lang="en-US" altLang="en-US" i="1" dirty="0"/>
              <a:t>useful</a:t>
            </a:r>
            <a:r>
              <a:rPr lang="en-US" altLang="en-US" dirty="0"/>
              <a:t> if it occurs in the derivation of at least one </a:t>
            </a:r>
            <a:r>
              <a:rPr lang="en-US" altLang="en-US" dirty="0" smtClean="0"/>
              <a:t>string in the language</a:t>
            </a:r>
          </a:p>
          <a:p>
            <a:pPr>
              <a:defRPr/>
            </a:pPr>
            <a:r>
              <a:rPr lang="en-US" altLang="en-US" dirty="0" smtClean="0"/>
              <a:t>Otherwise</a:t>
            </a:r>
            <a:r>
              <a:rPr lang="en-US" altLang="en-US" dirty="0"/>
              <a:t>, </a:t>
            </a:r>
            <a:r>
              <a:rPr lang="en-US" altLang="en-US" dirty="0" smtClean="0"/>
              <a:t>the variable and any productions in which it appears is considered </a:t>
            </a:r>
            <a:r>
              <a:rPr lang="en-US" altLang="en-US" i="1" dirty="0" smtClean="0"/>
              <a:t>useless</a:t>
            </a:r>
            <a:r>
              <a:rPr lang="en-US" altLang="en-US" dirty="0" smtClean="0"/>
              <a:t> </a:t>
            </a:r>
          </a:p>
          <a:p>
            <a:pPr>
              <a:defRPr/>
            </a:pPr>
            <a:r>
              <a:rPr lang="en-US" altLang="en-US" dirty="0" smtClean="0"/>
              <a:t>A variable is useless if: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No terminal strings can be derived from the </a:t>
            </a:r>
            <a:r>
              <a:rPr lang="en-US" altLang="en-US" dirty="0" smtClean="0"/>
              <a:t>variable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The </a:t>
            </a:r>
            <a:r>
              <a:rPr lang="en-US" altLang="en-US" dirty="0" smtClean="0"/>
              <a:t>variable </a:t>
            </a:r>
            <a:r>
              <a:rPr lang="en-US" altLang="en-US" dirty="0"/>
              <a:t>symbol cannot be reached from </a:t>
            </a:r>
            <a:r>
              <a:rPr lang="en-US" altLang="en-US" dirty="0" smtClean="0"/>
              <a:t>S</a:t>
            </a:r>
            <a:endParaRPr lang="en-US" altLang="en-US" dirty="0"/>
          </a:p>
          <a:p>
            <a:pPr>
              <a:defRPr/>
            </a:pPr>
            <a:r>
              <a:rPr lang="en-US" dirty="0" smtClean="0"/>
              <a:t>In the grammar below, B can never be reached from the start symbol S and is therefore considered useless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|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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bA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080452" cy="815973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Removing Useless </a:t>
            </a:r>
            <a:r>
              <a:rPr lang="en-US" sz="4900" b="1" dirty="0">
                <a:solidFill>
                  <a:schemeClr val="accent5">
                    <a:lumMod val="50000"/>
                  </a:schemeClr>
                </a:solidFill>
              </a:rPr>
              <a:t>Productions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15844"/>
            <a:ext cx="7991244" cy="486112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en-US" dirty="0" smtClean="0"/>
              <a:t>It is always possible to remove useless productions from a context-free grammar:</a:t>
            </a:r>
          </a:p>
          <a:p>
            <a:pPr marL="609600" indent="-609600">
              <a:buFont typeface="Arial" panose="020B0604020202020204" pitchFamily="34" charset="0"/>
              <a:buAutoNum type="arabicPeriod"/>
              <a:defRPr/>
            </a:pPr>
            <a:r>
              <a:rPr lang="en-US" altLang="en-US" dirty="0" smtClean="0"/>
              <a:t>Let </a:t>
            </a:r>
            <a:r>
              <a:rPr lang="en-US" altLang="en-US" dirty="0"/>
              <a:t>V</a:t>
            </a:r>
            <a:r>
              <a:rPr lang="en-US" altLang="en-US" baseline="-25000" dirty="0"/>
              <a:t>1 </a:t>
            </a:r>
            <a:r>
              <a:rPr lang="en-US" altLang="en-US" dirty="0"/>
              <a:t>be the set of useful </a:t>
            </a:r>
            <a:r>
              <a:rPr lang="en-US" altLang="en-US" dirty="0" smtClean="0"/>
              <a:t>variables, initialized </a:t>
            </a:r>
            <a:r>
              <a:rPr lang="en-US" altLang="en-US" dirty="0"/>
              <a:t>to </a:t>
            </a:r>
            <a:r>
              <a:rPr lang="en-US" altLang="en-US" dirty="0" smtClean="0"/>
              <a:t>empty</a:t>
            </a:r>
            <a:endParaRPr lang="en-US" altLang="en-US" dirty="0"/>
          </a:p>
          <a:p>
            <a:pPr marL="609600" indent="-609600">
              <a:buFont typeface="Arial" panose="020B0604020202020204" pitchFamily="34" charset="0"/>
              <a:buAutoNum type="arabicPeriod"/>
              <a:defRPr/>
            </a:pPr>
            <a:r>
              <a:rPr lang="en-US" altLang="en-US" dirty="0"/>
              <a:t>Add a </a:t>
            </a:r>
            <a:r>
              <a:rPr lang="en-US" altLang="en-US" dirty="0" smtClean="0"/>
              <a:t>variable </a:t>
            </a:r>
            <a:r>
              <a:rPr lang="en-US" altLang="en-US" dirty="0"/>
              <a:t>A to V</a:t>
            </a:r>
            <a:r>
              <a:rPr lang="en-US" altLang="en-US" baseline="-25000" dirty="0"/>
              <a:t>1 </a:t>
            </a:r>
            <a:r>
              <a:rPr lang="en-US" altLang="en-US" dirty="0"/>
              <a:t>if there is a production </a:t>
            </a:r>
            <a:r>
              <a:rPr lang="en-US" altLang="en-US" dirty="0" smtClean="0"/>
              <a:t>of </a:t>
            </a:r>
            <a:r>
              <a:rPr lang="en-US" altLang="en-US" dirty="0"/>
              <a:t>the </a:t>
            </a:r>
            <a:r>
              <a:rPr lang="en-US" altLang="en-US" dirty="0" smtClean="0"/>
              <a:t>form</a:t>
            </a:r>
            <a:endParaRPr lang="en-US" altLang="en-US" dirty="0"/>
          </a:p>
          <a:p>
            <a:pPr marL="457200" lvl="1" indent="0">
              <a:buNone/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	A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terminal symbols or </a:t>
            </a:r>
            <a:r>
              <a:rPr lang="en-US" altLang="en-US" dirty="0" smtClean="0">
                <a:sym typeface="Wingdings" panose="05000000000000000000" pitchFamily="2" charset="2"/>
              </a:rPr>
              <a:t>variables in </a:t>
            </a:r>
            <a:r>
              <a:rPr lang="en-US" altLang="en-US" dirty="0"/>
              <a:t>V</a:t>
            </a:r>
            <a:r>
              <a:rPr lang="en-US" altLang="en-US" baseline="-25000" dirty="0"/>
              <a:t>1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609600" indent="-609600">
              <a:buNone/>
              <a:defRPr/>
            </a:pPr>
            <a:r>
              <a:rPr lang="en-US" altLang="en-US" dirty="0"/>
              <a:t>	(Repeat until nothing else can be added to V</a:t>
            </a:r>
            <a:r>
              <a:rPr lang="en-US" altLang="en-US" baseline="-25000" dirty="0"/>
              <a:t>1)</a:t>
            </a:r>
          </a:p>
          <a:p>
            <a:pPr marL="609600" indent="-609600">
              <a:buFont typeface="Arial" panose="020B0604020202020204" pitchFamily="34" charset="0"/>
              <a:buAutoNum type="arabicPeriod" startAt="3"/>
              <a:defRPr/>
            </a:pPr>
            <a:r>
              <a:rPr lang="en-US" altLang="en-US" dirty="0"/>
              <a:t>Eliminate any </a:t>
            </a:r>
            <a:r>
              <a:rPr lang="en-US" altLang="en-US" dirty="0" smtClean="0"/>
              <a:t>productions containing variables not </a:t>
            </a:r>
            <a:r>
              <a:rPr lang="en-US" altLang="en-US" dirty="0"/>
              <a:t>in V</a:t>
            </a:r>
            <a:r>
              <a:rPr lang="en-US" altLang="en-US" baseline="-25000" dirty="0"/>
              <a:t>1</a:t>
            </a:r>
            <a:endParaRPr lang="en-US" altLang="en-US" dirty="0"/>
          </a:p>
          <a:p>
            <a:pPr marL="609600" indent="-609600">
              <a:buFont typeface="Arial" panose="020B0604020202020204" pitchFamily="34" charset="0"/>
              <a:buAutoNum type="arabicPeriod" startAt="3"/>
              <a:defRPr/>
            </a:pPr>
            <a:r>
              <a:rPr lang="en-US" altLang="en-US" dirty="0"/>
              <a:t>Use a </a:t>
            </a:r>
            <a:r>
              <a:rPr lang="en-US" altLang="en-US" dirty="0" smtClean="0"/>
              <a:t>dependency graph </a:t>
            </a:r>
            <a:r>
              <a:rPr lang="en-US" altLang="en-US" dirty="0"/>
              <a:t>to </a:t>
            </a:r>
            <a:r>
              <a:rPr lang="en-US" altLang="en-US" dirty="0" smtClean="0"/>
              <a:t>identify and eliminate variables that are unreachable </a:t>
            </a:r>
            <a:r>
              <a:rPr lang="en-US" altLang="en-US" dirty="0"/>
              <a:t>from </a:t>
            </a:r>
            <a:r>
              <a:rPr lang="en-US" altLang="en-US" dirty="0" smtClean="0"/>
              <a:t>S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658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8080452" cy="11811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Application of the Procedure for Removing Useless Productions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0500"/>
            <a:ext cx="7991244" cy="4800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Consider the grammar from example 6.3:</a:t>
            </a:r>
            <a:endParaRPr lang="en-US" dirty="0"/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aS | A | C 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aa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C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aCb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/>
              <a:t>In step 2, variables A, B, and S are added to </a:t>
            </a:r>
            <a:r>
              <a:rPr lang="en-US" altLang="en-US" dirty="0" smtClean="0"/>
              <a:t>V</a:t>
            </a:r>
            <a:r>
              <a:rPr lang="en-US" altLang="en-US" baseline="-25000" dirty="0" smtClean="0"/>
              <a:t>1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Since C is useless, it is eliminated in </a:t>
            </a:r>
            <a:r>
              <a:rPr lang="en-US" dirty="0"/>
              <a:t>step </a:t>
            </a:r>
            <a:r>
              <a:rPr lang="en-US" dirty="0" smtClean="0"/>
              <a:t>3, resulting in the grammar with productions</a:t>
            </a:r>
            <a:endParaRPr lang="en-US" altLang="en-US" baseline="-25000" dirty="0"/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aS |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aa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 step 4, B is identified as unreachable from S, resulting </a:t>
            </a:r>
            <a:r>
              <a:rPr lang="en-US" dirty="0"/>
              <a:t>in the grammar with productions</a:t>
            </a:r>
            <a:endParaRPr lang="en-US" altLang="en-US" baseline="-25000" dirty="0"/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aS | A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400"/>
              </a:spcBef>
              <a:buNone/>
              <a:defRPr/>
            </a:pP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84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16850" cy="866773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-</a:t>
            </a:r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Productions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6200"/>
            <a:ext cx="8121650" cy="494506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dirty="0" smtClean="0"/>
              <a:t>A production with 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 on the right side is called a </a:t>
            </a:r>
            <a:r>
              <a:rPr lang="en-US" altLang="en-US" i="1" dirty="0" smtClean="0">
                <a:cs typeface="Arial" panose="020B0604020202020204" pitchFamily="34" charset="0"/>
                <a:sym typeface="Symbol" panose="05050102010706020507" pitchFamily="18" charset="2"/>
              </a:rPr>
              <a:t>-production</a:t>
            </a:r>
            <a:endParaRPr lang="en-US" altLang="en-US" i="1" dirty="0" smtClean="0"/>
          </a:p>
          <a:p>
            <a:pPr>
              <a:defRPr/>
            </a:pPr>
            <a:r>
              <a:rPr lang="en-US" altLang="en-US" dirty="0" smtClean="0"/>
              <a:t>A variable A is called </a:t>
            </a:r>
            <a:r>
              <a:rPr lang="en-US" altLang="en-US" i="1" dirty="0" smtClean="0"/>
              <a:t>nullable</a:t>
            </a:r>
            <a:r>
              <a:rPr lang="en-US" altLang="en-US" dirty="0" smtClean="0"/>
              <a:t> if there is a sequence of derivations through which A produces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 </a:t>
            </a:r>
            <a:endParaRPr lang="en-US" altLang="en-US" dirty="0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dirty="0" smtClean="0"/>
              <a:t>If a grammar generates a language not containing 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, any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-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productions can be removed</a:t>
            </a:r>
            <a:endParaRPr lang="en-US" altLang="en-US" dirty="0"/>
          </a:p>
          <a:p>
            <a:pPr>
              <a:defRPr/>
            </a:pPr>
            <a:r>
              <a:rPr lang="en-US" dirty="0" smtClean="0"/>
              <a:t>In the grammar below, S</a:t>
            </a:r>
            <a:r>
              <a:rPr lang="en-US" baseline="-25000" dirty="0" smtClean="0"/>
              <a:t>1</a:t>
            </a:r>
            <a:r>
              <a:rPr lang="en-US" dirty="0" smtClean="0"/>
              <a:t> is nullable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 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aS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S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b|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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 smtClean="0"/>
              <a:t>Since the language is 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-free, we have the equivalent grammar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S  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aS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 | ab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S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aS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| ab</a:t>
            </a:r>
          </a:p>
          <a:p>
            <a:pPr>
              <a:spcBef>
                <a:spcPts val="600"/>
              </a:spcBef>
              <a:buNone/>
              <a:defRPr/>
            </a:pP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080452" cy="815973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Removing </a:t>
            </a:r>
            <a:r>
              <a:rPr lang="en-US" sz="4900" b="1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-</a:t>
            </a:r>
            <a:r>
              <a:rPr lang="en-US" sz="4900" b="1" dirty="0">
                <a:solidFill>
                  <a:schemeClr val="accent5">
                    <a:lumMod val="50000"/>
                  </a:schemeClr>
                </a:solidFill>
              </a:rPr>
              <a:t>Productions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15844"/>
            <a:ext cx="7991244" cy="486112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en-US" dirty="0" smtClean="0"/>
              <a:t>It is possible to remove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-productions</a:t>
            </a:r>
            <a:r>
              <a:rPr lang="en-US" altLang="en-US" dirty="0" smtClean="0"/>
              <a:t> from a context-free grammar that does not generate 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en-US" dirty="0" smtClean="0"/>
              <a:t>:</a:t>
            </a:r>
          </a:p>
          <a:p>
            <a:pPr marL="609600" indent="-609600">
              <a:buFont typeface="Arial" panose="020B0604020202020204" pitchFamily="34" charset="0"/>
              <a:buAutoNum type="arabicPeriod"/>
              <a:defRPr/>
            </a:pPr>
            <a:r>
              <a:rPr lang="en-US" altLang="en-US" dirty="0"/>
              <a:t>Let V</a:t>
            </a:r>
            <a:r>
              <a:rPr lang="en-US" altLang="en-US" baseline="-25000" dirty="0"/>
              <a:t>N </a:t>
            </a:r>
            <a:r>
              <a:rPr lang="en-US" altLang="en-US" dirty="0"/>
              <a:t>be the set of nullable </a:t>
            </a:r>
            <a:r>
              <a:rPr lang="en-US" altLang="en-US" dirty="0" smtClean="0"/>
              <a:t>variables, initialized </a:t>
            </a:r>
            <a:r>
              <a:rPr lang="en-US" altLang="en-US" dirty="0"/>
              <a:t>to </a:t>
            </a:r>
            <a:r>
              <a:rPr lang="en-US" altLang="en-US" dirty="0" smtClean="0"/>
              <a:t>empty</a:t>
            </a:r>
            <a:endParaRPr lang="en-US" altLang="en-US" dirty="0"/>
          </a:p>
          <a:p>
            <a:pPr marL="609600" indent="-609600">
              <a:buFont typeface="Arial" panose="020B0604020202020204" pitchFamily="34" charset="0"/>
              <a:buAutoNum type="arabicPeriod"/>
              <a:defRPr/>
            </a:pPr>
            <a:r>
              <a:rPr lang="en-US" altLang="en-US" dirty="0"/>
              <a:t>Add a </a:t>
            </a:r>
            <a:r>
              <a:rPr lang="en-US" altLang="en-US" dirty="0" smtClean="0"/>
              <a:t>variable </a:t>
            </a:r>
            <a:r>
              <a:rPr lang="en-US" altLang="en-US" dirty="0"/>
              <a:t>A to V</a:t>
            </a:r>
            <a:r>
              <a:rPr lang="en-US" altLang="en-US" baseline="-25000" dirty="0"/>
              <a:t>N </a:t>
            </a:r>
            <a:r>
              <a:rPr lang="en-US" altLang="en-US" dirty="0"/>
              <a:t>if there is a production having one of the forms:</a:t>
            </a:r>
          </a:p>
          <a:p>
            <a:pPr marL="990600" lvl="1" indent="-533400">
              <a:defRPr/>
            </a:pPr>
            <a:r>
              <a:rPr lang="en-US" altLang="en-US" dirty="0"/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l-GR" altLang="en-US" dirty="0">
                <a:sym typeface="Wingdings" panose="05000000000000000000" pitchFamily="2" charset="2"/>
              </a:rPr>
              <a:t>λ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990600" lvl="1" indent="-533400">
              <a:defRPr/>
            </a:pPr>
            <a:r>
              <a:rPr lang="en-US" altLang="en-US" dirty="0">
                <a:sym typeface="Wingdings" panose="05000000000000000000" pitchFamily="2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variables already </a:t>
            </a:r>
            <a:r>
              <a:rPr lang="en-US" altLang="en-US" dirty="0">
                <a:sym typeface="Wingdings" panose="05000000000000000000" pitchFamily="2" charset="2"/>
              </a:rPr>
              <a:t>in </a:t>
            </a:r>
            <a:r>
              <a:rPr lang="en-US" altLang="en-US" dirty="0"/>
              <a:t>V</a:t>
            </a:r>
            <a:r>
              <a:rPr lang="en-US" altLang="en-US" baseline="-25000" dirty="0"/>
              <a:t>N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609600" indent="-609600">
              <a:buNone/>
              <a:defRPr/>
            </a:pPr>
            <a:r>
              <a:rPr lang="en-US" altLang="en-US" dirty="0"/>
              <a:t>	(Repeat until nothing else can be added to V</a:t>
            </a:r>
            <a:r>
              <a:rPr lang="en-US" altLang="en-US" baseline="-25000" dirty="0"/>
              <a:t>N)</a:t>
            </a:r>
          </a:p>
          <a:p>
            <a:pPr marL="609600" indent="-609600">
              <a:buFont typeface="Arial" panose="020B0604020202020204" pitchFamily="34" charset="0"/>
              <a:buAutoNum type="arabicPeriod" startAt="3"/>
              <a:defRPr/>
            </a:pPr>
            <a:r>
              <a:rPr lang="en-US" altLang="en-US" dirty="0"/>
              <a:t>Eliminate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-productions</a:t>
            </a:r>
            <a:endParaRPr lang="en-US" altLang="en-US" dirty="0"/>
          </a:p>
          <a:p>
            <a:pPr marL="609600" indent="-609600">
              <a:buFont typeface="Arial" panose="020B0604020202020204" pitchFamily="34" charset="0"/>
              <a:buAutoNum type="arabicPeriod" startAt="3"/>
              <a:defRPr/>
            </a:pPr>
            <a:r>
              <a:rPr lang="en-US" altLang="en-US" dirty="0"/>
              <a:t>Add productions in which nullable symbols are replaced by </a:t>
            </a:r>
            <a:r>
              <a:rPr lang="el-GR" altLang="en-US" dirty="0">
                <a:sym typeface="Wingdings" panose="05000000000000000000" pitchFamily="2" charset="2"/>
              </a:rPr>
              <a:t>λ</a:t>
            </a:r>
            <a:r>
              <a:rPr lang="en-US" altLang="en-US" dirty="0">
                <a:sym typeface="Wingdings" panose="05000000000000000000" pitchFamily="2" charset="2"/>
              </a:rPr>
              <a:t> in all possible </a:t>
            </a:r>
            <a:r>
              <a:rPr lang="en-US" altLang="en-US" dirty="0" smtClean="0">
                <a:sym typeface="Wingdings" panose="05000000000000000000" pitchFamily="2" charset="2"/>
              </a:rPr>
              <a:t>combinations</a:t>
            </a: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23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999</Words>
  <Application>Microsoft Office PowerPoint</Application>
  <PresentationFormat>On-screen Show (4:3)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Wingdings</vt:lpstr>
      <vt:lpstr>Office Theme</vt:lpstr>
      <vt:lpstr>Chapter 6</vt:lpstr>
      <vt:lpstr>Learning Objectives At the conclusion of the chapter, the student will be able to:</vt:lpstr>
      <vt:lpstr>Methods for Transforming Grammars</vt:lpstr>
      <vt:lpstr>A Useful Substitution Rule</vt:lpstr>
      <vt:lpstr>Useless Productions</vt:lpstr>
      <vt:lpstr>Removing Useless Productions</vt:lpstr>
      <vt:lpstr>Application of the Procedure for Removing Useless Productions</vt:lpstr>
      <vt:lpstr>-Productions</vt:lpstr>
      <vt:lpstr>Removing -Productions</vt:lpstr>
      <vt:lpstr>Application of the Procedure for Removing -Productions</vt:lpstr>
      <vt:lpstr>Unit-Productions</vt:lpstr>
      <vt:lpstr>Removing Unit-Productions</vt:lpstr>
      <vt:lpstr>Application of the Procedure for Removing Unit-Productions</vt:lpstr>
      <vt:lpstr>Simplification of Grammars</vt:lpstr>
      <vt:lpstr>Chomsky Normal Form</vt:lpstr>
      <vt:lpstr>Transforming a Grammar into Chomsky Normal Form</vt:lpstr>
      <vt:lpstr>Application of the Procedure for Removing Unit-Productions</vt:lpstr>
      <vt:lpstr>Greibach Normal Form</vt:lpstr>
      <vt:lpstr>Transforming a Grammar into Greibach Normal 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Jose Cordova</dc:creator>
  <cp:lastModifiedBy>Jose Cordova</cp:lastModifiedBy>
  <cp:revision>120</cp:revision>
  <dcterms:created xsi:type="dcterms:W3CDTF">2015-12-11T23:22:52Z</dcterms:created>
  <dcterms:modified xsi:type="dcterms:W3CDTF">2015-12-30T21:29:54Z</dcterms:modified>
</cp:coreProperties>
</file>