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76" r:id="rId5"/>
    <p:sldId id="277" r:id="rId6"/>
    <p:sldId id="275" r:id="rId7"/>
    <p:sldId id="260" r:id="rId8"/>
    <p:sldId id="262" r:id="rId9"/>
    <p:sldId id="282" r:id="rId10"/>
    <p:sldId id="264" r:id="rId11"/>
    <p:sldId id="278" r:id="rId12"/>
    <p:sldId id="279" r:id="rId13"/>
    <p:sldId id="265" r:id="rId14"/>
    <p:sldId id="281" r:id="rId15"/>
    <p:sldId id="28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3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7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4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0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6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5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5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9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6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39DEF-0653-4A28-8CE8-639D9179133F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A2FFF-07B6-4B9E-B360-E8E91D65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8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99022"/>
            <a:ext cx="3562350" cy="1790700"/>
          </a:xfrm>
        </p:spPr>
        <p:txBody>
          <a:bodyPr/>
          <a:lstStyle/>
          <a:p>
            <a:r>
              <a:rPr lang="en-US" dirty="0" smtClean="0"/>
              <a:t>Chapter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450" y="3657600"/>
            <a:ext cx="3390900" cy="1143000"/>
          </a:xfrm>
        </p:spPr>
        <p:txBody>
          <a:bodyPr/>
          <a:lstStyle/>
          <a:p>
            <a:r>
              <a:rPr lang="en-US" dirty="0" smtClean="0"/>
              <a:t>PUSHDOWN AUTOMATA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3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638528" cy="1325563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Pushdown Automata and Context-Free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Languages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90"/>
            <a:ext cx="8091604" cy="4158966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Theorem 7.1 states that, for </a:t>
            </a:r>
            <a:r>
              <a:rPr lang="en-US" altLang="en-US" dirty="0"/>
              <a:t>any </a:t>
            </a:r>
            <a:r>
              <a:rPr lang="en-US" altLang="en-US" dirty="0" smtClean="0"/>
              <a:t>context-free language L, </a:t>
            </a:r>
            <a:r>
              <a:rPr lang="en-US" altLang="en-US" dirty="0"/>
              <a:t>there is a </a:t>
            </a:r>
            <a:r>
              <a:rPr lang="en-US" altLang="en-US" dirty="0" smtClean="0"/>
              <a:t>npda </a:t>
            </a:r>
            <a:r>
              <a:rPr lang="en-US" altLang="en-US" dirty="0"/>
              <a:t>to recognize L</a:t>
            </a:r>
          </a:p>
          <a:p>
            <a:r>
              <a:rPr lang="en-US" altLang="en-US" dirty="0" smtClean="0"/>
              <a:t>Assuming </a:t>
            </a:r>
            <a:r>
              <a:rPr lang="en-US" altLang="en-US" dirty="0"/>
              <a:t>that the </a:t>
            </a:r>
            <a:r>
              <a:rPr lang="en-US" altLang="en-US" dirty="0" smtClean="0"/>
              <a:t>language is generated by a context-free grammar </a:t>
            </a:r>
            <a:r>
              <a:rPr lang="en-US" altLang="en-US" dirty="0"/>
              <a:t>in </a:t>
            </a:r>
            <a:r>
              <a:rPr lang="en-US" altLang="en-US" dirty="0" smtClean="0"/>
              <a:t>Greibach normal form, the constructive proof provides an algorithm that can be used to build the corresponding npda</a:t>
            </a:r>
            <a:endParaRPr lang="en-US" altLang="en-US" dirty="0"/>
          </a:p>
          <a:p>
            <a:r>
              <a:rPr lang="en-US" altLang="en-US" dirty="0" smtClean="0"/>
              <a:t>The resulting npda </a:t>
            </a:r>
            <a:r>
              <a:rPr lang="en-US" altLang="en-US" dirty="0"/>
              <a:t>simulates grammar derivations by keeping </a:t>
            </a:r>
            <a:r>
              <a:rPr lang="en-US" altLang="en-US" dirty="0" smtClean="0"/>
              <a:t>variables </a:t>
            </a:r>
            <a:r>
              <a:rPr lang="en-US" altLang="en-US" dirty="0"/>
              <a:t>on the stack </a:t>
            </a:r>
            <a:r>
              <a:rPr lang="en-US" altLang="en-US" dirty="0" smtClean="0"/>
              <a:t>while </a:t>
            </a:r>
            <a:r>
              <a:rPr lang="en-US" altLang="en-US" dirty="0"/>
              <a:t>making sure that the input symbol matches the terminal on the </a:t>
            </a:r>
            <a:r>
              <a:rPr lang="en-US" altLang="en-US" dirty="0" smtClean="0"/>
              <a:t>right side </a:t>
            </a:r>
            <a:r>
              <a:rPr lang="en-US" altLang="en-US" dirty="0"/>
              <a:t>of the </a:t>
            </a:r>
            <a:r>
              <a:rPr lang="en-US" altLang="en-US" dirty="0" smtClean="0"/>
              <a:t>production</a:t>
            </a:r>
            <a:endParaRPr lang="en-US" altLang="en-US" dirty="0"/>
          </a:p>
          <a:p>
            <a:pPr>
              <a:defRPr/>
            </a:pP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67503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7976731" cy="1325563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solidFill>
                  <a:schemeClr val="accent5">
                    <a:lumMod val="50000"/>
                  </a:schemeClr>
                </a:solidFill>
              </a:rPr>
              <a:t>Construction of a Npda from a Grammar in Greibach Normal Form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90"/>
            <a:ext cx="8091604" cy="4158966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The npda has Q = { q</a:t>
            </a:r>
            <a:r>
              <a:rPr lang="en-US" altLang="en-US" baseline="-25000" dirty="0" smtClean="0"/>
              <a:t>0</a:t>
            </a:r>
            <a:r>
              <a:rPr lang="en-US" altLang="en-US" dirty="0"/>
              <a:t>, q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dirty="0" smtClean="0"/>
              <a:t>q</a:t>
            </a:r>
            <a:r>
              <a:rPr lang="en-US" altLang="en-US" baseline="-25000" dirty="0" smtClean="0"/>
              <a:t>F </a:t>
            </a:r>
            <a:r>
              <a:rPr lang="en-US" altLang="en-US" dirty="0" smtClean="0"/>
              <a:t>}, input alphabet equal to the grammar terminal symbols, and stack </a:t>
            </a:r>
            <a:r>
              <a:rPr lang="en-US" altLang="en-US" dirty="0"/>
              <a:t>alphabet </a:t>
            </a:r>
            <a:r>
              <a:rPr lang="en-US" altLang="en-US" dirty="0" smtClean="0"/>
              <a:t>equal to the grammar variables</a:t>
            </a:r>
            <a:endParaRPr lang="en-US" altLang="en-US" dirty="0"/>
          </a:p>
          <a:p>
            <a:r>
              <a:rPr lang="en-US" altLang="en-US" dirty="0" smtClean="0"/>
              <a:t>The transition function contains the following:</a:t>
            </a:r>
            <a:endParaRPr lang="en-US" altLang="en-US" dirty="0"/>
          </a:p>
          <a:p>
            <a:pPr lvl="1"/>
            <a:r>
              <a:rPr lang="en-US" altLang="en-US" dirty="0" smtClean="0"/>
              <a:t>A rule that pushes </a:t>
            </a:r>
            <a:r>
              <a:rPr lang="en-US" altLang="en-US" dirty="0"/>
              <a:t>S on the stack and switches </a:t>
            </a:r>
            <a:r>
              <a:rPr lang="en-US" altLang="en-US" dirty="0" smtClean="0"/>
              <a:t>control to </a:t>
            </a:r>
            <a:r>
              <a:rPr lang="en-US" altLang="en-US" dirty="0"/>
              <a:t>q</a:t>
            </a:r>
            <a:r>
              <a:rPr lang="en-US" altLang="en-US" baseline="-25000" dirty="0"/>
              <a:t>1</a:t>
            </a:r>
            <a:r>
              <a:rPr lang="en-US" altLang="en-US" dirty="0"/>
              <a:t> without consuming input</a:t>
            </a:r>
          </a:p>
          <a:p>
            <a:pPr lvl="1"/>
            <a:r>
              <a:rPr lang="en-US" altLang="en-US" dirty="0"/>
              <a:t>For every </a:t>
            </a:r>
            <a:r>
              <a:rPr lang="en-US" altLang="en-US" dirty="0" smtClean="0"/>
              <a:t>production of the form </a:t>
            </a:r>
            <a:r>
              <a:rPr lang="en-US" altLang="en-US" dirty="0"/>
              <a:t>A </a:t>
            </a:r>
            <a:r>
              <a:rPr lang="en-US" altLang="en-US" dirty="0" smtClean="0"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ym typeface="Wingdings" panose="05000000000000000000" pitchFamily="2" charset="2"/>
              </a:rPr>
              <a:t> </a:t>
            </a:r>
            <a:r>
              <a:rPr lang="en-US" altLang="en-US" dirty="0">
                <a:sym typeface="Wingdings" panose="05000000000000000000" pitchFamily="2" charset="2"/>
              </a:rPr>
              <a:t>aX, </a:t>
            </a:r>
            <a:r>
              <a:rPr lang="en-US" altLang="en-US" dirty="0" smtClean="0">
                <a:sym typeface="Wingdings" panose="05000000000000000000" pitchFamily="2" charset="2"/>
              </a:rPr>
              <a:t>a rule</a:t>
            </a:r>
            <a:endParaRPr lang="en-US" altLang="en-US" dirty="0">
              <a:sym typeface="Wingdings" panose="05000000000000000000" pitchFamily="2" charset="2"/>
            </a:endParaRPr>
          </a:p>
          <a:p>
            <a:pPr lvl="1">
              <a:buNone/>
            </a:pPr>
            <a:r>
              <a:rPr lang="en-US" altLang="en-US" dirty="0"/>
              <a:t>	 </a:t>
            </a:r>
            <a:r>
              <a:rPr lang="el-GR" altLang="en-US" dirty="0"/>
              <a:t>δ</a:t>
            </a:r>
            <a:r>
              <a:rPr lang="en-US" altLang="en-US" dirty="0"/>
              <a:t> (q</a:t>
            </a:r>
            <a:r>
              <a:rPr lang="en-US" altLang="en-US" baseline="-25000" dirty="0"/>
              <a:t>1</a:t>
            </a:r>
            <a:r>
              <a:rPr lang="en-US" altLang="en-US" dirty="0"/>
              <a:t>, a, A) = (q</a:t>
            </a:r>
            <a:r>
              <a:rPr lang="en-US" altLang="en-US" baseline="-25000" dirty="0"/>
              <a:t>1</a:t>
            </a:r>
            <a:r>
              <a:rPr lang="en-US" altLang="en-US" dirty="0"/>
              <a:t>, X)</a:t>
            </a:r>
          </a:p>
          <a:p>
            <a:pPr lvl="1"/>
            <a:r>
              <a:rPr lang="en-US" altLang="en-US" dirty="0" smtClean="0"/>
              <a:t>A rule that switches </a:t>
            </a:r>
            <a:r>
              <a:rPr lang="en-US" altLang="en-US" dirty="0"/>
              <a:t>the </a:t>
            </a:r>
            <a:r>
              <a:rPr lang="en-US" altLang="en-US" dirty="0" smtClean="0"/>
              <a:t>control unit to </a:t>
            </a:r>
            <a:r>
              <a:rPr lang="en-US" altLang="en-US" dirty="0"/>
              <a:t>the final state when there is no more input and the stack is empty</a:t>
            </a:r>
          </a:p>
          <a:p>
            <a:pPr>
              <a:defRPr/>
            </a:pP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58113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39866"/>
            <a:ext cx="78867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Sample Construction of a NPDA from a Grammar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1015"/>
            <a:ext cx="8114518" cy="4723944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Example 7.6 presents the grammar below, in Greibach normal form</a:t>
            </a:r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en-US" sz="2900" dirty="0">
                <a:solidFill>
                  <a:schemeClr val="accent1">
                    <a:lumMod val="75000"/>
                  </a:schemeClr>
                </a:solidFill>
              </a:rPr>
              <a:t>   S </a:t>
            </a:r>
            <a:r>
              <a:rPr lang="en-US" sz="29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 aSA | a</a:t>
            </a:r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en-US" sz="2900" dirty="0">
                <a:solidFill>
                  <a:schemeClr val="accent1">
                    <a:lumMod val="75000"/>
                  </a:schemeClr>
                </a:solidFill>
              </a:rPr>
              <a:t>   A </a:t>
            </a:r>
            <a:r>
              <a:rPr lang="en-US" sz="29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 bB</a:t>
            </a:r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en-US" sz="29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   B  b</a:t>
            </a:r>
          </a:p>
          <a:p>
            <a:pPr>
              <a:defRPr/>
            </a:pPr>
            <a:r>
              <a:rPr lang="en-US" dirty="0" smtClean="0"/>
              <a:t>The corresponding npda has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Q = {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2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}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with initial state q</a:t>
            </a:r>
            <a:r>
              <a:rPr lang="en-US" baseline="-25000" dirty="0" smtClean="0"/>
              <a:t>0</a:t>
            </a:r>
            <a:r>
              <a:rPr lang="en-US" dirty="0" smtClean="0"/>
              <a:t> and final state q</a:t>
            </a:r>
            <a:r>
              <a:rPr lang="en-US" baseline="-25000" dirty="0" smtClean="0"/>
              <a:t>2</a:t>
            </a:r>
            <a:endParaRPr lang="en-US" dirty="0"/>
          </a:p>
          <a:p>
            <a:pPr>
              <a:defRPr/>
            </a:pPr>
            <a:r>
              <a:rPr lang="en-US" dirty="0" smtClean="0"/>
              <a:t>The start symbol S is placed on the stack with the transition</a:t>
            </a:r>
            <a:endParaRPr lang="en-US" dirty="0"/>
          </a:p>
          <a:p>
            <a:pPr>
              <a:spcBef>
                <a:spcPct val="10000"/>
              </a:spcBef>
              <a:spcAft>
                <a:spcPct val="10000"/>
              </a:spcAft>
              <a:buNone/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   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, z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{ (q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Sz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 }</a:t>
            </a:r>
          </a:p>
          <a:p>
            <a:pPr>
              <a:spcBef>
                <a:spcPts val="600"/>
              </a:spcBef>
              <a:spcAft>
                <a:spcPct val="10000"/>
              </a:spcAft>
              <a:defRPr/>
            </a:pPr>
            <a:r>
              <a:rPr lang="en-US" dirty="0"/>
              <a:t>The </a:t>
            </a:r>
            <a:r>
              <a:rPr lang="en-US" dirty="0" smtClean="0"/>
              <a:t>grammar productions are simulated with the transitions</a:t>
            </a:r>
            <a:endParaRPr lang="en-US" altLang="en-US" dirty="0"/>
          </a:p>
          <a:p>
            <a:pPr>
              <a:spcBef>
                <a:spcPct val="10000"/>
              </a:spcBef>
              <a:spcAft>
                <a:spcPct val="10000"/>
              </a:spcAft>
              <a:buNone/>
              <a:defRPr/>
            </a:pP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	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a, S) 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{ (q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SA),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1,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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 }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	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b, A)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= {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B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 }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	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b,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B)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= {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1,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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}</a:t>
            </a:r>
          </a:p>
          <a:p>
            <a:pPr>
              <a:spcBef>
                <a:spcPts val="600"/>
              </a:spcBef>
              <a:spcAft>
                <a:spcPct val="10000"/>
              </a:spcAft>
              <a:defRPr/>
            </a:pPr>
            <a:r>
              <a:rPr lang="en-US" altLang="en-US" dirty="0" smtClean="0"/>
              <a:t>A final transition places the control unit in its final state when the stack is empty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None/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	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, </a:t>
            </a: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z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= {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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}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  <a:defRPr/>
            </a:pPr>
            <a:endParaRPr lang="en-US" dirty="0" smtClean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85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453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Deterministic Pushdown Automata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0020"/>
            <a:ext cx="8091604" cy="4626943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A </a:t>
            </a:r>
            <a:r>
              <a:rPr lang="en-US" altLang="en-US" i="1" dirty="0"/>
              <a:t>deterministic </a:t>
            </a:r>
            <a:r>
              <a:rPr lang="en-US" altLang="en-US" i="1" dirty="0" smtClean="0"/>
              <a:t>pushdown accepter</a:t>
            </a:r>
            <a:r>
              <a:rPr lang="en-US" altLang="en-US" dirty="0" smtClean="0"/>
              <a:t> (dpda) never </a:t>
            </a:r>
            <a:r>
              <a:rPr lang="en-US" altLang="en-US" dirty="0"/>
              <a:t>has a </a:t>
            </a:r>
            <a:r>
              <a:rPr lang="en-US" altLang="en-US" dirty="0" smtClean="0"/>
              <a:t>choice</a:t>
            </a:r>
            <a:r>
              <a:rPr lang="en-US" altLang="en-US" dirty="0"/>
              <a:t> </a:t>
            </a:r>
            <a:r>
              <a:rPr lang="en-US" altLang="en-US" dirty="0" smtClean="0"/>
              <a:t>in its move</a:t>
            </a:r>
          </a:p>
          <a:p>
            <a:r>
              <a:rPr lang="en-US" altLang="en-US" dirty="0" smtClean="0"/>
              <a:t>Restrictions </a:t>
            </a:r>
            <a:r>
              <a:rPr lang="en-US" altLang="en-US" dirty="0"/>
              <a:t>on </a:t>
            </a:r>
            <a:r>
              <a:rPr lang="en-US" altLang="en-US" dirty="0" smtClean="0"/>
              <a:t>dpda transitions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smtClean="0"/>
              <a:t>Any </a:t>
            </a:r>
            <a:r>
              <a:rPr lang="en-US" altLang="en-US" dirty="0"/>
              <a:t>(state, symbol, </a:t>
            </a:r>
            <a:r>
              <a:rPr lang="en-US" altLang="en-US" dirty="0" smtClean="0"/>
              <a:t>stack top) </a:t>
            </a:r>
            <a:r>
              <a:rPr lang="en-US" altLang="en-US" dirty="0"/>
              <a:t>configuration may have at most one (state, </a:t>
            </a:r>
            <a:r>
              <a:rPr lang="en-US" altLang="en-US" dirty="0" smtClean="0"/>
              <a:t>stack top) transition definition</a:t>
            </a:r>
            <a:endParaRPr lang="en-US" altLang="en-US" dirty="0"/>
          </a:p>
          <a:p>
            <a:pPr lvl="1"/>
            <a:r>
              <a:rPr lang="en-US" altLang="en-US" dirty="0"/>
              <a:t>If the </a:t>
            </a:r>
            <a:r>
              <a:rPr lang="en-US" altLang="en-US" dirty="0" smtClean="0"/>
              <a:t>dpda </a:t>
            </a:r>
            <a:r>
              <a:rPr lang="en-US" altLang="en-US" dirty="0"/>
              <a:t>defines a transition for </a:t>
            </a:r>
            <a:r>
              <a:rPr lang="en-US" altLang="en-US" dirty="0" smtClean="0"/>
              <a:t>a particular </a:t>
            </a:r>
            <a:r>
              <a:rPr lang="en-US" altLang="en-US" dirty="0"/>
              <a:t>(</a:t>
            </a:r>
            <a:r>
              <a:rPr lang="en-US" altLang="en-US" dirty="0" smtClean="0"/>
              <a:t>state, </a:t>
            </a:r>
            <a:r>
              <a:rPr lang="el-GR" altLang="en-US" dirty="0"/>
              <a:t>λ</a:t>
            </a:r>
            <a:r>
              <a:rPr lang="en-US" altLang="en-US" dirty="0"/>
              <a:t>, </a:t>
            </a:r>
            <a:r>
              <a:rPr lang="en-US" altLang="en-US" dirty="0" smtClean="0"/>
              <a:t>stack top) </a:t>
            </a:r>
            <a:r>
              <a:rPr lang="en-US" altLang="en-US" dirty="0"/>
              <a:t>configuration, there can be no input-consuming transitions out of state s with a at the top of the stack</a:t>
            </a:r>
          </a:p>
          <a:p>
            <a:r>
              <a:rPr lang="en-US" altLang="en-US" dirty="0" smtClean="0"/>
              <a:t>Unlike the case for finite automata, a </a:t>
            </a:r>
            <a:r>
              <a:rPr lang="en-US" altLang="en-US" dirty="0" smtClean="0">
                <a:sym typeface="Symbol" panose="05050102010706020507" pitchFamily="18" charset="2"/>
              </a:rPr>
              <a:t>-t</a:t>
            </a:r>
            <a:r>
              <a:rPr lang="en-US" altLang="en-US" dirty="0" smtClean="0"/>
              <a:t>ransition </a:t>
            </a:r>
            <a:r>
              <a:rPr lang="en-US" altLang="en-US" dirty="0"/>
              <a:t>does not necessarily mean the </a:t>
            </a:r>
            <a:r>
              <a:rPr lang="en-US" altLang="en-US" dirty="0" smtClean="0"/>
              <a:t>automaton </a:t>
            </a:r>
            <a:r>
              <a:rPr lang="en-US" altLang="en-US" dirty="0"/>
              <a:t>is </a:t>
            </a:r>
            <a:r>
              <a:rPr lang="en-US" altLang="en-US" dirty="0" smtClean="0"/>
              <a:t>nondeterministic</a:t>
            </a:r>
            <a:endParaRPr lang="el-GR" altLang="en-US" dirty="0"/>
          </a:p>
        </p:txBody>
      </p:sp>
    </p:spTree>
    <p:extLst>
      <p:ext uri="{BB962C8B-B14F-4D97-AF65-F5344CB8AC3E}">
        <p14:creationId xmlns:p14="http://schemas.microsoft.com/office/powerpoint/2010/main" val="313938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39866"/>
            <a:ext cx="78867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Example of a Deterministic Pushdown Automaton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1015"/>
            <a:ext cx="8114518" cy="472394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Example 7.10 presents a dpda to accept the language</a:t>
            </a:r>
          </a:p>
          <a:p>
            <a:pPr marL="0" indent="0">
              <a:buNone/>
              <a:defRPr/>
            </a:pPr>
            <a:r>
              <a:rPr lang="en-US" sz="2900" dirty="0" smtClean="0">
                <a:solidFill>
                  <a:schemeClr val="accent1">
                    <a:lumMod val="75000"/>
                  </a:schemeClr>
                </a:solidFill>
              </a:rPr>
              <a:t>   L = { a</a:t>
            </a:r>
            <a:r>
              <a:rPr lang="en-US" sz="2900" baseline="300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2900" dirty="0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2900" baseline="300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2900" dirty="0" smtClean="0">
                <a:solidFill>
                  <a:schemeClr val="accent1">
                    <a:lumMod val="75000"/>
                  </a:schemeClr>
                </a:solidFill>
              </a:rPr>
              <a:t>: n ≥ 0 } </a:t>
            </a:r>
          </a:p>
          <a:p>
            <a:pPr>
              <a:defRPr/>
            </a:pPr>
            <a:r>
              <a:rPr lang="en-US" dirty="0" smtClean="0"/>
              <a:t>The </a:t>
            </a:r>
            <a:r>
              <a:rPr lang="en-US" dirty="0" err="1" smtClean="0"/>
              <a:t>dpda</a:t>
            </a:r>
            <a:r>
              <a:rPr lang="en-US" dirty="0" smtClean="0"/>
              <a:t> has Q = { </a:t>
            </a:r>
            <a:r>
              <a:rPr lang="en-US" dirty="0" smtClean="0">
                <a:cs typeface="Arial" charset="0"/>
              </a:rPr>
              <a:t>q</a:t>
            </a:r>
            <a:r>
              <a:rPr lang="en-US" baseline="-25000" dirty="0" smtClean="0">
                <a:cs typeface="Arial" charset="0"/>
              </a:rPr>
              <a:t>0</a:t>
            </a:r>
            <a:r>
              <a:rPr lang="en-US" dirty="0" smtClean="0">
                <a:cs typeface="Arial" charset="0"/>
              </a:rPr>
              <a:t>,</a:t>
            </a:r>
            <a:r>
              <a:rPr lang="en-US" baseline="-25000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q</a:t>
            </a:r>
            <a:r>
              <a:rPr lang="en-US" baseline="-25000" dirty="0" smtClean="0">
                <a:cs typeface="Arial" charset="0"/>
              </a:rPr>
              <a:t>1</a:t>
            </a:r>
            <a:r>
              <a:rPr lang="en-US" dirty="0" smtClean="0">
                <a:cs typeface="Arial" charset="0"/>
              </a:rPr>
              <a:t>,</a:t>
            </a:r>
            <a:r>
              <a:rPr lang="en-US" baseline="-25000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q</a:t>
            </a:r>
            <a:r>
              <a:rPr lang="en-US" baseline="-25000" dirty="0" smtClean="0">
                <a:cs typeface="Arial" charset="0"/>
              </a:rPr>
              <a:t>2 </a:t>
            </a:r>
            <a:r>
              <a:rPr lang="en-US" dirty="0" smtClean="0">
                <a:cs typeface="Arial" charset="0"/>
              </a:rPr>
              <a:t>}, input alphabet { a, b }, stack alphabet { 0, 1 }, z = 0, and</a:t>
            </a:r>
            <a:r>
              <a:rPr lang="en-US" dirty="0" smtClean="0"/>
              <a:t> </a:t>
            </a:r>
            <a:r>
              <a:rPr lang="en-US" dirty="0"/>
              <a:t>q</a:t>
            </a:r>
            <a:r>
              <a:rPr lang="en-US" baseline="-25000" dirty="0"/>
              <a:t>0 </a:t>
            </a:r>
            <a:r>
              <a:rPr lang="en-US" baseline="-25000" dirty="0" smtClean="0"/>
              <a:t> </a:t>
            </a:r>
            <a:r>
              <a:rPr lang="en-US" dirty="0" smtClean="0"/>
              <a:t>as its initial and final state </a:t>
            </a:r>
            <a:endParaRPr lang="en-US" dirty="0"/>
          </a:p>
          <a:p>
            <a:pPr>
              <a:defRPr/>
            </a:pPr>
            <a:r>
              <a:rPr lang="en-US" dirty="0" smtClean="0"/>
              <a:t>The transition rules are</a:t>
            </a:r>
            <a:endParaRPr lang="en-US" dirty="0"/>
          </a:p>
          <a:p>
            <a:pPr>
              <a:spcBef>
                <a:spcPct val="10000"/>
              </a:spcBef>
              <a:spcAft>
                <a:spcPct val="10000"/>
              </a:spcAft>
              <a:buNone/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   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a</a:t>
            </a: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,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  = { (q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10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 }</a:t>
            </a:r>
            <a:endParaRPr lang="en-US" altLang="en-US" dirty="0"/>
          </a:p>
          <a:p>
            <a:pPr>
              <a:spcBef>
                <a:spcPct val="10000"/>
              </a:spcBef>
              <a:spcAft>
                <a:spcPct val="10000"/>
              </a:spcAft>
              <a:buNone/>
              <a:defRPr/>
            </a:pP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	 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a, 1) 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{ (q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11) }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	 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b, 1) 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{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2,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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 }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   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b, 1)  = { (q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2,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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 }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None/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	 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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0) 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{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0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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0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453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Deterministic Context-Free Languages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0020"/>
            <a:ext cx="8091604" cy="4626943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A context-free language L </a:t>
            </a:r>
            <a:r>
              <a:rPr lang="en-US" altLang="en-US" dirty="0"/>
              <a:t>is </a:t>
            </a:r>
            <a:r>
              <a:rPr lang="en-US" altLang="en-US" i="1" dirty="0"/>
              <a:t>deterministic</a:t>
            </a:r>
            <a:r>
              <a:rPr lang="en-US" altLang="en-US" dirty="0"/>
              <a:t> if there is a </a:t>
            </a:r>
            <a:r>
              <a:rPr lang="en-US" altLang="en-US" dirty="0" smtClean="0"/>
              <a:t>dpda </a:t>
            </a:r>
            <a:r>
              <a:rPr lang="en-US" altLang="en-US" dirty="0"/>
              <a:t>to </a:t>
            </a:r>
            <a:r>
              <a:rPr lang="en-US" altLang="en-US" dirty="0" smtClean="0"/>
              <a:t>accept L</a:t>
            </a:r>
          </a:p>
          <a:p>
            <a:r>
              <a:rPr lang="en-US" altLang="en-US" dirty="0" smtClean="0"/>
              <a:t>Sample deterministic context-free languages:</a:t>
            </a:r>
          </a:p>
          <a:p>
            <a:pPr marL="0" indent="0">
              <a:buNone/>
            </a:pP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</a:rPr>
              <a:t>{ a</a:t>
            </a:r>
            <a:r>
              <a:rPr lang="en-US" altLang="en-US" baseline="30000" dirty="0" smtClean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en-US" altLang="en-US" baseline="30000" dirty="0" smtClean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</a:rPr>
              <a:t>: n ≥ 0 }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</a:rPr>
              <a:t>{ wxw</a:t>
            </a:r>
            <a:r>
              <a:rPr lang="en-US" altLang="en-US" baseline="30000" dirty="0" smtClean="0">
                <a:solidFill>
                  <a:schemeClr val="accent5">
                    <a:lumMod val="75000"/>
                  </a:schemeClr>
                </a:solidFill>
              </a:rPr>
              <a:t>R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</a:rPr>
              <a:t>: w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</a:rPr>
              <a:t> {a, b}*}</a:t>
            </a:r>
            <a:endParaRPr lang="en-US" altLang="en-US" baseline="30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en-US" dirty="0" smtClean="0"/>
              <a:t>Deterministic and nondeterministic pushdown automata are </a:t>
            </a:r>
            <a:r>
              <a:rPr lang="en-US" altLang="en-US" dirty="0"/>
              <a:t>not equivalent:  there are some </a:t>
            </a:r>
            <a:r>
              <a:rPr lang="en-US" altLang="en-US" dirty="0" smtClean="0"/>
              <a:t>context-free </a:t>
            </a:r>
            <a:r>
              <a:rPr lang="en-US" altLang="en-US" dirty="0"/>
              <a:t>languages for which no </a:t>
            </a:r>
            <a:r>
              <a:rPr lang="en-US" altLang="en-US" dirty="0" smtClean="0"/>
              <a:t>dpda </a:t>
            </a:r>
            <a:r>
              <a:rPr lang="en-US" altLang="en-US" dirty="0"/>
              <a:t>can be </a:t>
            </a:r>
            <a:r>
              <a:rPr lang="en-US" altLang="en-US" dirty="0" smtClean="0"/>
              <a:t>built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074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234" y="365127"/>
            <a:ext cx="8608742" cy="12294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Learning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Objectives</a:t>
            </a:r>
            <a:b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3100" b="1" i="1" dirty="0" smtClean="0">
                <a:solidFill>
                  <a:schemeClr val="accent5">
                    <a:lumMod val="50000"/>
                  </a:schemeClr>
                </a:solidFill>
              </a:rPr>
              <a:t>At the conclusion of the chapter, the student will be able to:</a:t>
            </a:r>
            <a:endParaRPr lang="en-US" sz="31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Describe the components of a nondeterministic pushdown automaton</a:t>
            </a:r>
          </a:p>
          <a:p>
            <a:r>
              <a:rPr lang="en-US" dirty="0" smtClean="0"/>
              <a:t>State whether an input string is accepted by a </a:t>
            </a:r>
            <a:r>
              <a:rPr lang="en-US" dirty="0"/>
              <a:t>nondeterministic pushdown </a:t>
            </a:r>
            <a:r>
              <a:rPr lang="en-US" dirty="0" smtClean="0"/>
              <a:t>automaton</a:t>
            </a:r>
          </a:p>
          <a:p>
            <a:r>
              <a:rPr lang="en-US" dirty="0" smtClean="0"/>
              <a:t>Construct a </a:t>
            </a:r>
            <a:r>
              <a:rPr lang="en-US" dirty="0"/>
              <a:t>pushdown automaton to </a:t>
            </a:r>
            <a:r>
              <a:rPr lang="en-US" dirty="0" smtClean="0"/>
              <a:t>accept a </a:t>
            </a:r>
            <a:r>
              <a:rPr lang="en-US" dirty="0"/>
              <a:t>specific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Given a context-free grammar in Greibach normal form, construct the corresponding pushdown automaton</a:t>
            </a:r>
          </a:p>
          <a:p>
            <a:r>
              <a:rPr lang="en-US" dirty="0" smtClean="0"/>
              <a:t>Describe the differences between deterministic and nondeterministic pushdown automata</a:t>
            </a:r>
          </a:p>
          <a:p>
            <a:r>
              <a:rPr lang="en-US" dirty="0"/>
              <a:t>Describe the differences between deterministic and </a:t>
            </a:r>
            <a:r>
              <a:rPr lang="en-US" dirty="0" smtClean="0"/>
              <a:t>general context-free languages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0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Nondeterministic Pushdown Automata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8091604" cy="4626943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A pushdown automaton is a model </a:t>
            </a:r>
            <a:r>
              <a:rPr lang="en-US" altLang="en-US" dirty="0"/>
              <a:t>of computation </a:t>
            </a:r>
            <a:r>
              <a:rPr lang="en-US" altLang="en-US" dirty="0" smtClean="0"/>
              <a:t>designed to process context-free </a:t>
            </a:r>
            <a:r>
              <a:rPr lang="en-US" altLang="en-US" dirty="0"/>
              <a:t>l</a:t>
            </a:r>
            <a:r>
              <a:rPr lang="en-US" altLang="en-US" dirty="0" smtClean="0"/>
              <a:t>anguages</a:t>
            </a:r>
            <a:endParaRPr lang="en-US" altLang="en-US" dirty="0"/>
          </a:p>
          <a:p>
            <a:r>
              <a:rPr lang="en-US" dirty="0" smtClean="0"/>
              <a:t>Pushdown </a:t>
            </a:r>
            <a:r>
              <a:rPr lang="en-US" dirty="0"/>
              <a:t>automata</a:t>
            </a:r>
            <a:r>
              <a:rPr lang="en-US" altLang="en-US" dirty="0" smtClean="0"/>
              <a:t> </a:t>
            </a:r>
            <a:r>
              <a:rPr lang="en-US" altLang="en-US" dirty="0"/>
              <a:t>use a stack as storage </a:t>
            </a:r>
            <a:r>
              <a:rPr lang="en-US" altLang="en-US" dirty="0" smtClean="0"/>
              <a:t>mechanism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1026" name="Picture 2" descr="C:\Users\taylor.ferracane\Desktop\Linz PPT Images\7.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6" y="3393199"/>
            <a:ext cx="3233988" cy="267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2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4457"/>
            <a:ext cx="78867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Nondeterministic Pushdown Automata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0020"/>
            <a:ext cx="7886700" cy="4626943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/>
              <a:t>A </a:t>
            </a:r>
            <a:r>
              <a:rPr lang="en-US" altLang="en-US" i="1" dirty="0"/>
              <a:t>nondeterministic </a:t>
            </a:r>
            <a:r>
              <a:rPr lang="en-US" altLang="en-US" i="1" dirty="0" smtClean="0"/>
              <a:t>pushdown accepter</a:t>
            </a:r>
            <a:r>
              <a:rPr lang="en-US" altLang="en-US" dirty="0" smtClean="0"/>
              <a:t> (npda) </a:t>
            </a:r>
            <a:r>
              <a:rPr lang="en-US" altLang="en-US" dirty="0"/>
              <a:t>is defined by:</a:t>
            </a:r>
          </a:p>
          <a:p>
            <a:pPr lvl="1"/>
            <a:r>
              <a:rPr lang="en-US" altLang="en-US" dirty="0"/>
              <a:t>A finite set of states Q</a:t>
            </a:r>
          </a:p>
          <a:p>
            <a:pPr lvl="1"/>
            <a:r>
              <a:rPr lang="en-US" altLang="en-US" dirty="0"/>
              <a:t>An input alphabet </a:t>
            </a:r>
            <a:r>
              <a:rPr lang="el-GR" altLang="en-US" dirty="0"/>
              <a:t>Σ</a:t>
            </a:r>
            <a:endParaRPr lang="en-US" altLang="en-US" dirty="0"/>
          </a:p>
          <a:p>
            <a:pPr lvl="1"/>
            <a:r>
              <a:rPr lang="en-US" altLang="en-US" dirty="0"/>
              <a:t>A stack alphabet </a:t>
            </a:r>
            <a:r>
              <a:rPr lang="el-GR" altLang="en-US" dirty="0"/>
              <a:t>Γ</a:t>
            </a:r>
            <a:endParaRPr lang="en-US" altLang="en-US" dirty="0"/>
          </a:p>
          <a:p>
            <a:pPr lvl="1"/>
            <a:r>
              <a:rPr lang="en-US" altLang="en-US" dirty="0"/>
              <a:t>A transition function </a:t>
            </a:r>
            <a:r>
              <a:rPr lang="el-GR" altLang="en-US" dirty="0"/>
              <a:t>δ</a:t>
            </a:r>
            <a:endParaRPr lang="en-US" altLang="en-US" dirty="0"/>
          </a:p>
          <a:p>
            <a:pPr lvl="1"/>
            <a:r>
              <a:rPr lang="en-US" altLang="en-US" dirty="0"/>
              <a:t>An initial state q</a:t>
            </a:r>
            <a:r>
              <a:rPr lang="en-US" altLang="en-US" baseline="-25000" dirty="0"/>
              <a:t>0</a:t>
            </a:r>
          </a:p>
          <a:p>
            <a:pPr lvl="1"/>
            <a:r>
              <a:rPr lang="en-US" altLang="en-US" dirty="0"/>
              <a:t>A stack start symbol z</a:t>
            </a:r>
          </a:p>
          <a:p>
            <a:pPr lvl="1"/>
            <a:r>
              <a:rPr lang="en-US" altLang="en-US" dirty="0"/>
              <a:t>A </a:t>
            </a:r>
            <a:r>
              <a:rPr lang="en-US" altLang="en-US" dirty="0" smtClean="0"/>
              <a:t>set </a:t>
            </a:r>
            <a:r>
              <a:rPr lang="en-US" altLang="en-US" dirty="0"/>
              <a:t>of final states F</a:t>
            </a:r>
          </a:p>
          <a:p>
            <a:r>
              <a:rPr lang="en-US" altLang="en-US" dirty="0" smtClean="0"/>
              <a:t>Input </a:t>
            </a:r>
            <a:r>
              <a:rPr lang="en-US" altLang="en-US" dirty="0"/>
              <a:t>to the transition </a:t>
            </a:r>
            <a:r>
              <a:rPr lang="en-US" altLang="en-US" dirty="0" smtClean="0"/>
              <a:t>function </a:t>
            </a:r>
            <a:r>
              <a:rPr lang="el-GR" altLang="en-US" dirty="0"/>
              <a:t>δ</a:t>
            </a:r>
            <a:r>
              <a:rPr lang="en-US" altLang="en-US" dirty="0" smtClean="0"/>
              <a:t> </a:t>
            </a:r>
            <a:r>
              <a:rPr lang="en-US" altLang="en-US" dirty="0"/>
              <a:t>consists of </a:t>
            </a:r>
            <a:r>
              <a:rPr lang="en-US" altLang="en-US" dirty="0" smtClean="0"/>
              <a:t>a triple consisting of a state</a:t>
            </a:r>
            <a:r>
              <a:rPr lang="en-US" altLang="en-US" dirty="0"/>
              <a:t>, input </a:t>
            </a:r>
            <a:r>
              <a:rPr lang="en-US" altLang="en-US" dirty="0" smtClean="0"/>
              <a:t>symbol (or </a:t>
            </a:r>
            <a:r>
              <a:rPr lang="en-US" altLang="en-US" dirty="0" smtClean="0">
                <a:sym typeface="Symbol" panose="05050102010706020507" pitchFamily="18" charset="2"/>
              </a:rPr>
              <a:t>)</a:t>
            </a:r>
            <a:r>
              <a:rPr lang="en-US" altLang="en-US" dirty="0" smtClean="0"/>
              <a:t>, and the symbol at the top </a:t>
            </a:r>
            <a:r>
              <a:rPr lang="en-US" altLang="en-US" dirty="0"/>
              <a:t>of </a:t>
            </a:r>
            <a:r>
              <a:rPr lang="en-US" altLang="en-US" dirty="0" smtClean="0"/>
              <a:t>stack</a:t>
            </a:r>
          </a:p>
          <a:p>
            <a:r>
              <a:rPr lang="en-US" altLang="en-US" dirty="0" smtClean="0"/>
              <a:t>Output of </a:t>
            </a:r>
            <a:r>
              <a:rPr lang="el-GR" altLang="en-US" dirty="0" smtClean="0"/>
              <a:t>δ</a:t>
            </a:r>
            <a:r>
              <a:rPr lang="en-US" altLang="en-US" dirty="0" smtClean="0"/>
              <a:t> consists of a new state and new top of stack</a:t>
            </a:r>
            <a:endParaRPr lang="en-US" altLang="en-US" dirty="0"/>
          </a:p>
          <a:p>
            <a:r>
              <a:rPr lang="en-US" altLang="en-US" dirty="0"/>
              <a:t>Transitions can be used to model common stack </a:t>
            </a:r>
            <a:r>
              <a:rPr lang="en-US" altLang="en-US" dirty="0" smtClean="0"/>
              <a:t>operations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767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4457"/>
            <a:ext cx="78867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Sample npda Transitions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550020"/>
            <a:ext cx="8064413" cy="4626943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Example </a:t>
            </a:r>
            <a:r>
              <a:rPr lang="en-US" altLang="en-US" dirty="0"/>
              <a:t>7.1 </a:t>
            </a:r>
            <a:r>
              <a:rPr lang="en-US" altLang="en-US" dirty="0" smtClean="0"/>
              <a:t>presents the sample transition rule: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	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a, b)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{(q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cd),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3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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)}</a:t>
            </a:r>
            <a:endParaRPr lang="en-US" altLang="en-US" dirty="0"/>
          </a:p>
          <a:p>
            <a:r>
              <a:rPr lang="en-US" altLang="en-US" dirty="0" smtClean="0"/>
              <a:t>According to this rule, when the control unit is in state q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the input symbol is a, and the top of the stack is b, two moves are possible:</a:t>
            </a:r>
          </a:p>
          <a:p>
            <a:pPr lvl="1"/>
            <a:r>
              <a:rPr lang="en-US" altLang="en-US" dirty="0" smtClean="0"/>
              <a:t>New state is q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and the symbols cd replace b on the stack</a:t>
            </a:r>
          </a:p>
          <a:p>
            <a:pPr lvl="1"/>
            <a:r>
              <a:rPr lang="en-US" altLang="en-US" dirty="0" smtClean="0"/>
              <a:t>New state is q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and b is simply removed from the stack</a:t>
            </a:r>
          </a:p>
          <a:p>
            <a:r>
              <a:rPr lang="en-US" altLang="en-US" dirty="0" smtClean="0"/>
              <a:t>If </a:t>
            </a:r>
            <a:r>
              <a:rPr lang="en-US" altLang="en-US" dirty="0"/>
              <a:t>a particular transition is not defined, the corresponding (state, symbol, </a:t>
            </a:r>
            <a:r>
              <a:rPr lang="en-US" altLang="en-US" dirty="0" smtClean="0"/>
              <a:t>stack top) </a:t>
            </a:r>
            <a:r>
              <a:rPr lang="en-US" altLang="en-US" dirty="0"/>
              <a:t>configuration represents a </a:t>
            </a:r>
            <a:r>
              <a:rPr lang="en-US" altLang="en-US" i="1" dirty="0"/>
              <a:t>dead</a:t>
            </a:r>
            <a:r>
              <a:rPr lang="en-US" altLang="en-US" dirty="0"/>
              <a:t> state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491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39866"/>
            <a:ext cx="78867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 Sample Nondeterministic Pushdown Accepter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788015"/>
            <a:ext cx="8264829" cy="462694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Example 7.2: Consider </a:t>
            </a:r>
            <a:r>
              <a:rPr lang="en-US" dirty="0"/>
              <a:t>the </a:t>
            </a:r>
            <a:r>
              <a:rPr lang="en-US" dirty="0" smtClean="0"/>
              <a:t>npda </a:t>
            </a:r>
          </a:p>
          <a:p>
            <a:pPr marL="0" indent="0">
              <a:buNone/>
              <a:defRPr/>
            </a:pPr>
            <a:r>
              <a:rPr lang="en-US" dirty="0" smtClean="0"/>
              <a:t>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Q = {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2,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3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}, 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</a:rPr>
              <a:t>Σ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= { a, b },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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 { 0, 1 }, z = 0, F = {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3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dirty="0" smtClean="0"/>
              <a:t>with initial state q</a:t>
            </a:r>
            <a:r>
              <a:rPr lang="en-US" baseline="-25000" dirty="0" smtClean="0"/>
              <a:t>0</a:t>
            </a:r>
            <a:r>
              <a:rPr lang="en-US" dirty="0" smtClean="0"/>
              <a:t> and </a:t>
            </a:r>
            <a:r>
              <a:rPr lang="en-US" dirty="0"/>
              <a:t>transition </a:t>
            </a:r>
            <a:r>
              <a:rPr lang="en-US" dirty="0" smtClean="0"/>
              <a:t>function </a:t>
            </a:r>
            <a:r>
              <a:rPr lang="en-US" dirty="0"/>
              <a:t>given </a:t>
            </a:r>
            <a:r>
              <a:rPr lang="en-US" dirty="0" smtClean="0"/>
              <a:t>by:</a:t>
            </a:r>
            <a:endParaRPr lang="en-US" dirty="0"/>
          </a:p>
          <a:p>
            <a:pPr>
              <a:spcBef>
                <a:spcPct val="10000"/>
              </a:spcBef>
              <a:spcAft>
                <a:spcPct val="10000"/>
              </a:spcAft>
              <a:buNone/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  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a, 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 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{ (q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1,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10),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3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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 }</a:t>
            </a:r>
            <a:endParaRPr lang="en-US" altLang="en-US" dirty="0"/>
          </a:p>
          <a:p>
            <a:pPr>
              <a:spcBef>
                <a:spcPct val="10000"/>
              </a:spcBef>
              <a:spcAft>
                <a:spcPct val="10000"/>
              </a:spcAft>
              <a:buNone/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	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, 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{ 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3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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 }</a:t>
            </a:r>
            <a:endParaRPr lang="en-US" altLang="en-US" dirty="0"/>
          </a:p>
          <a:p>
            <a:pPr>
              <a:spcBef>
                <a:spcPct val="10000"/>
              </a:spcBef>
              <a:spcAft>
                <a:spcPct val="10000"/>
              </a:spcAft>
              <a:buNone/>
              <a:defRPr/>
            </a:pP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	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a, 1)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= { (q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11) }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	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b,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1) = {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2,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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 }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	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b, 1) = { (q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2,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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}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	</a:t>
            </a:r>
            <a:r>
              <a:rPr lang="el-GR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δ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, 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 = { (q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3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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}</a:t>
            </a:r>
          </a:p>
          <a:p>
            <a:pPr>
              <a:spcBef>
                <a:spcPct val="10000"/>
              </a:spcBef>
              <a:spcAft>
                <a:spcPct val="10000"/>
              </a:spcAft>
              <a:defRPr/>
            </a:pPr>
            <a:r>
              <a:rPr lang="en-US" dirty="0" smtClean="0"/>
              <a:t>As long as the control unit is in q</a:t>
            </a:r>
            <a:r>
              <a:rPr lang="en-US" baseline="-25000" dirty="0" smtClean="0"/>
              <a:t>1</a:t>
            </a:r>
            <a:r>
              <a:rPr lang="en-US" dirty="0" smtClean="0"/>
              <a:t>, a 1 is pushed onto the stack when an a is read</a:t>
            </a:r>
          </a:p>
          <a:p>
            <a:pPr>
              <a:spcBef>
                <a:spcPct val="10000"/>
              </a:spcBef>
              <a:spcAft>
                <a:spcPct val="10000"/>
              </a:spcAft>
              <a:defRPr/>
            </a:pPr>
            <a:r>
              <a:rPr lang="en-US" dirty="0" smtClean="0"/>
              <a:t>The first b causes control to shift to q</a:t>
            </a:r>
            <a:r>
              <a:rPr lang="en-US" baseline="-25000" dirty="0" smtClean="0"/>
              <a:t>2</a:t>
            </a:r>
            <a:r>
              <a:rPr lang="en-US" dirty="0" smtClean="0"/>
              <a:t>, which removes a symbol from the stack whenever a b is read </a:t>
            </a:r>
            <a:endParaRPr lang="en-US" dirty="0"/>
          </a:p>
          <a:p>
            <a:pPr>
              <a:spcBef>
                <a:spcPct val="10000"/>
              </a:spcBef>
              <a:spcAft>
                <a:spcPct val="10000"/>
              </a:spcAft>
              <a:buNone/>
              <a:defRPr/>
            </a:pPr>
            <a:endParaRPr lang="en-US" dirty="0" smtClean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51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Transition Graphs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412265"/>
            <a:ext cx="8152095" cy="30683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In the</a:t>
            </a:r>
            <a:r>
              <a:rPr lang="en-US" i="1" dirty="0" smtClean="0"/>
              <a:t> </a:t>
            </a:r>
            <a:r>
              <a:rPr lang="en-US" dirty="0" smtClean="0"/>
              <a:t>transition graph for a npda, each edge is labeled with the input symbol, the stack top, and the string that replaces the top of the stack </a:t>
            </a:r>
          </a:p>
          <a:p>
            <a:pPr>
              <a:defRPr/>
            </a:pPr>
            <a:r>
              <a:rPr lang="en-US" dirty="0" smtClean="0"/>
              <a:t>The graph below represents the npda in Example 7.2:</a:t>
            </a:r>
          </a:p>
          <a:p>
            <a:pPr marL="0" indent="0">
              <a:buNone/>
              <a:defRPr/>
            </a:pPr>
            <a:endParaRPr lang="en-US" i="1" dirty="0"/>
          </a:p>
          <a:p>
            <a:pPr>
              <a:defRPr/>
            </a:pPr>
            <a:endParaRPr lang="en-US" i="1" dirty="0" smtClean="0"/>
          </a:p>
          <a:p>
            <a:pPr marL="0" indent="0">
              <a:buNone/>
              <a:defRPr/>
            </a:pPr>
            <a:endParaRPr lang="en-US" baseline="-25000" dirty="0"/>
          </a:p>
        </p:txBody>
      </p:sp>
      <p:pic>
        <p:nvPicPr>
          <p:cNvPr id="2050" name="Picture 2" descr="C:\Users\taylor.ferracane\Desktop\Linz PPT Images\7.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3649245"/>
            <a:ext cx="384810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68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1294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Instantaneous Descriptions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4985"/>
            <a:ext cx="7886700" cy="4259766"/>
          </a:xfrm>
        </p:spPr>
        <p:txBody>
          <a:bodyPr>
            <a:normAutofit fontScale="92500"/>
          </a:bodyPr>
          <a:lstStyle/>
          <a:p>
            <a:r>
              <a:rPr lang="en-US" altLang="en-US" dirty="0" smtClean="0"/>
              <a:t>To trace the operation of a npda, we must keep track of the current state of the control unit, the stack contents, and the unread part of the input string</a:t>
            </a:r>
            <a:endParaRPr lang="en-US" altLang="en-US" dirty="0"/>
          </a:p>
          <a:p>
            <a:r>
              <a:rPr lang="en-US" altLang="en-US" dirty="0" smtClean="0"/>
              <a:t>An </a:t>
            </a:r>
            <a:r>
              <a:rPr lang="en-US" altLang="en-US" i="1" dirty="0" smtClean="0"/>
              <a:t>instantaneous description</a:t>
            </a:r>
            <a:r>
              <a:rPr lang="en-US" altLang="en-US" dirty="0" smtClean="0"/>
              <a:t> is a triplet (q, w, u) that describes state, unread input symbols, and stack contents (with the top as the leftmost symbol)</a:t>
            </a:r>
            <a:endParaRPr lang="en-US" altLang="en-US" dirty="0"/>
          </a:p>
          <a:p>
            <a:r>
              <a:rPr lang="en-US" altLang="en-US" dirty="0" smtClean="0"/>
              <a:t>A move is denoted by the symbol </a:t>
            </a:r>
            <a:r>
              <a:rPr lang="en-US" altLang="en-US" sz="3200" dirty="0" smtClean="0"/>
              <a:t>˫</a:t>
            </a:r>
            <a:endParaRPr lang="en-US" sz="3200" dirty="0" smtClean="0">
              <a:cs typeface="Arial" charset="0"/>
            </a:endParaRPr>
          </a:p>
          <a:p>
            <a:pPr>
              <a:defRPr/>
            </a:pPr>
            <a:r>
              <a:rPr lang="en-US" dirty="0" smtClean="0"/>
              <a:t>A partial trace of the npda in Example 7.2 with input string ab is</a:t>
            </a:r>
          </a:p>
          <a:p>
            <a:pPr marL="0" indent="0"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ab, 0) 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</a:rPr>
              <a:t>˫</a:t>
            </a:r>
            <a:r>
              <a:rPr lang="en-US" altLang="en-US" dirty="0" smtClean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b, 10)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˫</a:t>
            </a:r>
            <a:r>
              <a:rPr lang="en-US" altLang="en-US" dirty="0" smtClean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, 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˫</a:t>
            </a:r>
            <a:r>
              <a:rPr lang="en-US" altLang="en-US" dirty="0" smtClean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q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3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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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 </a:t>
            </a: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99840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985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The Language Accepted by a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Pushdown Automaton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4985"/>
            <a:ext cx="7886700" cy="4259766"/>
          </a:xfrm>
        </p:spPr>
        <p:txBody>
          <a:bodyPr>
            <a:normAutofit/>
          </a:bodyPr>
          <a:lstStyle/>
          <a:p>
            <a:r>
              <a:rPr lang="en-US" altLang="en-US" dirty="0"/>
              <a:t>The language accepted by a </a:t>
            </a:r>
            <a:r>
              <a:rPr lang="en-US" altLang="en-US" dirty="0" smtClean="0"/>
              <a:t>npda </a:t>
            </a:r>
            <a:r>
              <a:rPr lang="en-US" altLang="en-US" dirty="0"/>
              <a:t>is the set of all strings that cause the </a:t>
            </a:r>
            <a:r>
              <a:rPr lang="en-US" altLang="en-US" dirty="0" smtClean="0"/>
              <a:t>npda </a:t>
            </a:r>
            <a:r>
              <a:rPr lang="en-US" altLang="en-US" dirty="0"/>
              <a:t>to halt in a final state, </a:t>
            </a:r>
            <a:r>
              <a:rPr lang="en-US" altLang="en-US" dirty="0" smtClean="0"/>
              <a:t>after starting </a:t>
            </a:r>
            <a:r>
              <a:rPr lang="en-US" altLang="en-US" dirty="0"/>
              <a:t>in q</a:t>
            </a:r>
            <a:r>
              <a:rPr lang="en-US" altLang="en-US" baseline="-25000" dirty="0"/>
              <a:t>0 </a:t>
            </a:r>
            <a:r>
              <a:rPr lang="en-US" altLang="en-US" dirty="0"/>
              <a:t>with an empty stack.</a:t>
            </a:r>
          </a:p>
          <a:p>
            <a:r>
              <a:rPr lang="en-US" altLang="en-US" dirty="0"/>
              <a:t>The final contents of the stack are irrelevant</a:t>
            </a:r>
          </a:p>
          <a:p>
            <a:r>
              <a:rPr lang="en-US" altLang="en-US" dirty="0"/>
              <a:t>As was the case with </a:t>
            </a:r>
            <a:r>
              <a:rPr lang="en-US" altLang="en-US" dirty="0" smtClean="0"/>
              <a:t>nondeterministic automata, </a:t>
            </a:r>
            <a:r>
              <a:rPr lang="en-US" altLang="en-US" dirty="0"/>
              <a:t>the string is accepted if any of the computations cause the </a:t>
            </a:r>
            <a:r>
              <a:rPr lang="en-US" altLang="en-US" dirty="0" smtClean="0"/>
              <a:t>npda </a:t>
            </a:r>
            <a:r>
              <a:rPr lang="en-US" altLang="en-US" dirty="0"/>
              <a:t>to halt in a final </a:t>
            </a:r>
            <a:r>
              <a:rPr lang="en-US" altLang="en-US" dirty="0" smtClean="0"/>
              <a:t>state</a:t>
            </a:r>
            <a:endParaRPr lang="en-US" dirty="0" smtClean="0">
              <a:cs typeface="Arial" charset="0"/>
            </a:endParaRPr>
          </a:p>
          <a:p>
            <a:pPr>
              <a:defRPr/>
            </a:pPr>
            <a:r>
              <a:rPr lang="en-US" dirty="0" smtClean="0"/>
              <a:t>The npda in example 7.2 accepts the language</a:t>
            </a:r>
          </a:p>
          <a:p>
            <a:pPr marL="0" indent="0">
              <a:buNone/>
              <a:defRPr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{a</a:t>
            </a:r>
            <a:r>
              <a:rPr lang="en-US" baseline="30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b</a:t>
            </a:r>
            <a:r>
              <a:rPr lang="en-US" baseline="30000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: n ≥ 0}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anose="05050102010706020507" pitchFamily="18" charset="2"/>
              </a:rPr>
              <a:t>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{ a }</a:t>
            </a: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78655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1502</TotalTime>
  <Words>947</Words>
  <Application>Microsoft Office PowerPoint</Application>
  <PresentationFormat>On-screen Show (4:3)</PresentationFormat>
  <Paragraphs>107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Chapter 7</vt:lpstr>
      <vt:lpstr>Learning Objectives At the conclusion of the chapter, the student will be able to:</vt:lpstr>
      <vt:lpstr>Nondeterministic Pushdown Automata</vt:lpstr>
      <vt:lpstr>Nondeterministic Pushdown Automata</vt:lpstr>
      <vt:lpstr>Sample npda Transitions</vt:lpstr>
      <vt:lpstr>A Sample Nondeterministic Pushdown Accepter</vt:lpstr>
      <vt:lpstr>Transition Graphs</vt:lpstr>
      <vt:lpstr>Instantaneous Descriptions</vt:lpstr>
      <vt:lpstr>The Language Accepted by a Pushdown Automaton</vt:lpstr>
      <vt:lpstr>Pushdown Automata and Context-Free Languages</vt:lpstr>
      <vt:lpstr>Construction of a Npda from a Grammar in Greibach Normal Form</vt:lpstr>
      <vt:lpstr>Sample Construction of a NPDA from a Grammar</vt:lpstr>
      <vt:lpstr>Deterministic Pushdown Automata</vt:lpstr>
      <vt:lpstr>Example of a Deterministic Pushdown Automaton</vt:lpstr>
      <vt:lpstr>Deterministic Context-Free Languages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Jose Cordova</dc:creator>
  <cp:lastModifiedBy>Taylor Ferracane</cp:lastModifiedBy>
  <cp:revision>92</cp:revision>
  <dcterms:created xsi:type="dcterms:W3CDTF">2015-12-11T23:22:52Z</dcterms:created>
  <dcterms:modified xsi:type="dcterms:W3CDTF">2016-01-15T14:50:51Z</dcterms:modified>
</cp:coreProperties>
</file>