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2" r:id="rId5"/>
    <p:sldId id="259" r:id="rId6"/>
    <p:sldId id="260" r:id="rId7"/>
    <p:sldId id="273" r:id="rId8"/>
    <p:sldId id="274" r:id="rId9"/>
    <p:sldId id="261" r:id="rId10"/>
    <p:sldId id="262" r:id="rId11"/>
    <p:sldId id="264" r:id="rId12"/>
    <p:sldId id="266" r:id="rId13"/>
    <p:sldId id="265" r:id="rId14"/>
    <p:sldId id="275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657600"/>
            <a:ext cx="3224420" cy="1143000"/>
          </a:xfrm>
        </p:spPr>
        <p:txBody>
          <a:bodyPr/>
          <a:lstStyle/>
          <a:p>
            <a:r>
              <a:rPr lang="en-US" dirty="0" smtClean="0"/>
              <a:t>PROPERTIES OF CONTEXT-FREE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162295"/>
            <a:ext cx="8699157" cy="1073381"/>
          </a:xfrm>
        </p:spPr>
        <p:txBody>
          <a:bodyPr>
            <a:no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No Closure under Complementation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6453"/>
            <a:ext cx="7823372" cy="438247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complement of a context-free language </a:t>
            </a:r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smtClean="0"/>
              <a:t>does </a:t>
            </a:r>
            <a:r>
              <a:rPr lang="en-US" sz="2400" dirty="0"/>
              <a:t>not necessarily produce a context-free </a:t>
            </a:r>
            <a:r>
              <a:rPr lang="en-US" sz="2400" dirty="0" smtClean="0"/>
              <a:t>language</a:t>
            </a:r>
          </a:p>
          <a:p>
            <a:r>
              <a:rPr lang="en-US" sz="2400" dirty="0" smtClean="0"/>
              <a:t>The proof is by contradiction: given two context-free languages </a:t>
            </a:r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dirty="0" smtClean="0"/>
              <a:t>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assume that their complements are also context-free</a:t>
            </a:r>
          </a:p>
          <a:p>
            <a:r>
              <a:rPr lang="en-US" sz="2400" dirty="0" smtClean="0"/>
              <a:t>By Theorem 8.3, the union of the complements must also produce a context-free language L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 </a:t>
            </a:r>
            <a:endParaRPr lang="en-US" sz="2400" dirty="0"/>
          </a:p>
          <a:p>
            <a:r>
              <a:rPr lang="en-US" sz="2400" dirty="0" smtClean="0"/>
              <a:t>Using our assumption, the complement of L</a:t>
            </a:r>
            <a:r>
              <a:rPr lang="en-US" sz="2400" baseline="-25000" dirty="0"/>
              <a:t>3</a:t>
            </a:r>
            <a:r>
              <a:rPr lang="en-US" sz="2400" dirty="0" smtClean="0"/>
              <a:t> is also context-free</a:t>
            </a:r>
          </a:p>
          <a:p>
            <a:r>
              <a:rPr lang="en-US" sz="2400" dirty="0" smtClean="0"/>
              <a:t>However, using the set identity below, we conclude that the complement of L</a:t>
            </a:r>
            <a:r>
              <a:rPr lang="en-US" sz="2400" baseline="-25000" dirty="0" smtClean="0"/>
              <a:t>3 </a:t>
            </a:r>
            <a:r>
              <a:rPr lang="en-US" sz="2400" dirty="0" smtClean="0"/>
              <a:t>is the intersection of </a:t>
            </a:r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and L</a:t>
            </a:r>
            <a:r>
              <a:rPr lang="en-US" sz="2400" baseline="-25000" dirty="0"/>
              <a:t>2</a:t>
            </a:r>
            <a:r>
              <a:rPr lang="en-US" sz="2400" dirty="0" smtClean="0"/>
              <a:t>, which has been shown not to be context-free, thus contradicting our assumption.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085" y="4889326"/>
            <a:ext cx="2705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389077" cy="1483264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Elementary Questions about Context-Free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9522"/>
            <a:ext cx="7768218" cy="4062359"/>
          </a:xfrm>
        </p:spPr>
        <p:txBody>
          <a:bodyPr>
            <a:normAutofit/>
          </a:bodyPr>
          <a:lstStyle/>
          <a:p>
            <a:r>
              <a:rPr lang="en-US" dirty="0" smtClean="0"/>
              <a:t>Given a context-free language L and an arbitrary string w, is there an algorithm to determine whether or not w is in L?</a:t>
            </a:r>
          </a:p>
          <a:p>
            <a:r>
              <a:rPr lang="en-US" dirty="0"/>
              <a:t>Given a context-free language </a:t>
            </a:r>
            <a:r>
              <a:rPr lang="en-US" dirty="0" smtClean="0"/>
              <a:t>L, is </a:t>
            </a:r>
            <a:r>
              <a:rPr lang="en-US" dirty="0"/>
              <a:t>there an algorithm to </a:t>
            </a:r>
            <a:r>
              <a:rPr lang="en-US" dirty="0" smtClean="0"/>
              <a:t>determine if L is empty?</a:t>
            </a:r>
            <a:endParaRPr lang="en-US" dirty="0"/>
          </a:p>
          <a:p>
            <a:r>
              <a:rPr lang="en-US" dirty="0"/>
              <a:t>Given a context-free language L, is there an algorithm to determine if L is </a:t>
            </a:r>
            <a:r>
              <a:rPr lang="en-US" dirty="0" smtClean="0"/>
              <a:t>infinite?</a:t>
            </a:r>
            <a:endParaRPr lang="en-US" dirty="0"/>
          </a:p>
          <a:p>
            <a:r>
              <a:rPr lang="en-US" dirty="0"/>
              <a:t>Given </a:t>
            </a:r>
            <a:r>
              <a:rPr lang="en-US" dirty="0" smtClean="0"/>
              <a:t>two </a:t>
            </a:r>
            <a:r>
              <a:rPr lang="en-US" dirty="0"/>
              <a:t>context-free </a:t>
            </a:r>
            <a:r>
              <a:rPr lang="en-US" dirty="0" smtClean="0"/>
              <a:t>grammars G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is there an algorithm to determine if </a:t>
            </a:r>
            <a:r>
              <a:rPr lang="en-US" dirty="0" smtClean="0"/>
              <a:t>L(G</a:t>
            </a:r>
            <a:r>
              <a:rPr lang="en-US" baseline="-25000" dirty="0" smtClean="0"/>
              <a:t>1</a:t>
            </a:r>
            <a:r>
              <a:rPr lang="en-US" dirty="0" smtClean="0"/>
              <a:t>) = L(G</a:t>
            </a:r>
            <a:r>
              <a:rPr lang="en-US" baseline="-25000" dirty="0" smtClean="0"/>
              <a:t>2</a:t>
            </a:r>
            <a:r>
              <a:rPr lang="en-US" dirty="0" smtClean="0"/>
              <a:t>)?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389077" cy="1483264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A Membership Algorithm for Context-Free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894"/>
            <a:ext cx="7638528" cy="43299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combination of Theorems 5.2 and 6.5 confirms the existence of a membership algorithm for context-free languages</a:t>
            </a:r>
          </a:p>
          <a:p>
            <a:r>
              <a:rPr lang="en-US" dirty="0" smtClean="0"/>
              <a:t>By Theorem 5.2, exhaustive parsing is guaranteed to give the correct result for any context-free grammar that contains neither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-productions nor unit-productions</a:t>
            </a:r>
            <a:endParaRPr lang="en-US" dirty="0" smtClean="0"/>
          </a:p>
          <a:p>
            <a:r>
              <a:rPr lang="en-US" dirty="0" smtClean="0"/>
              <a:t>By Theorem 6.5, such a grammar can always be produced if the language does not include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n-US" dirty="0"/>
          </a:p>
          <a:p>
            <a:r>
              <a:rPr lang="en-US" dirty="0" smtClean="0"/>
              <a:t>Alternatively, a npda to accept the language can be constructed as established by Theorem 7.1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337903" cy="1483264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Determining Whether a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Context-Free 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Language is Empty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894"/>
            <a:ext cx="7634404" cy="4329988"/>
          </a:xfrm>
        </p:spPr>
        <p:txBody>
          <a:bodyPr>
            <a:normAutofit/>
          </a:bodyPr>
          <a:lstStyle/>
          <a:p>
            <a:r>
              <a:rPr lang="en-US" dirty="0"/>
              <a:t>Theorem </a:t>
            </a:r>
            <a:r>
              <a:rPr lang="en-US" dirty="0" smtClean="0"/>
              <a:t>8.6 </a:t>
            </a:r>
            <a:r>
              <a:rPr lang="en-US" dirty="0"/>
              <a:t>confirms the existence of </a:t>
            </a:r>
            <a:r>
              <a:rPr lang="en-US" dirty="0" smtClean="0"/>
              <a:t>an algorithm to determine if a context-free language L(G) is empty</a:t>
            </a:r>
            <a:endParaRPr lang="en-US" dirty="0"/>
          </a:p>
          <a:p>
            <a:r>
              <a:rPr lang="en-US" dirty="0" smtClean="0"/>
              <a:t>For simplicity, assume that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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is not in L(G)</a:t>
            </a:r>
          </a:p>
          <a:p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Apply the algorithm for removing useless symbols and productions</a:t>
            </a:r>
          </a:p>
          <a:p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If the start symbol is found to be useless, then L(G) is empty; otherwise, L(G) contains at least one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634404" cy="1483264"/>
          </a:xfrm>
        </p:spPr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Determining Whether a </a:t>
            </a:r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Context-Free </a:t>
            </a:r>
            <a:r>
              <a:rPr lang="en-US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Language is Infinite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894"/>
            <a:ext cx="7634404" cy="43299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Theorem </a:t>
            </a:r>
            <a:r>
              <a:rPr lang="en-US" dirty="0" smtClean="0"/>
              <a:t>8.7 </a:t>
            </a:r>
            <a:r>
              <a:rPr lang="en-US" dirty="0"/>
              <a:t>confirms the existence of </a:t>
            </a:r>
            <a:r>
              <a:rPr lang="en-US" dirty="0" smtClean="0"/>
              <a:t>an algorithm to determine if a context-free language L(G) is infinite</a:t>
            </a:r>
            <a:endParaRPr lang="en-US" altLang="en-US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Apply the algorithms for removing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-productions,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unit-productions, and useless productions</a:t>
            </a:r>
          </a:p>
          <a:p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If G has a variable A for which there is a derivation that allows A to produce a sentential form xAy, then L(G) is infinite</a:t>
            </a:r>
          </a:p>
          <a:p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Otherwise, L(G) is finite</a:t>
            </a:r>
          </a:p>
          <a:p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Can be implemented by building a dependency graph which contains an edge from A to B for every rule of the form A  xBy</a:t>
            </a:r>
          </a:p>
        </p:txBody>
      </p:sp>
    </p:spTree>
    <p:extLst>
      <p:ext uri="{BB962C8B-B14F-4D97-AF65-F5344CB8AC3E}">
        <p14:creationId xmlns:p14="http://schemas.microsoft.com/office/powerpoint/2010/main" val="37538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262747" cy="1483264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Determining Whether Two Context-Free Languages are Equal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894"/>
            <a:ext cx="7634404" cy="4329988"/>
          </a:xfrm>
        </p:spPr>
        <p:txBody>
          <a:bodyPr>
            <a:normAutofit/>
          </a:bodyPr>
          <a:lstStyle/>
          <a:p>
            <a:r>
              <a:rPr lang="en-US" dirty="0"/>
              <a:t>Given two context-free grammars G</a:t>
            </a:r>
            <a:r>
              <a:rPr lang="en-US" baseline="-25000" dirty="0"/>
              <a:t>1</a:t>
            </a:r>
            <a:r>
              <a:rPr lang="en-US" dirty="0"/>
              <a:t> and G</a:t>
            </a:r>
            <a:r>
              <a:rPr lang="en-US" baseline="-25000" dirty="0"/>
              <a:t>2</a:t>
            </a:r>
            <a:r>
              <a:rPr lang="en-US" dirty="0"/>
              <a:t>, is there an algorithm to determine if L(G</a:t>
            </a:r>
            <a:r>
              <a:rPr lang="en-US" baseline="-25000" dirty="0"/>
              <a:t>1</a:t>
            </a:r>
            <a:r>
              <a:rPr lang="en-US" dirty="0"/>
              <a:t>) = L(G</a:t>
            </a:r>
            <a:r>
              <a:rPr lang="en-US" baseline="-25000" dirty="0"/>
              <a:t>2</a:t>
            </a:r>
            <a:r>
              <a:rPr lang="en-US" dirty="0"/>
              <a:t>)?</a:t>
            </a:r>
          </a:p>
          <a:p>
            <a:r>
              <a:rPr lang="en-US" dirty="0" smtClean="0"/>
              <a:t>If the languages are finite, the answer can be found by performing a string-by-string comparison</a:t>
            </a:r>
          </a:p>
          <a:p>
            <a:r>
              <a:rPr lang="en-US" dirty="0" smtClean="0"/>
              <a:t>However, for general context-free languages, </a:t>
            </a:r>
            <a:r>
              <a:rPr lang="en-US" u="sng" dirty="0" smtClean="0"/>
              <a:t>no algorithm exists to determine equality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Apply the pumping lemma to show that a language is not </a:t>
            </a:r>
            <a:r>
              <a:rPr lang="en-US" dirty="0" smtClean="0"/>
              <a:t>context-free</a:t>
            </a:r>
          </a:p>
          <a:p>
            <a:r>
              <a:rPr lang="en-US" dirty="0" smtClean="0"/>
              <a:t>State the closure properties applicable to </a:t>
            </a:r>
            <a:r>
              <a:rPr lang="en-US" dirty="0"/>
              <a:t>context-free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Prove that </a:t>
            </a:r>
            <a:r>
              <a:rPr lang="en-US" dirty="0"/>
              <a:t>context-free </a:t>
            </a:r>
            <a:r>
              <a:rPr lang="en-US" dirty="0" smtClean="0"/>
              <a:t>languages are closed under union, concatenation, and star-closure</a:t>
            </a:r>
          </a:p>
          <a:p>
            <a:r>
              <a:rPr lang="en-US" dirty="0"/>
              <a:t>Prove that context-free languages are </a:t>
            </a:r>
            <a:r>
              <a:rPr lang="en-US" dirty="0" smtClean="0"/>
              <a:t>not closed </a:t>
            </a:r>
            <a:r>
              <a:rPr lang="en-US" dirty="0"/>
              <a:t>under </a:t>
            </a:r>
            <a:r>
              <a:rPr lang="en-US" dirty="0" smtClean="0"/>
              <a:t>either intersection or complementation</a:t>
            </a:r>
          </a:p>
          <a:p>
            <a:r>
              <a:rPr lang="en-US" dirty="0" smtClean="0"/>
              <a:t>Describe a membership algorithm for </a:t>
            </a:r>
            <a:r>
              <a:rPr lang="en-US" dirty="0"/>
              <a:t>context-free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Describe an algorithm to determine if a </a:t>
            </a:r>
            <a:r>
              <a:rPr lang="en-US" dirty="0"/>
              <a:t>context-free </a:t>
            </a:r>
            <a:r>
              <a:rPr lang="en-US" dirty="0" smtClean="0"/>
              <a:t>language is empty</a:t>
            </a:r>
          </a:p>
          <a:p>
            <a:r>
              <a:rPr lang="en-US" dirty="0"/>
              <a:t>Describe an algorithm to determine if a context-free language is </a:t>
            </a:r>
            <a:r>
              <a:rPr lang="en-US" dirty="0" smtClean="0"/>
              <a:t>infinite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29"/>
            <a:ext cx="7649890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Pumping Lemma for Context-Free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761894"/>
            <a:ext cx="8025671" cy="43299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Theorem 8.1:   Given an infinite context-free language L, every sufficiently long string </a:t>
            </a:r>
            <a:r>
              <a:rPr lang="en-US" i="1" dirty="0" smtClean="0"/>
              <a:t>w</a:t>
            </a:r>
            <a:r>
              <a:rPr lang="en-US" dirty="0" smtClean="0"/>
              <a:t> in L can be broken into four parts </a:t>
            </a:r>
            <a:r>
              <a:rPr lang="en-US" i="1" dirty="0" smtClean="0"/>
              <a:t>uvxyz</a:t>
            </a:r>
            <a:r>
              <a:rPr lang="en-US" dirty="0" smtClean="0"/>
              <a:t> such that</a:t>
            </a:r>
          </a:p>
          <a:p>
            <a:pPr lvl="1"/>
            <a:r>
              <a:rPr lang="en-US" dirty="0" smtClean="0"/>
              <a:t>|vy| ≥ 1 </a:t>
            </a:r>
            <a:endParaRPr lang="en-US" dirty="0"/>
          </a:p>
          <a:p>
            <a:pPr lvl="1"/>
            <a:r>
              <a:rPr lang="en-US" dirty="0" smtClean="0"/>
              <a:t>|vxy| </a:t>
            </a:r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dirty="0" smtClean="0"/>
              <a:t> m (where m is an arbitrary integer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 smtClean="0"/>
              <a:t> |w|)</a:t>
            </a:r>
          </a:p>
          <a:p>
            <a:pPr lvl="1"/>
            <a:r>
              <a:rPr lang="en-US" dirty="0" smtClean="0"/>
              <a:t>An arbitrary, but equal number of repetitions of v and y yields another string in L</a:t>
            </a:r>
          </a:p>
          <a:p>
            <a:r>
              <a:rPr lang="en-US" dirty="0" smtClean="0"/>
              <a:t>The “pumped” string consists of two separate parts (v and y) and can occur anywhere in the string</a:t>
            </a:r>
          </a:p>
          <a:p>
            <a:r>
              <a:rPr lang="en-US" dirty="0" smtClean="0"/>
              <a:t>The pumping lemma can be used to show that, by contradiction, a certain language is not context-free</a:t>
            </a:r>
          </a:p>
        </p:txBody>
      </p:sp>
    </p:spTree>
    <p:extLst>
      <p:ext uri="{BB962C8B-B14F-4D97-AF65-F5344CB8AC3E}">
        <p14:creationId xmlns:p14="http://schemas.microsoft.com/office/powerpoint/2010/main" val="39686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78629"/>
            <a:ext cx="7649890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An Illustration of the Pumping Lemma for Context-Free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761894"/>
            <a:ext cx="3516301" cy="432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shown in Figure 8.1, the pumping lemma for context-free languages can be illustrated by sketching a general derivation tree that shows a decomposition of the string into the required components</a:t>
            </a:r>
          </a:p>
        </p:txBody>
      </p:sp>
      <p:pic>
        <p:nvPicPr>
          <p:cNvPr id="1026" name="Picture 2" descr="C:\Users\taylor.ferracane\Desktop\Linz PPT Images\8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54" y="1825709"/>
            <a:ext cx="1809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73381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Closure 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Properties for Context-Free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05776"/>
            <a:ext cx="8039361" cy="45711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Theorem 8.3 states that if L</a:t>
            </a:r>
            <a:r>
              <a:rPr lang="en-US" baseline="-25000" dirty="0" smtClean="0"/>
              <a:t>1</a:t>
            </a:r>
            <a:r>
              <a:rPr lang="en-US" dirty="0" smtClean="0"/>
              <a:t> and L</a:t>
            </a:r>
            <a:r>
              <a:rPr lang="en-US" baseline="-25000" dirty="0"/>
              <a:t>2</a:t>
            </a:r>
            <a:r>
              <a:rPr lang="en-US" dirty="0" smtClean="0"/>
              <a:t> are context-free languages, so are the languages that result from the following operations: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>
                <a:sym typeface="Symbol" panose="05050102010706020507" pitchFamily="18" charset="2"/>
              </a:rPr>
              <a:t></a:t>
            </a:r>
            <a:r>
              <a:rPr lang="en-US" dirty="0" smtClean="0"/>
              <a:t> L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>
                <a:sym typeface="Symbol" panose="05050102010706020507" pitchFamily="18" charset="2"/>
              </a:rPr>
              <a:t></a:t>
            </a:r>
            <a:r>
              <a:rPr lang="en-US" dirty="0" smtClean="0"/>
              <a:t> L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*</a:t>
            </a:r>
          </a:p>
          <a:p>
            <a:r>
              <a:rPr lang="en-US" dirty="0" smtClean="0"/>
              <a:t>In other words, the family of regular languages is closed under union, intersection, and star-closure.</a:t>
            </a:r>
          </a:p>
          <a:p>
            <a:r>
              <a:rPr lang="en-US" dirty="0" smtClean="0"/>
              <a:t>To prove these properties, we assume the existence of two context-free grammars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 that generate the respective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886700" cy="848713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Proof of Closure under Union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7342"/>
            <a:ext cx="8181718" cy="5073042"/>
          </a:xfrm>
        </p:spPr>
        <p:txBody>
          <a:bodyPr>
            <a:noAutofit/>
          </a:bodyPr>
          <a:lstStyle/>
          <a:p>
            <a:r>
              <a:rPr lang="en-US" sz="2400" dirty="0"/>
              <a:t>Assume that L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dirty="0" smtClean="0"/>
              <a:t>L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are generated by the context-free grammars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= (V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T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S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P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= (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T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S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P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Without loss of generality, assume that the </a:t>
            </a:r>
            <a:r>
              <a:rPr lang="en-US" sz="2400" dirty="0"/>
              <a:t>sets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are disjoint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Create a new variable 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which is not in </a:t>
            </a:r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</a:t>
            </a:r>
            <a:r>
              <a:rPr lang="en-US" sz="2400" dirty="0" smtClean="0"/>
              <a:t> </a:t>
            </a:r>
            <a:r>
              <a:rPr lang="en-US" sz="2400" dirty="0"/>
              <a:t>V</a:t>
            </a:r>
            <a:r>
              <a:rPr lang="en-US" sz="2400" baseline="-25000" dirty="0"/>
              <a:t>2 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Construct a new grammar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= (V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T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S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P</a:t>
            </a:r>
            <a:r>
              <a:rPr lang="en-US" sz="2400" baseline="-250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US" sz="2400" dirty="0" smtClean="0"/>
              <a:t>so that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3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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V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</a:rPr>
              <a:t>2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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{ S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3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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3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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 smtClean="0"/>
              <a:t>Add to P</a:t>
            </a:r>
            <a:r>
              <a:rPr lang="en-US" sz="2400" baseline="-25000" dirty="0" smtClean="0"/>
              <a:t>3 </a:t>
            </a:r>
            <a:r>
              <a:rPr lang="en-US" sz="2400" dirty="0" smtClean="0"/>
              <a:t>a production that allows the new start symbol to derive either of the start symbols for </a:t>
            </a:r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and L</a:t>
            </a:r>
            <a:r>
              <a:rPr lang="en-US" sz="2400" baseline="-25000" dirty="0"/>
              <a:t>2 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3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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| S</a:t>
            </a:r>
            <a:r>
              <a:rPr lang="en-US" sz="2000" baseline="-25000" dirty="0" smtClean="0">
                <a:solidFill>
                  <a:schemeClr val="accent5">
                    <a:lumMod val="75000"/>
                  </a:schemeClr>
                </a:solidFill>
              </a:rPr>
              <a:t>2 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Clearly, G</a:t>
            </a:r>
            <a:r>
              <a:rPr lang="en-US" sz="2400" baseline="-25000" dirty="0"/>
              <a:t>3 </a:t>
            </a:r>
            <a:r>
              <a:rPr lang="en-US" sz="2400" dirty="0" smtClean="0"/>
              <a:t>is context-free and generates the union </a:t>
            </a:r>
            <a:r>
              <a:rPr lang="en-US" sz="2400" dirty="0"/>
              <a:t>of L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dirty="0" smtClean="0"/>
              <a:t>L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, thus completing the proof</a:t>
            </a:r>
          </a:p>
        </p:txBody>
      </p:sp>
    </p:spTree>
    <p:extLst>
      <p:ext uri="{BB962C8B-B14F-4D97-AF65-F5344CB8AC3E}">
        <p14:creationId xmlns:p14="http://schemas.microsoft.com/office/powerpoint/2010/main" val="7796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886700" cy="1073381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Proof of Closure under Concatenation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010"/>
            <a:ext cx="8181718" cy="48859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Assume that L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smtClean="0"/>
              <a:t>L</a:t>
            </a:r>
            <a:r>
              <a:rPr lang="en-US" baseline="-25000" dirty="0" smtClean="0"/>
              <a:t>2 </a:t>
            </a:r>
            <a:r>
              <a:rPr lang="en-US" dirty="0" smtClean="0"/>
              <a:t>are generated by the context-free grammars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= (V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T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S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P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 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T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S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P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/>
              <a:t>Without loss of generality, assume that the </a:t>
            </a:r>
            <a:r>
              <a:rPr lang="en-US" dirty="0"/>
              <a:t>sets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V</a:t>
            </a:r>
            <a:r>
              <a:rPr lang="en-US" baseline="-25000" dirty="0" smtClean="0"/>
              <a:t>2 </a:t>
            </a:r>
            <a:r>
              <a:rPr lang="en-US" dirty="0" smtClean="0"/>
              <a:t>are disjoint</a:t>
            </a:r>
          </a:p>
          <a:p>
            <a:r>
              <a:rPr lang="en-US" dirty="0" smtClean="0"/>
              <a:t>Create a new variable S</a:t>
            </a:r>
            <a:r>
              <a:rPr lang="en-US" baseline="-25000" dirty="0" smtClean="0"/>
              <a:t>4</a:t>
            </a:r>
            <a:r>
              <a:rPr lang="en-US" dirty="0" smtClean="0"/>
              <a:t> which is not in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baseline="-25000" dirty="0"/>
              <a:t>2 </a:t>
            </a:r>
            <a:endParaRPr lang="en-US" dirty="0" smtClean="0"/>
          </a:p>
          <a:p>
            <a:r>
              <a:rPr lang="en-US" dirty="0" smtClean="0"/>
              <a:t>Construct a new grammar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= (V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T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S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P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US" dirty="0" smtClean="0"/>
              <a:t>so that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4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V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2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 S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4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4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4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Add to P</a:t>
            </a:r>
            <a:r>
              <a:rPr lang="en-US" baseline="-25000" dirty="0" smtClean="0"/>
              <a:t>4 </a:t>
            </a:r>
            <a:r>
              <a:rPr lang="en-US" dirty="0" smtClean="0"/>
              <a:t>a production that allows the new start symbol to derive the concatenation of the start symbols for 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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2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Clearly, </a:t>
            </a:r>
            <a:r>
              <a:rPr lang="en-US" dirty="0" smtClean="0"/>
              <a:t>G</a:t>
            </a:r>
            <a:r>
              <a:rPr lang="en-US" baseline="-25000" dirty="0" smtClean="0"/>
              <a:t>4 </a:t>
            </a:r>
            <a:r>
              <a:rPr lang="en-US" dirty="0" smtClean="0"/>
              <a:t>is context-free and generates the concatenation </a:t>
            </a:r>
            <a:r>
              <a:rPr lang="en-US" dirty="0"/>
              <a:t>of L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smtClean="0"/>
              <a:t>L</a:t>
            </a:r>
            <a:r>
              <a:rPr lang="en-US" baseline="-25000" dirty="0" smtClean="0"/>
              <a:t>2 </a:t>
            </a:r>
            <a:r>
              <a:rPr lang="en-US" dirty="0" smtClean="0"/>
              <a:t>, thus completing the proof</a:t>
            </a:r>
          </a:p>
        </p:txBody>
      </p:sp>
    </p:spTree>
    <p:extLst>
      <p:ext uri="{BB962C8B-B14F-4D97-AF65-F5344CB8AC3E}">
        <p14:creationId xmlns:p14="http://schemas.microsoft.com/office/powerpoint/2010/main" val="19784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886700" cy="1073381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Proof of Closure under Star-Closure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010"/>
            <a:ext cx="7763788" cy="4885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 that 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is generated by the context-free grammars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= (V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T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S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P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/>
              <a:t>Create a new variable S</a:t>
            </a:r>
            <a:r>
              <a:rPr lang="en-US" baseline="-25000" dirty="0" smtClean="0"/>
              <a:t>5</a:t>
            </a:r>
            <a:r>
              <a:rPr lang="en-US" dirty="0" smtClean="0"/>
              <a:t> which is not in V</a:t>
            </a:r>
            <a:r>
              <a:rPr lang="en-US" baseline="-25000" dirty="0" smtClean="0"/>
              <a:t>1 </a:t>
            </a:r>
            <a:endParaRPr lang="en-US" dirty="0" smtClean="0"/>
          </a:p>
          <a:p>
            <a:r>
              <a:rPr lang="en-US" dirty="0" smtClean="0"/>
              <a:t>Construct a new grammar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= (V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T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P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US" dirty="0" smtClean="0"/>
              <a:t>so that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 S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Add to P</a:t>
            </a:r>
            <a:r>
              <a:rPr lang="en-US" baseline="-25000" dirty="0"/>
              <a:t>5</a:t>
            </a:r>
            <a:r>
              <a:rPr lang="en-US" baseline="-25000" dirty="0" smtClean="0"/>
              <a:t> </a:t>
            </a:r>
            <a:r>
              <a:rPr lang="en-US" dirty="0" smtClean="0"/>
              <a:t>a production that allows the new start symbol </a:t>
            </a:r>
            <a:r>
              <a:rPr lang="en-US" dirty="0"/>
              <a:t>S</a:t>
            </a:r>
            <a:r>
              <a:rPr lang="en-US" baseline="-25000" dirty="0"/>
              <a:t>5 </a:t>
            </a:r>
            <a:r>
              <a:rPr lang="en-US" dirty="0" smtClean="0"/>
              <a:t>to derive the repetition of the start symbol for 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any number of times</a:t>
            </a:r>
            <a:r>
              <a:rPr lang="en-US" baseline="-25000" dirty="0" smtClean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5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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|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Clearly, </a:t>
            </a:r>
            <a:r>
              <a:rPr lang="en-US" dirty="0" smtClean="0"/>
              <a:t>G</a:t>
            </a:r>
            <a:r>
              <a:rPr lang="en-US" baseline="-25000" dirty="0" smtClean="0"/>
              <a:t>5 </a:t>
            </a:r>
            <a:r>
              <a:rPr lang="en-US" dirty="0" smtClean="0"/>
              <a:t>is context-free and generates the star-closure </a:t>
            </a:r>
            <a:r>
              <a:rPr lang="en-US" dirty="0"/>
              <a:t>of </a:t>
            </a: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, thus completing the proof</a:t>
            </a:r>
          </a:p>
        </p:txBody>
      </p:sp>
    </p:spTree>
    <p:extLst>
      <p:ext uri="{BB962C8B-B14F-4D97-AF65-F5344CB8AC3E}">
        <p14:creationId xmlns:p14="http://schemas.microsoft.com/office/powerpoint/2010/main" val="26337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278629"/>
            <a:ext cx="8699157" cy="1073381"/>
          </a:xfrm>
        </p:spPr>
        <p:txBody>
          <a:bodyPr>
            <a:no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No Closure under Intersection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010"/>
            <a:ext cx="8181718" cy="47398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nlike regular languages, the intersection of two context-free </a:t>
            </a:r>
            <a:r>
              <a:rPr lang="en-US" dirty="0"/>
              <a:t>languages 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does not necessarily produce a context-free language</a:t>
            </a:r>
          </a:p>
          <a:p>
            <a:r>
              <a:rPr lang="en-US" dirty="0" smtClean="0"/>
              <a:t>As a counterexample, consider the context-free languages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L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= { a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 ≥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0, 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≥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L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a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: n ≥ 0, m ≥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 }</a:t>
            </a:r>
            <a:endParaRPr lang="en-US" dirty="0" smtClean="0"/>
          </a:p>
          <a:p>
            <a:r>
              <a:rPr lang="en-US" dirty="0" smtClean="0"/>
              <a:t>However, the intersection L</a:t>
            </a:r>
            <a:r>
              <a:rPr lang="en-US" baseline="-25000" dirty="0" smtClean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 smtClean="0"/>
              <a:t> is the language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L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= { a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 ≥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 }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 can be shown not be context-free by applying the pumping lemma for context-free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1237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Chapter 8</vt:lpstr>
      <vt:lpstr>Learning Objectives At the conclusion of the chapter, the student will be able to:</vt:lpstr>
      <vt:lpstr>A Pumping Lemma for Context-Free Languages</vt:lpstr>
      <vt:lpstr>An Illustration of the Pumping Lemma for Context-Free Languages</vt:lpstr>
      <vt:lpstr>Closure Properties for Context-Free Languages</vt:lpstr>
      <vt:lpstr>Proof of Closure under Union</vt:lpstr>
      <vt:lpstr>Proof of Closure under Concatenation</vt:lpstr>
      <vt:lpstr>Proof of Closure under Star-Closure</vt:lpstr>
      <vt:lpstr>No Closure under Intersection</vt:lpstr>
      <vt:lpstr>No Closure under Complementation</vt:lpstr>
      <vt:lpstr>Elementary Questions about Context-Free Languages</vt:lpstr>
      <vt:lpstr>A Membership Algorithm for Context-Free Languages</vt:lpstr>
      <vt:lpstr>Determining Whether a Context-Free Language is Empty</vt:lpstr>
      <vt:lpstr>Determining Whether a Context-Free Language is Infinite</vt:lpstr>
      <vt:lpstr>Determining Whether Two Context-Free Languages are Equal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Taylor Ferracane</cp:lastModifiedBy>
  <cp:revision>93</cp:revision>
  <dcterms:created xsi:type="dcterms:W3CDTF">2015-12-11T23:22:52Z</dcterms:created>
  <dcterms:modified xsi:type="dcterms:W3CDTF">2016-01-15T14:52:35Z</dcterms:modified>
</cp:coreProperties>
</file>