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83" r:id="rId5"/>
    <p:sldId id="276" r:id="rId6"/>
    <p:sldId id="277" r:id="rId7"/>
    <p:sldId id="275" r:id="rId8"/>
    <p:sldId id="260" r:id="rId9"/>
    <p:sldId id="284" r:id="rId10"/>
    <p:sldId id="285" r:id="rId11"/>
    <p:sldId id="282" r:id="rId12"/>
    <p:sldId id="264" r:id="rId13"/>
    <p:sldId id="279" r:id="rId14"/>
    <p:sldId id="265" r:id="rId15"/>
    <p:sldId id="280" r:id="rId16"/>
    <p:sldId id="28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99022"/>
            <a:ext cx="3562350" cy="1790700"/>
          </a:xfrm>
        </p:spPr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3657600"/>
            <a:ext cx="3390900" cy="1143000"/>
          </a:xfrm>
        </p:spPr>
        <p:txBody>
          <a:bodyPr/>
          <a:lstStyle/>
          <a:p>
            <a:r>
              <a:rPr lang="en-US" dirty="0" smtClean="0"/>
              <a:t>TURING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7789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 Turing Machine that Never Halts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2915"/>
            <a:ext cx="8152095" cy="44345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It is possible for a Turing machine to never halt on certain inputs, as is the case with Example 9.3 (below) and input string ab</a:t>
            </a:r>
          </a:p>
          <a:p>
            <a:pPr>
              <a:defRPr/>
            </a:pPr>
            <a:r>
              <a:rPr lang="en-US" sz="2400" dirty="0" smtClean="0"/>
              <a:t>The machine runs forever –in an infinite loop- with the read-write head moving alternately right and left, but making no modifications to the tape</a:t>
            </a:r>
          </a:p>
          <a:p>
            <a:pPr marL="0" indent="0">
              <a:buNone/>
              <a:defRPr/>
            </a:pPr>
            <a:endParaRPr lang="en-US" i="1" dirty="0"/>
          </a:p>
          <a:p>
            <a:pPr>
              <a:defRPr/>
            </a:pPr>
            <a:endParaRPr lang="en-US" i="1" dirty="0" smtClean="0"/>
          </a:p>
          <a:p>
            <a:pPr marL="0" indent="0">
              <a:buNone/>
              <a:defRPr/>
            </a:pPr>
            <a:endParaRPr lang="en-US" baseline="-25000" dirty="0"/>
          </a:p>
        </p:txBody>
      </p:sp>
      <p:pic>
        <p:nvPicPr>
          <p:cNvPr id="5122" name="Picture 2" descr="C:\Users\taylor.ferracane\Desktop\Linz PPT Images\9.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950286"/>
            <a:ext cx="19812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9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98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The Language Accepted by a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Turing Machine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4985"/>
            <a:ext cx="7886700" cy="425976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Turing machines can be viewed as language accepters</a:t>
            </a:r>
            <a:endParaRPr lang="en-US" altLang="en-US" dirty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language accepted by a </a:t>
            </a:r>
            <a:r>
              <a:rPr lang="en-US" altLang="en-US" dirty="0" smtClean="0"/>
              <a:t>Turing machine </a:t>
            </a:r>
            <a:r>
              <a:rPr lang="en-US" altLang="en-US" dirty="0"/>
              <a:t>is the set of all strings which cause the machine to halt in a final state, when started in its standard initial configuration </a:t>
            </a:r>
            <a:r>
              <a:rPr lang="en-US" altLang="en-US" dirty="0" smtClean="0"/>
              <a:t>(q</a:t>
            </a:r>
            <a:r>
              <a:rPr lang="en-US" altLang="en-US" baseline="-25000" dirty="0" smtClean="0"/>
              <a:t>0</a:t>
            </a:r>
            <a:r>
              <a:rPr lang="en-US" altLang="en-US" dirty="0"/>
              <a:t>, leftmost </a:t>
            </a:r>
            <a:r>
              <a:rPr lang="en-US" altLang="en-US" dirty="0" smtClean="0"/>
              <a:t>input symbol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 string is rejected if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 smtClean="0"/>
              <a:t>machine </a:t>
            </a:r>
            <a:r>
              <a:rPr lang="en-US" altLang="en-US" dirty="0"/>
              <a:t>halts in a </a:t>
            </a:r>
            <a:r>
              <a:rPr lang="en-US" altLang="en-US" dirty="0" smtClean="0"/>
              <a:t>nonfinal </a:t>
            </a:r>
            <a:r>
              <a:rPr lang="en-US" altLang="en-US" dirty="0"/>
              <a:t>state, or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 smtClean="0"/>
              <a:t>machine never halts</a:t>
            </a:r>
            <a:endParaRPr lang="en-US" altLang="en-US" dirty="0"/>
          </a:p>
          <a:p>
            <a:pPr>
              <a:defRPr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865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638528" cy="1325563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Turing Machines as Transducers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8091604" cy="415896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Turing machines provide an abstract model for digital computers, acting as a transducer that transforms input into output</a:t>
            </a:r>
          </a:p>
          <a:p>
            <a:r>
              <a:rPr lang="en-US" altLang="en-US" dirty="0" smtClean="0"/>
              <a:t>A </a:t>
            </a:r>
            <a:r>
              <a:rPr lang="en-US" altLang="en-US" i="1" dirty="0" smtClean="0"/>
              <a:t>Turing machine transducer</a:t>
            </a:r>
            <a:r>
              <a:rPr lang="en-US" altLang="en-US" dirty="0" smtClean="0"/>
              <a:t> implements a function </a:t>
            </a:r>
            <a:r>
              <a:rPr lang="en-US" altLang="en-US" dirty="0"/>
              <a:t>that treats the original contents of the tape as its input and the final contents of the tape as its </a:t>
            </a:r>
            <a:r>
              <a:rPr lang="en-US" altLang="en-US" dirty="0" smtClean="0"/>
              <a:t>output</a:t>
            </a:r>
            <a:endParaRPr lang="en-US" altLang="en-US" dirty="0"/>
          </a:p>
          <a:p>
            <a:r>
              <a:rPr lang="en-US" altLang="en-US" dirty="0" smtClean="0"/>
              <a:t>A </a:t>
            </a:r>
            <a:r>
              <a:rPr lang="en-US" altLang="en-US" dirty="0"/>
              <a:t>function is </a:t>
            </a:r>
            <a:r>
              <a:rPr lang="en-US" altLang="en-US" i="1" dirty="0"/>
              <a:t>Turing-computable</a:t>
            </a:r>
            <a:r>
              <a:rPr lang="en-US" altLang="en-US" dirty="0"/>
              <a:t> if it can be carried out by a Turing m</a:t>
            </a:r>
            <a:r>
              <a:rPr lang="en-US" altLang="en-US" dirty="0" smtClean="0"/>
              <a:t>achine capable of processing all values in the function domain</a:t>
            </a:r>
            <a:endParaRPr lang="en-US" altLang="en-US" dirty="0"/>
          </a:p>
          <a:p>
            <a:pPr>
              <a:defRPr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6750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12" y="239866"/>
            <a:ext cx="8304756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 Sample Turing Machine Transducer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7967"/>
            <a:ext cx="8026835" cy="498699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Given two positive integers x and y in unary notation, separated by a single zero, the Turing machine below computes the function x + y</a:t>
            </a:r>
          </a:p>
          <a:p>
            <a:pPr>
              <a:defRPr/>
            </a:pPr>
            <a:r>
              <a:rPr lang="en-US" dirty="0" smtClean="0"/>
              <a:t>The transducer has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 = {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3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4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with initial state q</a:t>
            </a:r>
            <a:r>
              <a:rPr lang="en-US" baseline="-25000" dirty="0" smtClean="0"/>
              <a:t>0</a:t>
            </a:r>
            <a:r>
              <a:rPr lang="en-US" dirty="0" smtClean="0"/>
              <a:t> and final state q</a:t>
            </a:r>
            <a:r>
              <a:rPr lang="en-US" baseline="-25000" dirty="0"/>
              <a:t>4</a:t>
            </a:r>
            <a:endParaRPr lang="en-US" dirty="0"/>
          </a:p>
          <a:p>
            <a:pPr>
              <a:defRPr/>
            </a:pPr>
            <a:r>
              <a:rPr lang="en-US" dirty="0" smtClean="0"/>
              <a:t>The defined values of the transition function are</a:t>
            </a:r>
            <a:endParaRPr lang="en-US" dirty="0"/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1, 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0) =  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1, 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= 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1, 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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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, 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= 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3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0, 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	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3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=  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3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3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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4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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, 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	</a:t>
            </a:r>
          </a:p>
          <a:p>
            <a:pPr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dirty="0" smtClean="0"/>
              <a:t>When the machine halts, the read-write head is positioned on the leftmost symbol of the unary representation of x + y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6263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Combining Turing Machines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7759"/>
            <a:ext cx="8091604" cy="4727304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By combining Turing </a:t>
            </a:r>
            <a:r>
              <a:rPr lang="en-US" altLang="en-US" sz="2400" dirty="0"/>
              <a:t>Machines that perform simple </a:t>
            </a:r>
            <a:r>
              <a:rPr lang="en-US" altLang="en-US" sz="2400" dirty="0" smtClean="0"/>
              <a:t>tasks, </a:t>
            </a:r>
            <a:r>
              <a:rPr lang="en-US" altLang="en-US" sz="2400" dirty="0"/>
              <a:t>complex algorithms </a:t>
            </a:r>
            <a:r>
              <a:rPr lang="en-US" altLang="en-US" sz="2400" dirty="0" smtClean="0"/>
              <a:t>can </a:t>
            </a:r>
            <a:r>
              <a:rPr lang="en-US" altLang="en-US" sz="2400" dirty="0"/>
              <a:t>be </a:t>
            </a:r>
            <a:r>
              <a:rPr lang="en-US" altLang="en-US" sz="2400" dirty="0" smtClean="0"/>
              <a:t>implemented</a:t>
            </a:r>
            <a:endParaRPr lang="en-US" altLang="en-US" sz="2400" dirty="0"/>
          </a:p>
          <a:p>
            <a:r>
              <a:rPr lang="en-US" altLang="en-US" sz="2400" dirty="0" smtClean="0"/>
              <a:t>For example, assume the existence of a machine to compare two numbers (comparer), one to add two numbers (adder), and one to erase the input (eraser)</a:t>
            </a:r>
          </a:p>
          <a:p>
            <a:r>
              <a:rPr lang="en-US" altLang="en-US" sz="2400" dirty="0" smtClean="0"/>
              <a:t>Figure 9.8 shows the diagram of a Turing Machine that computes the function </a:t>
            </a:r>
            <a:r>
              <a:rPr lang="en-US" altLang="en-US" sz="2400" dirty="0" smtClean="0">
                <a:solidFill>
                  <a:srgbClr val="0070C0"/>
                </a:solidFill>
              </a:rPr>
              <a:t>f(x, y) = x + y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 smtClean="0">
                <a:solidFill>
                  <a:srgbClr val="0070C0"/>
                </a:solidFill>
              </a:rPr>
              <a:t>(if x ≥ y), 0 (if x &lt; y)</a:t>
            </a:r>
          </a:p>
          <a:p>
            <a:endParaRPr lang="en-US" alt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en-US" sz="2400" dirty="0">
              <a:solidFill>
                <a:srgbClr val="0070C0"/>
              </a:solidFill>
            </a:endParaRPr>
          </a:p>
        </p:txBody>
      </p:sp>
      <p:pic>
        <p:nvPicPr>
          <p:cNvPr id="6146" name="Picture 2" descr="C:\Users\taylor.ferracane\Desktop\Linz PPT Images\9.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4381333"/>
            <a:ext cx="36290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3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453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Turing’s Thesis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0020"/>
            <a:ext cx="7701158" cy="4626943"/>
          </a:xfrm>
        </p:spPr>
        <p:txBody>
          <a:bodyPr lIns="91440">
            <a:normAutofit/>
          </a:bodyPr>
          <a:lstStyle/>
          <a:p>
            <a:r>
              <a:rPr lang="en-US" altLang="en-US" dirty="0"/>
              <a:t>How powerful are Turing </a:t>
            </a:r>
            <a:r>
              <a:rPr lang="en-US" altLang="en-US" dirty="0" smtClean="0"/>
              <a:t>machines</a:t>
            </a:r>
            <a:r>
              <a:rPr lang="en-US" altLang="en-US" dirty="0"/>
              <a:t>?</a:t>
            </a:r>
          </a:p>
          <a:p>
            <a:r>
              <a:rPr lang="en-US" altLang="en-US" i="1" dirty="0" smtClean="0"/>
              <a:t>Turing’s </a:t>
            </a:r>
            <a:r>
              <a:rPr lang="en-US" altLang="en-US" i="1" dirty="0"/>
              <a:t>Thesis</a:t>
            </a:r>
            <a:r>
              <a:rPr lang="en-US" altLang="en-US" dirty="0"/>
              <a:t> contends that any computation carried out by mechanical means can be performed by </a:t>
            </a:r>
            <a:r>
              <a:rPr lang="en-US" altLang="en-US" dirty="0" smtClean="0"/>
              <a:t>some </a:t>
            </a:r>
            <a:r>
              <a:rPr lang="en-US" altLang="en-US" dirty="0"/>
              <a:t>Turing m</a:t>
            </a:r>
            <a:r>
              <a:rPr lang="en-US" altLang="en-US" dirty="0" smtClean="0"/>
              <a:t>achine</a:t>
            </a:r>
          </a:p>
          <a:p>
            <a:r>
              <a:rPr lang="en-US" altLang="en-US" dirty="0" smtClean="0"/>
              <a:t>An acceptance of Turing’s Thesis leads to a definition of an algorithm:</a:t>
            </a:r>
          </a:p>
          <a:p>
            <a:pPr marL="457200" indent="0">
              <a:buNone/>
            </a:pPr>
            <a:r>
              <a:rPr lang="en-US" altLang="en-US" dirty="0" smtClean="0"/>
              <a:t>An </a:t>
            </a:r>
            <a:r>
              <a:rPr lang="en-US" altLang="en-US" i="1" dirty="0" smtClean="0"/>
              <a:t>algorithm</a:t>
            </a:r>
            <a:r>
              <a:rPr lang="en-US" altLang="en-US" dirty="0" smtClean="0"/>
              <a:t> for a function f : D </a:t>
            </a:r>
            <a:r>
              <a:rPr lang="en-US" altLang="en-US" dirty="0" smtClean="0">
                <a:sym typeface="Symbol" panose="05050102010706020507" pitchFamily="18" charset="2"/>
              </a:rPr>
              <a:t> R is a Turing machine M, which given any d  D on its tape, eventually halts with the correct answer f(d)  R on its tape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907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453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Evidence Supporting Turing’s Thesis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0020"/>
            <a:ext cx="7776314" cy="462694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Anything that can be done on any existing digital computer can also be done by a Turing machine</a:t>
            </a:r>
          </a:p>
          <a:p>
            <a:r>
              <a:rPr lang="en-US" altLang="en-US" dirty="0" smtClean="0"/>
              <a:t>No one has yet been able to suggest a problem, solvable by what we intuitively consider an algorithm, for which a </a:t>
            </a:r>
            <a:r>
              <a:rPr lang="en-US" altLang="en-US" smtClean="0"/>
              <a:t>Turing machine </a:t>
            </a:r>
            <a:r>
              <a:rPr lang="en-US" altLang="en-US" dirty="0" smtClean="0"/>
              <a:t>program cannot be written</a:t>
            </a:r>
          </a:p>
          <a:p>
            <a:r>
              <a:rPr lang="en-US" altLang="en-US" dirty="0" smtClean="0"/>
              <a:t>Alternative models have been proposed for mechanical computation, but none of them is more powerful than the Turing machine model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76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365127"/>
            <a:ext cx="8608742" cy="12294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Learning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Objectives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100" b="1" i="1" dirty="0" smtClean="0">
                <a:solidFill>
                  <a:schemeClr val="accent5">
                    <a:lumMod val="50000"/>
                  </a:schemeClr>
                </a:solidFill>
              </a:rPr>
              <a:t>At the conclusion of the chapter, the student will be able to:</a:t>
            </a:r>
            <a:endParaRPr lang="en-US" sz="31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Describe the components of a standard Turing machine</a:t>
            </a:r>
          </a:p>
          <a:p>
            <a:r>
              <a:rPr lang="en-US" dirty="0" smtClean="0"/>
              <a:t>State whether an input string is accepted by a Turing machine</a:t>
            </a:r>
          </a:p>
          <a:p>
            <a:r>
              <a:rPr lang="en-US" dirty="0" smtClean="0"/>
              <a:t>Construct a Turing machine </a:t>
            </a:r>
            <a:r>
              <a:rPr lang="en-US" dirty="0"/>
              <a:t>to </a:t>
            </a:r>
            <a:r>
              <a:rPr lang="en-US" dirty="0" smtClean="0"/>
              <a:t>accept a </a:t>
            </a:r>
            <a:r>
              <a:rPr lang="en-US" dirty="0"/>
              <a:t>specific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Trace the operation of a Turing machine transducer given a sample input string</a:t>
            </a:r>
          </a:p>
          <a:p>
            <a:r>
              <a:rPr lang="en-US" dirty="0"/>
              <a:t>Construct a Turing </a:t>
            </a:r>
            <a:r>
              <a:rPr lang="en-US" dirty="0" smtClean="0"/>
              <a:t>machine </a:t>
            </a:r>
            <a:r>
              <a:rPr lang="en-US" dirty="0"/>
              <a:t>to </a:t>
            </a:r>
            <a:r>
              <a:rPr lang="en-US" dirty="0" smtClean="0"/>
              <a:t>compute a simple function </a:t>
            </a:r>
          </a:p>
          <a:p>
            <a:r>
              <a:rPr lang="en-US" dirty="0" smtClean="0"/>
              <a:t>State Turing’s thesis and discuss the circumstantial evidence supporting it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The Standard Turing Machine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091604" cy="4626943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A standard Turing machine has unlimited </a:t>
            </a:r>
            <a:r>
              <a:rPr lang="en-US" altLang="en-US" dirty="0"/>
              <a:t>storage in the form of a </a:t>
            </a:r>
            <a:r>
              <a:rPr lang="en-US" altLang="en-US" dirty="0" smtClean="0"/>
              <a:t>tape </a:t>
            </a:r>
            <a:r>
              <a:rPr lang="en-US" altLang="en-US" dirty="0"/>
              <a:t>consisting of an infinite number of cells, with each cell storing one symbol</a:t>
            </a:r>
          </a:p>
          <a:p>
            <a:r>
              <a:rPr lang="en-US" altLang="en-US" dirty="0" smtClean="0"/>
              <a:t>The read-write </a:t>
            </a:r>
            <a:r>
              <a:rPr lang="en-US" altLang="en-US" dirty="0"/>
              <a:t>head </a:t>
            </a:r>
            <a:r>
              <a:rPr lang="en-US" altLang="en-US" dirty="0" smtClean="0"/>
              <a:t>can </a:t>
            </a:r>
            <a:r>
              <a:rPr lang="en-US" altLang="en-US" dirty="0"/>
              <a:t>travel in both directions, processing one symbol per move</a:t>
            </a:r>
          </a:p>
          <a:p>
            <a:r>
              <a:rPr lang="en-US" altLang="en-US" dirty="0" smtClean="0"/>
              <a:t>A deterministic </a:t>
            </a:r>
            <a:r>
              <a:rPr lang="en-US" altLang="en-US" dirty="0"/>
              <a:t>control </a:t>
            </a:r>
            <a:r>
              <a:rPr lang="en-US" altLang="en-US" dirty="0" smtClean="0"/>
              <a:t>function causes the machine to change states and possibly overwrite the tape contents</a:t>
            </a:r>
            <a:endParaRPr lang="en-US" altLang="en-US" dirty="0"/>
          </a:p>
          <a:p>
            <a:r>
              <a:rPr lang="en-US" altLang="en-US" dirty="0"/>
              <a:t>Input string </a:t>
            </a:r>
            <a:r>
              <a:rPr lang="en-US" altLang="en-US" dirty="0" smtClean="0"/>
              <a:t>is surrounded </a:t>
            </a:r>
            <a:r>
              <a:rPr lang="en-US" altLang="en-US" dirty="0"/>
              <a:t>by blanks, so the input alphabet is considered a proper subset of the tape </a:t>
            </a:r>
            <a:r>
              <a:rPr lang="en-US" altLang="en-US" dirty="0" smtClean="0"/>
              <a:t>alphabet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42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Diagram of a Standard Turing Machine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091604" cy="462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In a standard Turing machine, the tape acts as the input, output, and storage medium.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1026" name="Picture 2" descr="C:\Users\taylor.ferracane\Desktop\Linz PPT Images\9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931695"/>
            <a:ext cx="44100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4458"/>
            <a:ext cx="7886700" cy="1053198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Definition of a Turing Machine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0020"/>
            <a:ext cx="7886700" cy="462694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A </a:t>
            </a:r>
            <a:r>
              <a:rPr lang="en-US" altLang="en-US" i="1" dirty="0" smtClean="0"/>
              <a:t>Turing Machine</a:t>
            </a:r>
            <a:r>
              <a:rPr lang="en-US" altLang="en-US" dirty="0" smtClean="0"/>
              <a:t> </a:t>
            </a:r>
            <a:r>
              <a:rPr lang="en-US" altLang="en-US" dirty="0"/>
              <a:t>is defined by:</a:t>
            </a:r>
          </a:p>
          <a:p>
            <a:pPr lvl="1"/>
            <a:r>
              <a:rPr lang="en-US" altLang="en-US" dirty="0"/>
              <a:t>A finite set of </a:t>
            </a:r>
            <a:r>
              <a:rPr lang="en-US" altLang="en-US" dirty="0" smtClean="0"/>
              <a:t>internal states </a:t>
            </a:r>
            <a:r>
              <a:rPr lang="en-US" altLang="en-US" dirty="0"/>
              <a:t>Q</a:t>
            </a:r>
          </a:p>
          <a:p>
            <a:pPr lvl="1"/>
            <a:r>
              <a:rPr lang="en-US" altLang="en-US" dirty="0"/>
              <a:t>An input alphabet </a:t>
            </a:r>
            <a:r>
              <a:rPr lang="el-GR" altLang="en-US" dirty="0"/>
              <a:t>Σ</a:t>
            </a:r>
            <a:endParaRPr lang="en-US" altLang="en-US" dirty="0"/>
          </a:p>
          <a:p>
            <a:pPr lvl="1"/>
            <a:r>
              <a:rPr lang="en-US" altLang="en-US" dirty="0"/>
              <a:t>A </a:t>
            </a:r>
            <a:r>
              <a:rPr lang="en-US" altLang="en-US" dirty="0" smtClean="0"/>
              <a:t>tape </a:t>
            </a:r>
            <a:r>
              <a:rPr lang="en-US" altLang="en-US" dirty="0"/>
              <a:t>alphabet </a:t>
            </a:r>
            <a:r>
              <a:rPr lang="el-GR" altLang="en-US" dirty="0"/>
              <a:t>Γ</a:t>
            </a:r>
            <a:endParaRPr lang="en-US" altLang="en-US" dirty="0"/>
          </a:p>
          <a:p>
            <a:pPr lvl="1"/>
            <a:r>
              <a:rPr lang="en-US" altLang="en-US" dirty="0"/>
              <a:t>A transition function </a:t>
            </a:r>
            <a:r>
              <a:rPr lang="el-GR" altLang="en-US" dirty="0" smtClean="0"/>
              <a:t>δ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 special symbol </a:t>
            </a:r>
            <a:r>
              <a:rPr lang="en-US" altLang="en-US" dirty="0" smtClean="0">
                <a:sym typeface="Symbol" panose="05050102010706020507" pitchFamily="18" charset="2"/>
              </a:rPr>
              <a:t></a:t>
            </a:r>
            <a:r>
              <a:rPr lang="en-US" altLang="en-US" dirty="0" smtClean="0"/>
              <a:t> from </a:t>
            </a:r>
            <a:r>
              <a:rPr lang="el-GR" altLang="en-US" dirty="0" smtClean="0"/>
              <a:t>Γ</a:t>
            </a:r>
            <a:r>
              <a:rPr lang="en-US" altLang="en-US" dirty="0" smtClean="0"/>
              <a:t> called the blank</a:t>
            </a:r>
            <a:endParaRPr lang="en-US" altLang="en-US" dirty="0"/>
          </a:p>
          <a:p>
            <a:pPr lvl="1"/>
            <a:r>
              <a:rPr lang="en-US" altLang="en-US" dirty="0"/>
              <a:t>An initial state q</a:t>
            </a:r>
            <a:r>
              <a:rPr lang="en-US" altLang="en-US" baseline="-25000" dirty="0"/>
              <a:t>0</a:t>
            </a:r>
          </a:p>
          <a:p>
            <a:pPr lvl="1"/>
            <a:r>
              <a:rPr lang="en-US" altLang="en-US" dirty="0" smtClean="0"/>
              <a:t>A set </a:t>
            </a:r>
            <a:r>
              <a:rPr lang="en-US" altLang="en-US" dirty="0"/>
              <a:t>of final states F</a:t>
            </a:r>
          </a:p>
          <a:p>
            <a:r>
              <a:rPr lang="en-US" altLang="en-US" dirty="0" smtClean="0"/>
              <a:t>Input </a:t>
            </a:r>
            <a:r>
              <a:rPr lang="en-US" altLang="en-US" dirty="0"/>
              <a:t>to the transition </a:t>
            </a:r>
            <a:r>
              <a:rPr lang="en-US" altLang="en-US" dirty="0" smtClean="0"/>
              <a:t>function </a:t>
            </a:r>
            <a:r>
              <a:rPr lang="el-GR" altLang="en-US" dirty="0"/>
              <a:t>δ</a:t>
            </a:r>
            <a:r>
              <a:rPr lang="en-US" altLang="en-US" dirty="0" smtClean="0"/>
              <a:t> </a:t>
            </a:r>
            <a:r>
              <a:rPr lang="en-US" altLang="en-US" dirty="0"/>
              <a:t>consists of </a:t>
            </a:r>
            <a:r>
              <a:rPr lang="en-US" altLang="en-US" dirty="0" smtClean="0"/>
              <a:t>the current state of the control unit and the current tape symbol</a:t>
            </a:r>
          </a:p>
          <a:p>
            <a:r>
              <a:rPr lang="en-US" altLang="en-US" dirty="0" smtClean="0"/>
              <a:t>Output of </a:t>
            </a:r>
            <a:r>
              <a:rPr lang="el-GR" altLang="en-US" dirty="0" smtClean="0"/>
              <a:t>δ</a:t>
            </a:r>
            <a:r>
              <a:rPr lang="en-US" altLang="en-US" dirty="0" smtClean="0"/>
              <a:t> consists of a new state, new tape symbol, and location of the next symbol to be read (L or R)</a:t>
            </a:r>
            <a:endParaRPr lang="en-US" altLang="en-US" dirty="0"/>
          </a:p>
          <a:p>
            <a:r>
              <a:rPr lang="el-GR" altLang="en-US" dirty="0" smtClean="0"/>
              <a:t>δ</a:t>
            </a:r>
            <a:r>
              <a:rPr lang="en-US" altLang="en-US" dirty="0" smtClean="0"/>
              <a:t> is a partial function, so that some (state, symbol) input combinations may be undefined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76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4457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Sample Turing Machine Transition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50020"/>
            <a:ext cx="8064413" cy="4626943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Example 9.1 presents the sample transition rule: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sz="24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sz="2400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a)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d, R)</a:t>
            </a:r>
            <a:endParaRPr lang="en-US" altLang="en-US" sz="2400" dirty="0"/>
          </a:p>
          <a:p>
            <a:r>
              <a:rPr lang="en-US" altLang="en-US" sz="2400" dirty="0" smtClean="0"/>
              <a:t>According to this rule, when the control unit is in state q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and the tape symbol is a, the new state is q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the symbol d replaces a on the tape, and the read-write head moves one cell to the right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2050" name="Picture 2" descr="C:\Users\taylor.ferracane\Desktop\Linz PPT Images\9.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041775"/>
            <a:ext cx="56197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39866"/>
            <a:ext cx="7886700" cy="1137997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 Sample Turing Machine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77863"/>
            <a:ext cx="8264829" cy="48726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Example 9.2: Consider </a:t>
            </a:r>
            <a:r>
              <a:rPr lang="en-US" dirty="0"/>
              <a:t>the </a:t>
            </a:r>
            <a:r>
              <a:rPr lang="en-US" dirty="0" smtClean="0"/>
              <a:t>Turing machine </a:t>
            </a:r>
          </a:p>
          <a:p>
            <a:pPr marL="0" indent="0">
              <a:buNone/>
              <a:defRPr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 = {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}, 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</a:rPr>
              <a:t>Σ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 { a, b },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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 { 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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}, F = {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dirty="0" smtClean="0"/>
              <a:t>with initial state q</a:t>
            </a:r>
            <a:r>
              <a:rPr lang="en-US" baseline="-25000" dirty="0" smtClean="0"/>
              <a:t>0</a:t>
            </a:r>
            <a:r>
              <a:rPr lang="en-US" dirty="0" smtClean="0"/>
              <a:t> and </a:t>
            </a:r>
            <a:r>
              <a:rPr lang="en-US" dirty="0"/>
              <a:t>transition </a:t>
            </a:r>
            <a:r>
              <a:rPr lang="en-US" dirty="0" smtClean="0"/>
              <a:t>function </a:t>
            </a:r>
            <a:r>
              <a:rPr lang="en-US" dirty="0"/>
              <a:t>given </a:t>
            </a:r>
            <a:r>
              <a:rPr lang="en-US" dirty="0" smtClean="0"/>
              <a:t>by:</a:t>
            </a:r>
            <a:endParaRPr lang="en-US" dirty="0"/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  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a)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b, R)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b)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b, 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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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L) </a:t>
            </a:r>
          </a:p>
          <a:p>
            <a:pPr>
              <a:spcBef>
                <a:spcPts val="1200"/>
              </a:spcBef>
              <a:spcAft>
                <a:spcPct val="10000"/>
              </a:spcAft>
              <a:defRPr/>
            </a:pPr>
            <a:r>
              <a:rPr lang="en-US" dirty="0" smtClean="0"/>
              <a:t>The machine starts in q</a:t>
            </a:r>
            <a:r>
              <a:rPr lang="en-US" baseline="-25000" dirty="0" smtClean="0"/>
              <a:t>0 </a:t>
            </a:r>
            <a:r>
              <a:rPr lang="en-US" dirty="0" smtClean="0"/>
              <a:t>and, as long as it reads a’s, will replace them with b’s and continue moving to the right, but b’s will not be modified</a:t>
            </a:r>
          </a:p>
          <a:p>
            <a:pPr>
              <a:spcBef>
                <a:spcPts val="1200"/>
              </a:spcBef>
              <a:spcAft>
                <a:spcPct val="10000"/>
              </a:spcAft>
              <a:defRPr/>
            </a:pPr>
            <a:r>
              <a:rPr lang="en-US" dirty="0" smtClean="0"/>
              <a:t>When a blank is found, the control unit switches states to q</a:t>
            </a:r>
            <a:r>
              <a:rPr lang="en-US" baseline="-25000" dirty="0" smtClean="0"/>
              <a:t>1</a:t>
            </a:r>
            <a:r>
              <a:rPr lang="en-US" dirty="0" smtClean="0"/>
              <a:t> and moves one cell to the left</a:t>
            </a:r>
          </a:p>
          <a:p>
            <a:pPr>
              <a:spcBef>
                <a:spcPts val="1200"/>
              </a:spcBef>
              <a:spcAft>
                <a:spcPct val="10000"/>
              </a:spcAft>
              <a:defRPr/>
            </a:pPr>
            <a:r>
              <a:rPr lang="en-US" dirty="0" smtClean="0"/>
              <a:t>The machine halts whenever it reaches a configuration for which </a:t>
            </a:r>
            <a:r>
              <a:rPr lang="el-GR" dirty="0" smtClean="0">
                <a:cs typeface="Arial" charset="0"/>
              </a:rPr>
              <a:t>δ</a:t>
            </a:r>
            <a:r>
              <a:rPr lang="en-US" dirty="0" smtClean="0">
                <a:cs typeface="Arial" charset="0"/>
              </a:rPr>
              <a:t> is not defined (in this case, state </a:t>
            </a:r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endParaRPr lang="en-US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Tracing the Operation of a Turing Machine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13514"/>
            <a:ext cx="8152095" cy="306834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smtClean="0"/>
              <a:t>Figure 9.3 shows several stages of the operation of the Turing Machine in Example 9.2 as it processes a tape with initial contents aa</a:t>
            </a:r>
          </a:p>
          <a:p>
            <a:pPr marL="0" indent="0">
              <a:buNone/>
              <a:defRPr/>
            </a:pPr>
            <a:endParaRPr lang="en-US" i="1" dirty="0"/>
          </a:p>
          <a:p>
            <a:pPr>
              <a:defRPr/>
            </a:pPr>
            <a:endParaRPr lang="en-US" i="1" dirty="0" smtClean="0"/>
          </a:p>
          <a:p>
            <a:pPr marL="0" indent="0">
              <a:buNone/>
              <a:defRPr/>
            </a:pPr>
            <a:endParaRPr lang="en-US" baseline="-25000" dirty="0"/>
          </a:p>
        </p:txBody>
      </p:sp>
      <p:pic>
        <p:nvPicPr>
          <p:cNvPr id="3074" name="Picture 2" descr="C:\Users\taylor.ferracane\Desktop\Linz PPT Images\9.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3847850"/>
            <a:ext cx="57626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68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Transition Graphs for Turing Machines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8152095" cy="44345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In a Turing machine transition graph, each edge is labeled with three items: current tape symbol, new tape symbol, and direction of the head move</a:t>
            </a:r>
          </a:p>
          <a:p>
            <a:pPr>
              <a:defRPr/>
            </a:pPr>
            <a:r>
              <a:rPr lang="en-US" dirty="0" smtClean="0"/>
              <a:t>Figure 9.4 shows the transition graph for the Turing Machine in Example 9.2</a:t>
            </a:r>
          </a:p>
          <a:p>
            <a:pPr marL="0" indent="0">
              <a:buNone/>
              <a:defRPr/>
            </a:pPr>
            <a:endParaRPr lang="en-US" i="1" dirty="0"/>
          </a:p>
          <a:p>
            <a:pPr>
              <a:defRPr/>
            </a:pPr>
            <a:endParaRPr lang="en-US" i="1" dirty="0" smtClean="0"/>
          </a:p>
          <a:p>
            <a:pPr marL="0" indent="0">
              <a:buNone/>
              <a:defRPr/>
            </a:pPr>
            <a:endParaRPr lang="en-US" baseline="-25000" dirty="0"/>
          </a:p>
        </p:txBody>
      </p:sp>
      <p:pic>
        <p:nvPicPr>
          <p:cNvPr id="4098" name="Picture 2" descr="C:\Users\taylor.ferracane\Desktop\Linz PPT Images\9.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4176713"/>
            <a:ext cx="29051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3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1680</TotalTime>
  <Words>947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Chapter 9</vt:lpstr>
      <vt:lpstr>Learning Objectives At the conclusion of the chapter, the student will be able to:</vt:lpstr>
      <vt:lpstr>The Standard Turing Machine</vt:lpstr>
      <vt:lpstr>Diagram of a Standard Turing Machine</vt:lpstr>
      <vt:lpstr>Definition of a Turing Machine</vt:lpstr>
      <vt:lpstr>Sample Turing Machine Transition</vt:lpstr>
      <vt:lpstr>A Sample Turing Machine</vt:lpstr>
      <vt:lpstr>Tracing the Operation of a Turing Machine</vt:lpstr>
      <vt:lpstr>Transition Graphs for Turing Machines</vt:lpstr>
      <vt:lpstr>A Turing Machine that Never Halts</vt:lpstr>
      <vt:lpstr>The Language Accepted by a Turing Machine</vt:lpstr>
      <vt:lpstr>Turing Machines as Transducers</vt:lpstr>
      <vt:lpstr>A Sample Turing Machine Transducer</vt:lpstr>
      <vt:lpstr>Combining Turing Machines</vt:lpstr>
      <vt:lpstr>Turing’s Thesis</vt:lpstr>
      <vt:lpstr>Evidence Supporting Turing’s Thesis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Jose Cordova</dc:creator>
  <cp:lastModifiedBy>Taylor Ferracane</cp:lastModifiedBy>
  <cp:revision>111</cp:revision>
  <dcterms:created xsi:type="dcterms:W3CDTF">2015-12-11T23:22:52Z</dcterms:created>
  <dcterms:modified xsi:type="dcterms:W3CDTF">2016-01-15T14:58:15Z</dcterms:modified>
</cp:coreProperties>
</file>