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224420" cy="1143000"/>
          </a:xfrm>
        </p:spPr>
        <p:txBody>
          <a:bodyPr/>
          <a:lstStyle/>
          <a:p>
            <a:r>
              <a:rPr lang="en-US" dirty="0" smtClean="0"/>
              <a:t>OTHER MODELS OF 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Equivalence of Standard Turing Machines and Multitape Turing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classes are equivalent because, as shown in Figure 10.11, a standard Turing machine with four tracks can simulate the computation of an off-line machine</a:t>
            </a:r>
          </a:p>
          <a:p>
            <a:r>
              <a:rPr lang="en-US" sz="2400" dirty="0" smtClean="0"/>
              <a:t>Two tracks are used to store the contents and current position of tape 1, while the other two tracks store the contents and current position of tape 2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C:\Users\taylor.ferracane\Desktop\Linz PPT Images\10.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76" y="4006516"/>
            <a:ext cx="2852849" cy="221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Multidimensional Turing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327759"/>
            <a:ext cx="8392437" cy="47641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shown in Figure 10.12, a m</a:t>
            </a:r>
            <a:r>
              <a:rPr lang="en-US" sz="2400" i="1" dirty="0" smtClean="0"/>
              <a:t>ultidimensional Turing machine</a:t>
            </a:r>
            <a:r>
              <a:rPr lang="en-US" sz="2400" dirty="0" smtClean="0"/>
              <a:t> has a tape that can extend infinitely in more than one dimension</a:t>
            </a:r>
          </a:p>
          <a:p>
            <a:r>
              <a:rPr lang="en-US" sz="2400" dirty="0" smtClean="0"/>
              <a:t>In the case of a two-dimensional machine, the transition function must specify movement along both dimensions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 descr="C:\Users\taylor.ferracane\Desktop\Linz PPT Images\10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91113"/>
            <a:ext cx="47244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Equivalence of Standard Turing Machines and Multidimensional Turing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classes are equivalent because, as shown in Figure 10.13, a standard Turing machine with two tracks can simulate the computation of a two-dimensional machine</a:t>
            </a:r>
          </a:p>
          <a:p>
            <a:r>
              <a:rPr lang="en-US" sz="2400" dirty="0" smtClean="0"/>
              <a:t>In the simulating machine, one track is used to store the cell contents and the other one to keep the associated address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8194" name="Picture 2" descr="C:\Users\taylor.ferracane\Desktop\Linz PPT Images\10.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77" y="3986213"/>
            <a:ext cx="6407246" cy="1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Turing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327759"/>
            <a:ext cx="8392437" cy="476412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i="1" dirty="0" smtClean="0"/>
              <a:t>nondeterministic Turing machine</a:t>
            </a:r>
            <a:r>
              <a:rPr lang="en-US" altLang="en-US" dirty="0" smtClean="0"/>
              <a:t> is one with potentially many transition choices </a:t>
            </a:r>
            <a:r>
              <a:rPr lang="en-US" altLang="en-US" dirty="0"/>
              <a:t>for a given </a:t>
            </a:r>
            <a:r>
              <a:rPr lang="en-US" altLang="en-US" dirty="0" smtClean="0"/>
              <a:t>( state, symbol ) </a:t>
            </a:r>
            <a:r>
              <a:rPr lang="en-US" altLang="en-US" dirty="0"/>
              <a:t>combination</a:t>
            </a:r>
          </a:p>
          <a:p>
            <a:r>
              <a:rPr lang="en-US" dirty="0" smtClean="0"/>
              <a:t>Example 10.2 presents a </a:t>
            </a:r>
            <a:r>
              <a:rPr lang="en-US" dirty="0"/>
              <a:t>sample transition rule for a </a:t>
            </a:r>
            <a:r>
              <a:rPr lang="en-US" dirty="0" smtClean="0"/>
              <a:t>nondeterministic machine: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(q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R),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L)}</a:t>
            </a:r>
            <a:endParaRPr lang="en-US" dirty="0"/>
          </a:p>
          <a:p>
            <a:r>
              <a:rPr lang="en-US" dirty="0"/>
              <a:t>Since multiple transitions may be applied at each step, the machine may have multiple active simultaneous threads, any of which may accept the input string when the thread halts</a:t>
            </a:r>
          </a:p>
          <a:p>
            <a:r>
              <a:rPr lang="en-US" dirty="0"/>
              <a:t>For every nondeterministic Turing machine, there is an equivalent deterministic machine that can simulate its operation</a:t>
            </a:r>
          </a:p>
        </p:txBody>
      </p:sp>
    </p:spTree>
    <p:extLst>
      <p:ext uri="{BB962C8B-B14F-4D97-AF65-F5344CB8AC3E}">
        <p14:creationId xmlns:p14="http://schemas.microsoft.com/office/powerpoint/2010/main" val="40361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Universal Turing Machine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327759"/>
            <a:ext cx="8392437" cy="476412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i="1" dirty="0" smtClean="0"/>
              <a:t>universal Turing machine</a:t>
            </a:r>
            <a:r>
              <a:rPr lang="en-US" altLang="en-US" sz="2400" dirty="0" smtClean="0"/>
              <a:t> is a reprogrammable Turing machine which, given as input the description of a Turing machine M and a string w, can simulate the computation of M on w</a:t>
            </a:r>
            <a:endParaRPr lang="en-US" altLang="en-US" sz="2400" dirty="0"/>
          </a:p>
          <a:p>
            <a:r>
              <a:rPr lang="en-US" sz="2400" dirty="0" smtClean="0"/>
              <a:t>A universal Turing machine has the structure of a multitape machine, as shown in Figure 10.16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218" name="Picture 2" descr="C:\Users\taylor.ferracane\Desktop\Linz PPT Images\10.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98" y="3335821"/>
            <a:ext cx="4733005" cy="27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Linear Bounded Automata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327759"/>
            <a:ext cx="8392437" cy="476412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power of a </a:t>
            </a:r>
            <a:r>
              <a:rPr lang="en-US" altLang="en-US" dirty="0" smtClean="0"/>
              <a:t>standard Turing machine </a:t>
            </a:r>
            <a:r>
              <a:rPr lang="en-US" altLang="en-US" dirty="0"/>
              <a:t>can be restricted by limiting the area of the tape that can be </a:t>
            </a:r>
            <a:r>
              <a:rPr lang="en-US" altLang="en-US" dirty="0" smtClean="0"/>
              <a:t>used</a:t>
            </a:r>
          </a:p>
          <a:p>
            <a:r>
              <a:rPr lang="en-US" altLang="en-US" dirty="0"/>
              <a:t>A </a:t>
            </a:r>
            <a:r>
              <a:rPr lang="en-US" altLang="en-US" i="1" dirty="0" smtClean="0"/>
              <a:t>linear bounded automaton</a:t>
            </a:r>
            <a:r>
              <a:rPr lang="en-US" altLang="en-US" dirty="0" smtClean="0"/>
              <a:t> </a:t>
            </a:r>
            <a:r>
              <a:rPr lang="en-US" altLang="en-US" dirty="0"/>
              <a:t>is a </a:t>
            </a:r>
            <a:r>
              <a:rPr lang="en-US" altLang="en-US" dirty="0" smtClean="0"/>
              <a:t>Turing machine </a:t>
            </a:r>
            <a:r>
              <a:rPr lang="en-US" altLang="en-US" dirty="0"/>
              <a:t>that restricts the usable part of the tape to exactly the cells used by the input</a:t>
            </a:r>
          </a:p>
          <a:p>
            <a:r>
              <a:rPr lang="en-US" dirty="0" smtClean="0"/>
              <a:t>Input can be considered as bracketed by two special symbols or markers which can be neither overwritten nor skipped by the read-write head</a:t>
            </a:r>
          </a:p>
          <a:p>
            <a:r>
              <a:rPr lang="en-US" dirty="0" smtClean="0"/>
              <a:t>Linear bounded automata are assumed to be nondeterministic and accept languages in the same manner as other Turing machine accepters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278629"/>
            <a:ext cx="8699157" cy="107338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Languages Accepted by Linear Bounded Automata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3227"/>
            <a:ext cx="8181718" cy="4538654"/>
          </a:xfrm>
        </p:spPr>
        <p:txBody>
          <a:bodyPr>
            <a:normAutofit/>
          </a:bodyPr>
          <a:lstStyle/>
          <a:p>
            <a:r>
              <a:rPr lang="en-US" dirty="0" smtClean="0"/>
              <a:t>It can be shown that any context-free language can be accepted by a linear bounded automaton</a:t>
            </a:r>
          </a:p>
          <a:p>
            <a:r>
              <a:rPr lang="en-US" dirty="0" smtClean="0"/>
              <a:t>In addition, linear bounded automata can be designed to accept languages which are not context-free, such as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L = { a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 ≥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 }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r>
              <a:rPr lang="en-US" dirty="0" smtClean="0"/>
              <a:t>While it is difficult to come up with a concrete and explicitly defined language to use as an example, linear bounded automata are not as powerful as standard 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45" y="1757464"/>
            <a:ext cx="7886700" cy="42425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Explain the concept of equivalence between classes of automata</a:t>
            </a:r>
          </a:p>
          <a:p>
            <a:r>
              <a:rPr lang="en-US" dirty="0" smtClean="0"/>
              <a:t>Describe how a Turing machine with a stay-option can be simulated by a standard Turing machine</a:t>
            </a:r>
          </a:p>
          <a:p>
            <a:r>
              <a:rPr lang="en-US" dirty="0"/>
              <a:t>Describe how a standard Turing </a:t>
            </a:r>
            <a:r>
              <a:rPr lang="en-US" dirty="0" smtClean="0"/>
              <a:t>machine can be simulated by a machine with a semi-infinite tape</a:t>
            </a:r>
          </a:p>
          <a:p>
            <a:r>
              <a:rPr lang="en-US" dirty="0"/>
              <a:t>Describe how </a:t>
            </a:r>
            <a:r>
              <a:rPr lang="en-US" dirty="0" smtClean="0"/>
              <a:t>off-line and multidimensional Turing machines can </a:t>
            </a:r>
            <a:r>
              <a:rPr lang="en-US" dirty="0"/>
              <a:t>be simulated by </a:t>
            </a:r>
            <a:r>
              <a:rPr lang="en-US" dirty="0" smtClean="0"/>
              <a:t>standard </a:t>
            </a:r>
            <a:r>
              <a:rPr lang="en-US" dirty="0"/>
              <a:t>Turing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Construct two-tape Turing machines to accept simple languages</a:t>
            </a:r>
          </a:p>
          <a:p>
            <a:r>
              <a:rPr lang="en-US" dirty="0" smtClean="0"/>
              <a:t>Describe the operation of nondeterministic Turing machines and their relationship to deterministic Turing machines</a:t>
            </a:r>
          </a:p>
          <a:p>
            <a:r>
              <a:rPr lang="en-US" dirty="0"/>
              <a:t>Describe the </a:t>
            </a:r>
            <a:r>
              <a:rPr lang="en-US" dirty="0" smtClean="0"/>
              <a:t>components of a universal Turing machine</a:t>
            </a:r>
          </a:p>
          <a:p>
            <a:r>
              <a:rPr lang="en-US" dirty="0"/>
              <a:t>Describe the </a:t>
            </a:r>
            <a:r>
              <a:rPr lang="en-US" dirty="0" smtClean="0"/>
              <a:t>operation of linear bounded automata and their relationship to standard Turing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Equivalence of Classes of Automata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365337"/>
            <a:ext cx="8025671" cy="472654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 automata are equivalent if they accept the same language</a:t>
            </a:r>
          </a:p>
          <a:p>
            <a:r>
              <a:rPr lang="en-US" altLang="en-US" dirty="0" smtClean="0"/>
              <a:t>Given two classes of automata 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if for every automaton in </a:t>
            </a: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 smtClean="0"/>
              <a:t> there is an equivalent automaton in </a:t>
            </a:r>
            <a:r>
              <a:rPr lang="en-US" altLang="en-US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 smtClean="0"/>
              <a:t>, the class </a:t>
            </a:r>
            <a:r>
              <a:rPr lang="en-US" altLang="en-US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 smtClean="0"/>
              <a:t> is at least as powerful as </a:t>
            </a: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If </a:t>
            </a:r>
            <a:r>
              <a:rPr lang="en-US" altLang="en-US" dirty="0"/>
              <a:t>the class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is at least as powerful as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and the converse also holds, then the classes </a:t>
            </a: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and C</a:t>
            </a:r>
            <a:r>
              <a:rPr lang="en-US" altLang="en-US" baseline="-25000" dirty="0"/>
              <a:t>2</a:t>
            </a:r>
            <a:r>
              <a:rPr lang="en-US" altLang="en-US" dirty="0" smtClean="0"/>
              <a:t> are equivalent</a:t>
            </a:r>
          </a:p>
          <a:p>
            <a:r>
              <a:rPr lang="en-US" altLang="en-US" dirty="0" smtClean="0"/>
              <a:t>Equivalence can be established either through a constructive proof or by 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988092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Turing Machines with a Stay-Option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50020"/>
            <a:ext cx="7837780" cy="4541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smtClean="0"/>
              <a:t>Turing Machine with a Stay-Option</a:t>
            </a:r>
            <a:r>
              <a:rPr lang="en-US" dirty="0" smtClean="0"/>
              <a:t>, the read-write head has the option to say in place after rewriting the cell content</a:t>
            </a:r>
          </a:p>
          <a:p>
            <a:r>
              <a:rPr lang="en-US" dirty="0" smtClean="0"/>
              <a:t>Theorem 10.1 states the class of </a:t>
            </a:r>
            <a:r>
              <a:rPr lang="en-US" dirty="0"/>
              <a:t>Turing m</a:t>
            </a:r>
            <a:r>
              <a:rPr lang="en-US" dirty="0" smtClean="0"/>
              <a:t>achines </a:t>
            </a:r>
            <a:r>
              <a:rPr lang="en-US" dirty="0"/>
              <a:t>with a </a:t>
            </a:r>
            <a:r>
              <a:rPr lang="en-US" dirty="0" smtClean="0"/>
              <a:t>stay-option is equivalent to the class of standard Turing machines</a:t>
            </a:r>
          </a:p>
          <a:p>
            <a:r>
              <a:rPr lang="en-US" dirty="0" smtClean="0"/>
              <a:t>To show equivalence, we argue that any machine with a stay-option can be simulated by a standard Turing machine, since the stay-option can be accomplished by</a:t>
            </a:r>
          </a:p>
          <a:p>
            <a:pPr lvl="1"/>
            <a:r>
              <a:rPr lang="en-US" dirty="0" smtClean="0"/>
              <a:t>A rule that rewrites the symbol and moves right, and</a:t>
            </a:r>
          </a:p>
          <a:p>
            <a:pPr lvl="1"/>
            <a:r>
              <a:rPr lang="en-US" dirty="0" smtClean="0"/>
              <a:t>A rule that leaves the tape unchanged and moves left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29"/>
            <a:ext cx="8254652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Turing Machines with Semi-Infinite Tape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327759"/>
            <a:ext cx="7837780" cy="4764123"/>
          </a:xfrm>
        </p:spPr>
        <p:txBody>
          <a:bodyPr>
            <a:normAutofit/>
          </a:bodyPr>
          <a:lstStyle/>
          <a:p>
            <a:r>
              <a:rPr lang="en-US" dirty="0" smtClean="0"/>
              <a:t>As shown in Figure 10.2, a common variation of the standard Turing machine is one in which the tape is unbounded only in one direction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Turing machine with semi-infinite tape</a:t>
            </a:r>
            <a:r>
              <a:rPr lang="en-US" dirty="0" smtClean="0"/>
              <a:t> is otherwise identical to the standard model, except that no left move is possible when the read-write head is at the tape boundary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taylor.ferracane\Desktop\Linz PPT Images\10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4517189"/>
            <a:ext cx="34766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Equivalence of Standard Turing Machines and Semi-Infinite Tape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classes are equivalent because, as shown in Figure 10.4, any standard Turing machine can be simulated by a machine with a semi-infinite tape</a:t>
            </a:r>
          </a:p>
          <a:p>
            <a:r>
              <a:rPr lang="en-US" sz="2400" dirty="0" smtClean="0"/>
              <a:t>The simulating machine has two tracks: the upper track contains the symbols to the right of an arbitrary reference point, while the lower </a:t>
            </a:r>
            <a:r>
              <a:rPr lang="en-US" sz="2400" dirty="0"/>
              <a:t>track contains </a:t>
            </a:r>
            <a:r>
              <a:rPr lang="en-US" sz="2400" dirty="0" smtClean="0"/>
              <a:t>those </a:t>
            </a:r>
            <a:r>
              <a:rPr lang="en-US" sz="2400" dirty="0"/>
              <a:t>to the </a:t>
            </a:r>
            <a:r>
              <a:rPr lang="en-US" sz="2400" dirty="0" smtClean="0"/>
              <a:t>left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US" sz="2400" dirty="0"/>
              <a:t>reference </a:t>
            </a:r>
            <a:r>
              <a:rPr lang="en-US" sz="2400" dirty="0" smtClean="0"/>
              <a:t>point in reverse order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taylor.ferracane\Desktop\Linz PPT Images\10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12" y="4078705"/>
            <a:ext cx="4718776" cy="21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3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Off-Line Turing Machine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327759"/>
            <a:ext cx="7837780" cy="47641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shown in Figure 10.6, an </a:t>
            </a:r>
            <a:r>
              <a:rPr lang="en-US" sz="2400" i="1" dirty="0" smtClean="0"/>
              <a:t>off-line Turing machine</a:t>
            </a:r>
            <a:r>
              <a:rPr lang="en-US" sz="2400" dirty="0" smtClean="0"/>
              <a:t> has a read-only input file in addition to the read-write tape</a:t>
            </a:r>
          </a:p>
          <a:p>
            <a:r>
              <a:rPr lang="en-US" sz="2400" dirty="0" smtClean="0"/>
              <a:t>Transitions are determined by both the current input symbol and the current tape symbol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C:\Users\taylor.ferracane\Desktop\Linz PPT Images\10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35" y="3176337"/>
            <a:ext cx="4084731" cy="288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Equivalence of Standard Turing Machines and Off-Line Turing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classes are equivalent because, as shown in Figure 10.7, a standard Turing machine with four tracks can simulate the computation of an off-line machine</a:t>
            </a:r>
          </a:p>
          <a:p>
            <a:r>
              <a:rPr lang="en-US" sz="2400" dirty="0" smtClean="0"/>
              <a:t>Two tracks are used to store the input file contents and current position, while the other two tracks store the contents and current position of the read-write tape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C:\Users\taylor.ferracane\Desktop\Linz PPT Images\10.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73" y="3801979"/>
            <a:ext cx="3056455" cy="239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Multitape Turing Machines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27759"/>
            <a:ext cx="8251139" cy="47641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shown in Figure 10.8, a </a:t>
            </a:r>
            <a:r>
              <a:rPr lang="en-US" sz="2400" i="1" dirty="0"/>
              <a:t>m</a:t>
            </a:r>
            <a:r>
              <a:rPr lang="en-US" sz="2400" i="1" dirty="0" smtClean="0"/>
              <a:t>ultitape Turing machine</a:t>
            </a:r>
            <a:r>
              <a:rPr lang="en-US" sz="2400" dirty="0" smtClean="0"/>
              <a:t> has several tapes, each with its own independent read-write head</a:t>
            </a:r>
          </a:p>
          <a:p>
            <a:r>
              <a:rPr lang="en-US" sz="2400" dirty="0" smtClean="0"/>
              <a:t>A sample transition rule for a two-tape machine must consider the current symbols on both tapes: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(q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a, e) = 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q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x, y, L, R)</a:t>
            </a: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 descr="C:\Users\taylor.ferracane\Desktop\Linz PPT Images\10.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445710"/>
            <a:ext cx="4476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3640</TotalTime>
  <Words>1047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10</vt:lpstr>
      <vt:lpstr>Learning Objectives At the conclusion of the chapter, the student will be able to:</vt:lpstr>
      <vt:lpstr>Equivalence of Classes of Automata</vt:lpstr>
      <vt:lpstr>Turing Machines with a Stay-Option</vt:lpstr>
      <vt:lpstr>Turing Machines with Semi-Infinite Tape</vt:lpstr>
      <vt:lpstr>Equivalence of Standard Turing Machines and Semi-Infinite Tape Machines</vt:lpstr>
      <vt:lpstr>The Off-Line Turing Machine</vt:lpstr>
      <vt:lpstr>Equivalence of Standard Turing Machines and Off-Line Turing Machines</vt:lpstr>
      <vt:lpstr>Multitape Turing Machines</vt:lpstr>
      <vt:lpstr>Equivalence of Standard Turing Machines and Multitape Turing Machines</vt:lpstr>
      <vt:lpstr>Multidimensional Turing Machines</vt:lpstr>
      <vt:lpstr>Equivalence of Standard Turing Machines and Multidimensional Turing Machines</vt:lpstr>
      <vt:lpstr>Nondeterministic Turing Machines</vt:lpstr>
      <vt:lpstr>A Universal Turing Machine</vt:lpstr>
      <vt:lpstr>Linear Bounded Automata</vt:lpstr>
      <vt:lpstr>Languages Accepted by Linear Bounded Automata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115</cp:revision>
  <dcterms:created xsi:type="dcterms:W3CDTF">2015-12-11T23:22:52Z</dcterms:created>
  <dcterms:modified xsi:type="dcterms:W3CDTF">2016-01-15T15:06:57Z</dcterms:modified>
</cp:coreProperties>
</file>